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  <p:sldMasterId id="2147483736" r:id="rId2"/>
    <p:sldMasterId id="2147483737" r:id="rId3"/>
    <p:sldMasterId id="2147483738" r:id="rId4"/>
    <p:sldMasterId id="2147483739" r:id="rId5"/>
  </p:sldMasterIdLst>
  <p:notesMasterIdLst>
    <p:notesMasterId r:id="rId79"/>
  </p:notesMasterIdLst>
  <p:sldIdLst>
    <p:sldId id="256" r:id="rId6"/>
    <p:sldId id="258" r:id="rId7"/>
    <p:sldId id="257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8" r:id="rId17"/>
    <p:sldId id="267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10" r:id="rId59"/>
    <p:sldId id="311" r:id="rId60"/>
    <p:sldId id="309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</p:sldIdLst>
  <p:sldSz cx="6858000" cy="9144000" type="screen4x3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27" autoAdjust="0"/>
    <p:restoredTop sz="94700" autoAdjust="0"/>
  </p:normalViewPr>
  <p:slideViewPr>
    <p:cSldViewPr>
      <p:cViewPr>
        <p:scale>
          <a:sx n="150" d="100"/>
          <a:sy n="150" d="100"/>
        </p:scale>
        <p:origin x="-1800" y="3978"/>
      </p:cViewPr>
      <p:guideLst>
        <p:guide orient="horz" pos="2857"/>
        <p:guide pos="215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986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 latinLnBrk="0">
              <a:defRPr lang="en-US"/>
            </a:pPr>
            <a:endParaRPr lang="en-US" altLang="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 latinLnBrk="0">
              <a:defRPr lang="en-US"/>
            </a:pPr>
            <a:fld id="{3B001956-500F-4D2A-8F5D-01889E4F953B}" type="datetime1">
              <a:rPr lang="en-US" altLang=""/>
              <a:pPr lvl="0" latinLnBrk="0">
                <a:defRPr lang="en-US"/>
              </a:pPr>
              <a:t>9/9/2015</a:t>
            </a:fld>
            <a:endParaRPr lang="en-US" altLang="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2003425" y="744538"/>
            <a:ext cx="27908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 latinLnBrk="0">
              <a:defRPr lang="en-US"/>
            </a:pPr>
            <a:endParaRPr lang="en-US" altLang="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  <a:p>
            <a:pPr lvl="1" latinLnBrk="0">
              <a:defRPr lang="en-US"/>
            </a:pPr>
            <a:r>
              <a:rPr lang="en-US" altLang=""/>
              <a:t>Second level</a:t>
            </a:r>
          </a:p>
          <a:p>
            <a:pPr lvl="2" latinLnBrk="0">
              <a:defRPr lang="en-US"/>
            </a:pPr>
            <a:r>
              <a:rPr lang="en-US" altLang=""/>
              <a:t>Third level</a:t>
            </a:r>
          </a:p>
          <a:p>
            <a:pPr lvl="3" latinLnBrk="0">
              <a:defRPr lang="en-US"/>
            </a:pPr>
            <a:r>
              <a:rPr lang="en-US" altLang=""/>
              <a:t>Fourth level</a:t>
            </a:r>
          </a:p>
          <a:p>
            <a:pPr lvl="4" latinLnBrk="0">
              <a:defRPr lang="en-US"/>
            </a:pPr>
            <a:r>
              <a:rPr lang="en-US" altLang=""/>
              <a:t>Fifth level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 latinLnBrk="0">
              <a:defRPr lang="en-US"/>
            </a:pPr>
            <a:endParaRPr lang="en-US" altLang="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 latinLnBrk="0">
              <a:defRPr lang="en-US"/>
            </a:pPr>
            <a:fld id="{AA37724B-4CF3-4894-9BF4-ECBA5A1663EA}" type="slidenum">
              <a:rPr lang="en-US" altLang=""/>
              <a:pPr lvl="0" latinLnBrk="0">
                <a:defRPr lang="en-US"/>
              </a:pPr>
              <a:t>‹#›</a:t>
            </a:fld>
            <a:endParaRPr lang="en-US" altLang=""/>
          </a:p>
        </p:txBody>
      </p:sp>
    </p:spTree>
    <p:extLst>
      <p:ext uri="{BB962C8B-B14F-4D97-AF65-F5344CB8AC3E}">
        <p14:creationId xmlns:p14="http://schemas.microsoft.com/office/powerpoint/2010/main" xmlns="" val="18207582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/>
          </a:ln>
        </p:spPr>
      </p:sp>
      <p:sp>
        <p:nvSpPr>
          <p:cNvPr id="18435" name="슬라이드 노트 개체 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wrap="square" anchor="t" anchorCtr="0"/>
          <a:lstStyle/>
          <a:p>
            <a:pPr eaLnBrk="1" latinLnBrk="0" hangingPunct="1">
              <a:spcBef>
                <a:spcPct val="0"/>
              </a:spcBef>
              <a:defRPr lang="en-US"/>
            </a:pPr>
            <a:endParaRPr lang="en-US" altLang=""/>
          </a:p>
        </p:txBody>
      </p:sp>
      <p:sp>
        <p:nvSpPr>
          <p:cNvPr id="18436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>
            <a:miter/>
          </a:ln>
        </p:spPr>
        <p:txBody>
          <a:bodyPr wrap="square" anchorCtr="0"/>
          <a:lstStyle/>
          <a:p>
            <a:pPr lvl="0">
              <a:defRPr lang="en-US"/>
            </a:pPr>
            <a:fld id="{8E7001A8-81F8-48D5-864C-471A7F27136C}" type="slidenum">
              <a:rPr lang="en-US" altLang="en-US">
                <a:solidFill>
                  <a:prstClr val="black"/>
                </a:solidFill>
              </a:rPr>
              <a:pPr lvl="0">
                <a:defRPr lang="en-US"/>
              </a:pPr>
              <a:t>2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3425" y="744538"/>
            <a:ext cx="27908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 latinLnBrk="0">
              <a:defRPr lang="en-US"/>
            </a:pPr>
            <a:endParaRPr lang="en-US" altLang="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en-US"/>
            </a:pPr>
            <a:fld id="{AA37724B-4CF3-4894-9BF4-ECBA5A1663EA}" type="slidenum">
              <a:rPr lang="en-US" altLang="en-US"/>
              <a:pPr lvl="0">
                <a:defRPr lang="en-US"/>
              </a:pPr>
              <a:t>65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3425" y="744538"/>
            <a:ext cx="27908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latinLnBrk="0">
              <a:defRPr lang="en-US"/>
            </a:pPr>
            <a:endParaRPr lang="en-US" altLang="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en-US"/>
            </a:pPr>
            <a:fld id="{AA37724B-4CF3-4894-9BF4-ECBA5A1663EA}" type="slidenum">
              <a:rPr lang="en-US" altLang="en-US"/>
              <a:pPr lvl="0">
                <a:defRPr lang="en-US"/>
              </a:pPr>
              <a:t>68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/>
          </a:ln>
        </p:spPr>
      </p:sp>
      <p:sp>
        <p:nvSpPr>
          <p:cNvPr id="18435" name="슬라이드 노트 개체 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wrap="square" anchor="t" anchorCtr="0"/>
          <a:lstStyle/>
          <a:p>
            <a:pPr eaLnBrk="1" latinLnBrk="0" hangingPunct="1">
              <a:spcBef>
                <a:spcPct val="0"/>
              </a:spcBef>
              <a:defRPr lang="en-US"/>
            </a:pPr>
            <a:endParaRPr lang="en-US" altLang=""/>
          </a:p>
        </p:txBody>
      </p:sp>
      <p:sp>
        <p:nvSpPr>
          <p:cNvPr id="18436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>
            <a:miter/>
          </a:ln>
        </p:spPr>
        <p:txBody>
          <a:bodyPr wrap="square" anchorCtr="0"/>
          <a:lstStyle/>
          <a:p>
            <a:pPr lvl="0">
              <a:defRPr lang="en-US"/>
            </a:pPr>
            <a:fld id="{8E7001A8-81F8-48D5-864C-471A7F27136C}" type="slidenum">
              <a:rPr lang="en-US" altLang="en-US">
                <a:solidFill>
                  <a:prstClr val="black"/>
                </a:solidFill>
              </a:rPr>
              <a:pPr lvl="0">
                <a:defRPr lang="en-US"/>
              </a:pPr>
              <a:t>4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3425" y="744538"/>
            <a:ext cx="27908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latinLnBrk="0">
              <a:defRPr lang="en-US"/>
            </a:pPr>
            <a:endParaRPr lang="en-US" altLang="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en-US"/>
            </a:pPr>
            <a:fld id="{AA37724B-4CF3-4894-9BF4-ECBA5A1663EA}" type="slidenum">
              <a:rPr lang="en-US" altLang="en-US"/>
              <a:pPr lvl="0">
                <a:defRPr lang="en-US"/>
              </a:pPr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3425" y="744538"/>
            <a:ext cx="27908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latinLnBrk="0">
              <a:defRPr lang="en-US"/>
            </a:pPr>
            <a:endParaRPr lang="en-US" altLang="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en-US"/>
            </a:pPr>
            <a:fld id="{AA37724B-4CF3-4894-9BF4-ECBA5A1663EA}" type="slidenum">
              <a:rPr lang="en-US" altLang="en-US"/>
              <a:pPr lvl="0">
                <a:defRPr lang="en-US"/>
              </a:pPr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3425" y="744538"/>
            <a:ext cx="27908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latinLnBrk="0">
              <a:defRPr lang="en-US"/>
            </a:pPr>
            <a:endParaRPr lang="en-US" altLang="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en-US"/>
            </a:pPr>
            <a:fld id="{AA37724B-4CF3-4894-9BF4-ECBA5A1663EA}" type="slidenum">
              <a:rPr lang="en-US" altLang="en-US"/>
              <a:pPr lvl="0">
                <a:defRPr lang="en-US"/>
              </a:pPr>
              <a:t>39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3425" y="744538"/>
            <a:ext cx="27908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latinLnBrk="0">
              <a:defRPr lang="en-US"/>
            </a:pPr>
            <a:endParaRPr lang="en-US" altLang="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en-US"/>
            </a:pPr>
            <a:fld id="{AA37724B-4CF3-4894-9BF4-ECBA5A1663EA}" type="slidenum">
              <a:rPr lang="en-US" altLang="en-US"/>
              <a:pPr lvl="0">
                <a:defRPr lang="en-US"/>
              </a:pPr>
              <a:t>40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3425" y="744538"/>
            <a:ext cx="27908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latinLnBrk="0">
              <a:defRPr lang="en-US"/>
            </a:pPr>
            <a:endParaRPr lang="en-US" altLang="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en-US"/>
            </a:pPr>
            <a:fld id="{AA37724B-4CF3-4894-9BF4-ECBA5A1663EA}" type="slidenum">
              <a:rPr lang="en-US" altLang="en-US"/>
              <a:pPr lvl="0">
                <a:defRPr lang="en-US"/>
              </a:pPr>
              <a:t>59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3425" y="744538"/>
            <a:ext cx="27908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latinLnBrk="0">
              <a:defRPr lang="en-US"/>
            </a:pPr>
            <a:endParaRPr lang="en-US" altLang="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en-US"/>
            </a:pPr>
            <a:fld id="{AA37724B-4CF3-4894-9BF4-ECBA5A1663EA}" type="slidenum">
              <a:rPr lang="en-US" altLang="en-US"/>
              <a:pPr lvl="0">
                <a:defRPr lang="en-US"/>
              </a:pPr>
              <a:t>61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3425" y="744538"/>
            <a:ext cx="27908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latinLnBrk="0">
              <a:defRPr lang="en-US"/>
            </a:pPr>
            <a:endParaRPr lang="en-US" altLang="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en-US"/>
            </a:pPr>
            <a:fld id="{AA37724B-4CF3-4894-9BF4-ECBA5A1663EA}" type="slidenum">
              <a:rPr lang="en-US" altLang="en-US"/>
              <a:pPr lvl="0">
                <a:defRPr lang="en-US"/>
              </a:pPr>
              <a:t>63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14350" y="2840572"/>
            <a:ext cx="5829300" cy="196003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C61A4-8767-4D0D-87BC-B9EBD185025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DC513-996E-4E8E-A65B-83387B3F80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4525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latinLnBrk="0">
              <a:defRPr lang="en-US"/>
            </a:pPr>
            <a:r>
              <a:rPr lang="en-US" altLang=""/>
              <a:t>Double tap to edit Master title style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  <a:p>
            <a:pPr lvl="1" latinLnBrk="0">
              <a:defRPr lang="en-US"/>
            </a:pPr>
            <a:r>
              <a:rPr lang="en-US" altLang=""/>
              <a:t>Second level</a:t>
            </a:r>
          </a:p>
          <a:p>
            <a:pPr lvl="2" latinLnBrk="0">
              <a:defRPr lang="en-US"/>
            </a:pPr>
            <a:r>
              <a:rPr lang="en-US" altLang=""/>
              <a:t>Third level</a:t>
            </a:r>
          </a:p>
          <a:p>
            <a:pPr lvl="3" latinLnBrk="0">
              <a:defRPr lang="en-US"/>
            </a:pPr>
            <a:r>
              <a:rPr lang="en-US" altLang=""/>
              <a:t>Fourth level</a:t>
            </a:r>
          </a:p>
          <a:p>
            <a:pPr lvl="4" latinLnBrk="0">
              <a:defRPr lang="en-US"/>
            </a:pPr>
            <a:r>
              <a:rPr lang="en-US" altLang=""/>
              <a:t>Fifth level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latinLnBrk="0">
              <a:defRPr lang="en-US"/>
            </a:pPr>
            <a:fld id="{80FC61A4-8767-4D0D-87BC-B9EBD1850251}" type="datetime1">
              <a:rPr lang="en-US" altLang="">
                <a:solidFill>
                  <a:prstClr val="black">
                    <a:tint val="75000"/>
                  </a:prstClr>
                </a:solidFill>
              </a:rPr>
              <a:pPr lvl="0" latinLnBrk="0">
                <a:defRPr lang="en-US"/>
              </a:pPr>
              <a:t>9/9/2015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latinLnBrk="0">
              <a:defRPr lang="en-US"/>
            </a:pPr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latinLnBrk="0">
              <a:defRPr lang="en-US"/>
            </a:pPr>
            <a:fld id="{CD5DC513-996E-4E8E-A65B-83387B3F80F7}" type="slidenum">
              <a:rPr lang="en-US" altLang="">
                <a:solidFill>
                  <a:prstClr val="black">
                    <a:tint val="75000"/>
                  </a:prstClr>
                </a:solidFill>
              </a:rPr>
              <a:pPr lvl="0" latinLnBrk="0">
                <a:defRPr lang="en-US"/>
              </a:pPr>
              <a:t>‹#›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pPr lvl="0" latinLnBrk="0">
              <a:defRPr lang="en-US"/>
            </a:pPr>
            <a:r>
              <a:rPr lang="en-US" altLang=""/>
              <a:t>Double tap to edit Master title style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257178" y="488951"/>
            <a:ext cx="3357563" cy="10401300"/>
          </a:xfrm>
        </p:spPr>
        <p:txBody>
          <a:bodyPr vert="eaVert"/>
          <a:lstStyle/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  <a:p>
            <a:pPr lvl="1" latinLnBrk="0">
              <a:defRPr lang="en-US"/>
            </a:pPr>
            <a:r>
              <a:rPr lang="en-US" altLang=""/>
              <a:t>Second level</a:t>
            </a:r>
          </a:p>
          <a:p>
            <a:pPr lvl="2" latinLnBrk="0">
              <a:defRPr lang="en-US"/>
            </a:pPr>
            <a:r>
              <a:rPr lang="en-US" altLang=""/>
              <a:t>Third level</a:t>
            </a:r>
          </a:p>
          <a:p>
            <a:pPr lvl="3" latinLnBrk="0">
              <a:defRPr lang="en-US"/>
            </a:pPr>
            <a:r>
              <a:rPr lang="en-US" altLang=""/>
              <a:t>Fourth level</a:t>
            </a:r>
          </a:p>
          <a:p>
            <a:pPr lvl="4" latinLnBrk="0">
              <a:defRPr lang="en-US"/>
            </a:pPr>
            <a:r>
              <a:rPr lang="en-US" altLang=""/>
              <a:t>Fifth level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latinLnBrk="0">
              <a:defRPr lang="en-US"/>
            </a:pPr>
            <a:fld id="{80FC61A4-8767-4D0D-87BC-B9EBD1850251}" type="datetime1">
              <a:rPr lang="en-US" altLang="">
                <a:solidFill>
                  <a:prstClr val="black">
                    <a:tint val="75000"/>
                  </a:prstClr>
                </a:solidFill>
              </a:rPr>
              <a:pPr lvl="0" latinLnBrk="0">
                <a:defRPr lang="en-US"/>
              </a:pPr>
              <a:t>9/9/2015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latinLnBrk="0">
              <a:defRPr lang="en-US"/>
            </a:pPr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latinLnBrk="0">
              <a:defRPr lang="en-US"/>
            </a:pPr>
            <a:fld id="{CD5DC513-996E-4E8E-A65B-83387B3F80F7}" type="slidenum">
              <a:rPr lang="en-US" altLang="">
                <a:solidFill>
                  <a:prstClr val="black">
                    <a:tint val="75000"/>
                  </a:prstClr>
                </a:solidFill>
              </a:rPr>
              <a:pPr lvl="0" latinLnBrk="0">
                <a:defRPr lang="en-US"/>
              </a:pPr>
              <a:t>‹#›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14350" y="2840572"/>
            <a:ext cx="5829300" cy="196003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A5170-3678-4BA9-B7DF-5DE6366681E7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2015-09-09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FBDDE-D0A8-40BE-BFFD-A3C718FDF077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제목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8" name="날짜 개체 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08BB46-D5B2-4ED8-B38B-D975FA071DD7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2015-09-09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78B529D-FEF5-40CD-A8B3-B5CA402DFBE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바닥글 개체 틀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 latinLnBrk="0">
              <a:defRPr lang="en-US"/>
            </a:pPr>
            <a:r>
              <a:rPr lang="en-US" altLang=""/>
              <a:t>Double tap to edit Master title style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41735" y="3875622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4CAA406A-4217-4009-9F31-A2A4BC7AC747}" type="datetime1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9/9/2015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24F7244D-E918-45CF-B255-09D13C0FA2EC}" type="slidenum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‹#›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s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latinLnBrk="0">
              <a:defRPr lang="en-US"/>
            </a:pPr>
            <a:r>
              <a:rPr lang="en-US" altLang=""/>
              <a:t>Double tap to edit Master title style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34290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  <a:p>
            <a:pPr lvl="1" latinLnBrk="0">
              <a:defRPr lang="en-US"/>
            </a:pPr>
            <a:r>
              <a:rPr lang="en-US" altLang=""/>
              <a:t>Second level</a:t>
            </a:r>
          </a:p>
          <a:p>
            <a:pPr lvl="2" latinLnBrk="0">
              <a:defRPr lang="en-US"/>
            </a:pPr>
            <a:r>
              <a:rPr lang="en-US" altLang=""/>
              <a:t>Third level</a:t>
            </a:r>
          </a:p>
          <a:p>
            <a:pPr lvl="3" latinLnBrk="0">
              <a:defRPr lang="en-US"/>
            </a:pPr>
            <a:r>
              <a:rPr lang="en-US" altLang=""/>
              <a:t>Fourth level</a:t>
            </a:r>
          </a:p>
          <a:p>
            <a:pPr lvl="4" latinLnBrk="0">
              <a:defRPr lang="en-US"/>
            </a:pPr>
            <a:r>
              <a:rPr lang="en-US" altLang=""/>
              <a:t>Fifth level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48615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  <a:p>
            <a:pPr lvl="1" latinLnBrk="0">
              <a:defRPr lang="en-US"/>
            </a:pPr>
            <a:r>
              <a:rPr lang="en-US" altLang=""/>
              <a:t>Second level</a:t>
            </a:r>
          </a:p>
          <a:p>
            <a:pPr lvl="2" latinLnBrk="0">
              <a:defRPr lang="en-US"/>
            </a:pPr>
            <a:r>
              <a:rPr lang="en-US" altLang=""/>
              <a:t>Third level</a:t>
            </a:r>
          </a:p>
          <a:p>
            <a:pPr lvl="3" latinLnBrk="0">
              <a:defRPr lang="en-US"/>
            </a:pPr>
            <a:r>
              <a:rPr lang="en-US" altLang=""/>
              <a:t>Fourth level</a:t>
            </a:r>
          </a:p>
          <a:p>
            <a:pPr lvl="4" latinLnBrk="0">
              <a:defRPr lang="en-US"/>
            </a:pPr>
            <a:r>
              <a:rPr lang="en-US" altLang=""/>
              <a:t>Fifth level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EC61221C-32B1-4204-B846-3795205D30FC}" type="datetime1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9/9/2015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31DE6D80-A929-4FA2-9B2B-C032A0C14804}" type="slidenum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‹#›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 latinLnBrk="0">
              <a:defRPr lang="en-US"/>
            </a:pPr>
            <a:r>
              <a:rPr lang="en-US" altLang=""/>
              <a:t>Double tap to edit Master title style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  <a:p>
            <a:pPr lvl="1" latinLnBrk="0">
              <a:defRPr lang="en-US"/>
            </a:pPr>
            <a:r>
              <a:rPr lang="en-US" altLang=""/>
              <a:t>Second level</a:t>
            </a:r>
          </a:p>
          <a:p>
            <a:pPr lvl="2" latinLnBrk="0">
              <a:defRPr lang="en-US"/>
            </a:pPr>
            <a:r>
              <a:rPr lang="en-US" altLang=""/>
              <a:t>Third level</a:t>
            </a:r>
          </a:p>
          <a:p>
            <a:pPr lvl="3" latinLnBrk="0">
              <a:defRPr lang="en-US"/>
            </a:pPr>
            <a:r>
              <a:rPr lang="en-US" altLang=""/>
              <a:t>Fourth level</a:t>
            </a:r>
          </a:p>
          <a:p>
            <a:pPr lvl="4" latinLnBrk="0">
              <a:defRPr lang="en-US"/>
            </a:pPr>
            <a:r>
              <a:rPr lang="en-US" altLang=""/>
              <a:t>Fifth level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3483772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3483772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  <a:p>
            <a:pPr lvl="1" latinLnBrk="0">
              <a:defRPr lang="en-US"/>
            </a:pPr>
            <a:r>
              <a:rPr lang="en-US" altLang=""/>
              <a:t>Second level</a:t>
            </a:r>
          </a:p>
          <a:p>
            <a:pPr lvl="2" latinLnBrk="0">
              <a:defRPr lang="en-US"/>
            </a:pPr>
            <a:r>
              <a:rPr lang="en-US" altLang=""/>
              <a:t>Third level</a:t>
            </a:r>
          </a:p>
          <a:p>
            <a:pPr lvl="3" latinLnBrk="0">
              <a:defRPr lang="en-US"/>
            </a:pPr>
            <a:r>
              <a:rPr lang="en-US" altLang=""/>
              <a:t>Fourth level</a:t>
            </a:r>
          </a:p>
          <a:p>
            <a:pPr lvl="4" latinLnBrk="0">
              <a:defRPr lang="en-US"/>
            </a:pPr>
            <a:r>
              <a:rPr lang="en-US" altLang=""/>
              <a:t>Fifth level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1FD0B52A-98E2-41A8-A520-AF11B1492BEC}" type="datetime1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9/9/2015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3B052BDB-C331-49F4-89B3-EAD510B987DB}" type="slidenum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‹#›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latinLnBrk="0">
              <a:defRPr lang="en-US"/>
            </a:pPr>
            <a:r>
              <a:rPr lang="en-US" altLang=""/>
              <a:t>Double tap to edit Master title style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DEA25893-CBD1-4D31-89BF-B42E53A5BFA5}" type="datetime1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9/9/2015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A221BF8A-AA6D-43AB-A40F-CDC023916252}" type="slidenum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‹#›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4D12B1BC-13B0-47D4-87A6-DAD53AB1835A}" type="datetime1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9/9/2015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38C6A6B2-466C-4D7A-B558-A435032178E1}" type="slidenum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‹#›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42903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 latinLnBrk="0">
              <a:defRPr lang="en-US"/>
            </a:pPr>
            <a:r>
              <a:rPr lang="en-US" altLang=""/>
              <a:t>Double tap to edit Master title style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681290" y="364071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  <a:p>
            <a:pPr lvl="1" latinLnBrk="0">
              <a:defRPr lang="en-US"/>
            </a:pPr>
            <a:r>
              <a:rPr lang="en-US" altLang=""/>
              <a:t>Second level</a:t>
            </a:r>
          </a:p>
          <a:p>
            <a:pPr lvl="2" latinLnBrk="0">
              <a:defRPr lang="en-US"/>
            </a:pPr>
            <a:r>
              <a:rPr lang="en-US" altLang=""/>
              <a:t>Third level</a:t>
            </a:r>
          </a:p>
          <a:p>
            <a:pPr lvl="3" latinLnBrk="0">
              <a:defRPr lang="en-US"/>
            </a:pPr>
            <a:r>
              <a:rPr lang="en-US" altLang=""/>
              <a:t>Fourth level</a:t>
            </a:r>
          </a:p>
          <a:p>
            <a:pPr lvl="4" latinLnBrk="0">
              <a:defRPr lang="en-US"/>
            </a:pPr>
            <a:r>
              <a:rPr lang="en-US" altLang=""/>
              <a:t>Fifth level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342903" y="1913471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11B568FF-75BF-4440-9141-39EA32CFEBA4}" type="datetime1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9/9/2015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52D4AD97-4D2D-4E77-B7F7-84AF4C21F34C}" type="slidenum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‹#›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C61A4-8767-4D0D-87BC-B9EBD185025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DC513-996E-4E8E-A65B-83387B3F80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63375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 latinLnBrk="0">
              <a:defRPr lang="en-US"/>
            </a:pPr>
            <a:r>
              <a:rPr lang="en-US" altLang=""/>
              <a:t>Double tap to edit Master title style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 latinLnBrk="0">
              <a:defRPr lang="en-US"/>
            </a:pPr>
            <a:endParaRPr lang="en-US" altLang="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0B83259F-2CD5-43F1-95EF-9389A90B36FE}" type="datetime1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9/9/2015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FC3168F8-4C4A-49AA-BF85-D26EBCD8F727}" type="slidenum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‹#›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latinLnBrk="0">
              <a:defRPr lang="en-US"/>
            </a:pPr>
            <a:r>
              <a:rPr lang="en-US" altLang=""/>
              <a:t>Double tap to edit Master title style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  <a:p>
            <a:pPr lvl="1" latinLnBrk="0">
              <a:defRPr lang="en-US"/>
            </a:pPr>
            <a:r>
              <a:rPr lang="en-US" altLang=""/>
              <a:t>Second level</a:t>
            </a:r>
          </a:p>
          <a:p>
            <a:pPr lvl="2" latinLnBrk="0">
              <a:defRPr lang="en-US"/>
            </a:pPr>
            <a:r>
              <a:rPr lang="en-US" altLang=""/>
              <a:t>Third level</a:t>
            </a:r>
          </a:p>
          <a:p>
            <a:pPr lvl="3" latinLnBrk="0">
              <a:defRPr lang="en-US"/>
            </a:pPr>
            <a:r>
              <a:rPr lang="en-US" altLang=""/>
              <a:t>Fourth level</a:t>
            </a:r>
          </a:p>
          <a:p>
            <a:pPr lvl="4" latinLnBrk="0">
              <a:defRPr lang="en-US"/>
            </a:pPr>
            <a:r>
              <a:rPr lang="en-US" altLang=""/>
              <a:t>Fifth level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E043BE67-A149-4CBC-BB87-3168AFF423BC}" type="datetime1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9/9/2015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C0513CB5-C197-46F9-9EE9-FE534A4E0CCB}" type="slidenum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‹#›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4972050" y="366189"/>
            <a:ext cx="1543050" cy="7802033"/>
          </a:xfrm>
        </p:spPr>
        <p:txBody>
          <a:bodyPr vert="eaVert"/>
          <a:lstStyle/>
          <a:p>
            <a:pPr lvl="0" latinLnBrk="0">
              <a:defRPr lang="en-US"/>
            </a:pPr>
            <a:r>
              <a:rPr lang="en-US" altLang=""/>
              <a:t>Double tap to edit Master title style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342900" y="366189"/>
            <a:ext cx="4514850" cy="7802033"/>
          </a:xfrm>
        </p:spPr>
        <p:txBody>
          <a:bodyPr vert="eaVert"/>
          <a:lstStyle/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  <a:p>
            <a:pPr lvl="1" latinLnBrk="0">
              <a:defRPr lang="en-US"/>
            </a:pPr>
            <a:r>
              <a:rPr lang="en-US" altLang=""/>
              <a:t>Second level</a:t>
            </a:r>
          </a:p>
          <a:p>
            <a:pPr lvl="2" latinLnBrk="0">
              <a:defRPr lang="en-US"/>
            </a:pPr>
            <a:r>
              <a:rPr lang="en-US" altLang=""/>
              <a:t>Third level</a:t>
            </a:r>
          </a:p>
          <a:p>
            <a:pPr lvl="3" latinLnBrk="0">
              <a:defRPr lang="en-US"/>
            </a:pPr>
            <a:r>
              <a:rPr lang="en-US" altLang=""/>
              <a:t>Fourth level</a:t>
            </a:r>
          </a:p>
          <a:p>
            <a:pPr lvl="4" latinLnBrk="0">
              <a:defRPr lang="en-US"/>
            </a:pPr>
            <a:r>
              <a:rPr lang="en-US" altLang=""/>
              <a:t>Fifth level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C1BD97E8-1EDC-49FC-8B3D-007914A627C4}" type="datetime1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9/9/2015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1BF946A2-AD84-4194-A04F-9332A3AF417D}" type="slidenum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‹#›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14350" y="2840572"/>
            <a:ext cx="5829300" cy="1960033"/>
          </a:xfrm>
        </p:spPr>
        <p:txBody>
          <a:bodyPr/>
          <a:lstStyle/>
          <a:p>
            <a:pPr lvl="0" latinLnBrk="0">
              <a:defRPr lang="en-US"/>
            </a:pPr>
            <a:r>
              <a:rPr lang="en-US" altLang=""/>
              <a:t>Double tap to edit Master title style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subtitle style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592A5170-3678-4BA9-B7DF-5DE6366681E7}" type="datetime1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9/9/2015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01FFBDDE-D0A8-40BE-BFFD-A3C718FDF077}" type="slidenum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‹#›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제목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8" name="날짜 개체 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08BB46-D5B2-4ED8-B38B-D975FA071DD7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2015-09-09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78B529D-FEF5-40CD-A8B3-B5CA402DFBE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바닥글 개체 틀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 latinLnBrk="0">
              <a:defRPr lang="en-US"/>
            </a:pPr>
            <a:r>
              <a:rPr lang="en-US" altLang=""/>
              <a:t>Double tap to edit Master title style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41735" y="3875622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4CAA406A-4217-4009-9F31-A2A4BC7AC747}" type="datetime1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9/9/2015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24F7244D-E918-45CF-B255-09D13C0FA2EC}" type="slidenum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‹#›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s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latinLnBrk="0">
              <a:defRPr lang="en-US"/>
            </a:pPr>
            <a:r>
              <a:rPr lang="en-US" altLang=""/>
              <a:t>Double tap to edit Master title style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34290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  <a:p>
            <a:pPr lvl="1" latinLnBrk="0">
              <a:defRPr lang="en-US"/>
            </a:pPr>
            <a:r>
              <a:rPr lang="en-US" altLang=""/>
              <a:t>Second level</a:t>
            </a:r>
          </a:p>
          <a:p>
            <a:pPr lvl="2" latinLnBrk="0">
              <a:defRPr lang="en-US"/>
            </a:pPr>
            <a:r>
              <a:rPr lang="en-US" altLang=""/>
              <a:t>Third level</a:t>
            </a:r>
          </a:p>
          <a:p>
            <a:pPr lvl="3" latinLnBrk="0">
              <a:defRPr lang="en-US"/>
            </a:pPr>
            <a:r>
              <a:rPr lang="en-US" altLang=""/>
              <a:t>Fourth level</a:t>
            </a:r>
          </a:p>
          <a:p>
            <a:pPr lvl="4" latinLnBrk="0">
              <a:defRPr lang="en-US"/>
            </a:pPr>
            <a:r>
              <a:rPr lang="en-US" altLang=""/>
              <a:t>Fifth level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48615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  <a:p>
            <a:pPr lvl="1" latinLnBrk="0">
              <a:defRPr lang="en-US"/>
            </a:pPr>
            <a:r>
              <a:rPr lang="en-US" altLang=""/>
              <a:t>Second level</a:t>
            </a:r>
          </a:p>
          <a:p>
            <a:pPr lvl="2" latinLnBrk="0">
              <a:defRPr lang="en-US"/>
            </a:pPr>
            <a:r>
              <a:rPr lang="en-US" altLang=""/>
              <a:t>Third level</a:t>
            </a:r>
          </a:p>
          <a:p>
            <a:pPr lvl="3" latinLnBrk="0">
              <a:defRPr lang="en-US"/>
            </a:pPr>
            <a:r>
              <a:rPr lang="en-US" altLang=""/>
              <a:t>Fourth level</a:t>
            </a:r>
          </a:p>
          <a:p>
            <a:pPr lvl="4" latinLnBrk="0">
              <a:defRPr lang="en-US"/>
            </a:pPr>
            <a:r>
              <a:rPr lang="en-US" altLang=""/>
              <a:t>Fifth level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EC61221C-32B1-4204-B846-3795205D30FC}" type="datetime1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9/9/2015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31DE6D80-A929-4FA2-9B2B-C032A0C14804}" type="slidenum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‹#›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 latinLnBrk="0">
              <a:defRPr lang="en-US"/>
            </a:pPr>
            <a:r>
              <a:rPr lang="en-US" altLang=""/>
              <a:t>Double tap to edit Master title style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  <a:p>
            <a:pPr lvl="1" latinLnBrk="0">
              <a:defRPr lang="en-US"/>
            </a:pPr>
            <a:r>
              <a:rPr lang="en-US" altLang=""/>
              <a:t>Second level</a:t>
            </a:r>
          </a:p>
          <a:p>
            <a:pPr lvl="2" latinLnBrk="0">
              <a:defRPr lang="en-US"/>
            </a:pPr>
            <a:r>
              <a:rPr lang="en-US" altLang=""/>
              <a:t>Third level</a:t>
            </a:r>
          </a:p>
          <a:p>
            <a:pPr lvl="3" latinLnBrk="0">
              <a:defRPr lang="en-US"/>
            </a:pPr>
            <a:r>
              <a:rPr lang="en-US" altLang=""/>
              <a:t>Fourth level</a:t>
            </a:r>
          </a:p>
          <a:p>
            <a:pPr lvl="4" latinLnBrk="0">
              <a:defRPr lang="en-US"/>
            </a:pPr>
            <a:r>
              <a:rPr lang="en-US" altLang=""/>
              <a:t>Fifth level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3483772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3483772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  <a:p>
            <a:pPr lvl="1" latinLnBrk="0">
              <a:defRPr lang="en-US"/>
            </a:pPr>
            <a:r>
              <a:rPr lang="en-US" altLang=""/>
              <a:t>Second level</a:t>
            </a:r>
          </a:p>
          <a:p>
            <a:pPr lvl="2" latinLnBrk="0">
              <a:defRPr lang="en-US"/>
            </a:pPr>
            <a:r>
              <a:rPr lang="en-US" altLang=""/>
              <a:t>Third level</a:t>
            </a:r>
          </a:p>
          <a:p>
            <a:pPr lvl="3" latinLnBrk="0">
              <a:defRPr lang="en-US"/>
            </a:pPr>
            <a:r>
              <a:rPr lang="en-US" altLang=""/>
              <a:t>Fourth level</a:t>
            </a:r>
          </a:p>
          <a:p>
            <a:pPr lvl="4" latinLnBrk="0">
              <a:defRPr lang="en-US"/>
            </a:pPr>
            <a:r>
              <a:rPr lang="en-US" altLang=""/>
              <a:t>Fifth level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1FD0B52A-98E2-41A8-A520-AF11B1492BEC}" type="datetime1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9/9/2015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3B052BDB-C331-49F4-89B3-EAD510B987DB}" type="slidenum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‹#›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latinLnBrk="0">
              <a:defRPr lang="en-US"/>
            </a:pPr>
            <a:r>
              <a:rPr lang="en-US" altLang=""/>
              <a:t>Double tap to edit Master title style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DEA25893-CBD1-4D31-89BF-B42E53A5BFA5}" type="datetime1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9/9/2015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A221BF8A-AA6D-43AB-A40F-CDC023916252}" type="slidenum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‹#›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4D12B1BC-13B0-47D4-87A6-DAD53AB1835A}" type="datetime1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9/9/2015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38C6A6B2-466C-4D7A-B558-A435032178E1}" type="slidenum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‹#›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 latinLnBrk="0">
              <a:defRPr lang="en-US"/>
            </a:pPr>
            <a:r>
              <a:rPr lang="en-US" altLang=""/>
              <a:t>Double tap to edit Master title style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41735" y="3875622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latinLnBrk="0">
              <a:defRPr lang="en-US"/>
            </a:pPr>
            <a:fld id="{80FC61A4-8767-4D0D-87BC-B9EBD1850251}" type="datetime1">
              <a:rPr lang="en-US" altLang="">
                <a:solidFill>
                  <a:prstClr val="black">
                    <a:tint val="75000"/>
                  </a:prstClr>
                </a:solidFill>
              </a:rPr>
              <a:pPr lvl="0" latinLnBrk="0">
                <a:defRPr lang="en-US"/>
              </a:pPr>
              <a:t>9/9/2015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latinLnBrk="0">
              <a:defRPr lang="en-US"/>
            </a:pPr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latinLnBrk="0">
              <a:defRPr lang="en-US"/>
            </a:pPr>
            <a:fld id="{CD5DC513-996E-4E8E-A65B-83387B3F80F7}" type="slidenum">
              <a:rPr lang="en-US" altLang="">
                <a:solidFill>
                  <a:prstClr val="black">
                    <a:tint val="75000"/>
                  </a:prstClr>
                </a:solidFill>
              </a:rPr>
              <a:pPr lvl="0" latinLnBrk="0">
                <a:defRPr lang="en-US"/>
              </a:pPr>
              <a:t>‹#›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42903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 latinLnBrk="0">
              <a:defRPr lang="en-US"/>
            </a:pPr>
            <a:r>
              <a:rPr lang="en-US" altLang=""/>
              <a:t>Double tap to edit Master title style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681290" y="364071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  <a:p>
            <a:pPr lvl="1" latinLnBrk="0">
              <a:defRPr lang="en-US"/>
            </a:pPr>
            <a:r>
              <a:rPr lang="en-US" altLang=""/>
              <a:t>Second level</a:t>
            </a:r>
          </a:p>
          <a:p>
            <a:pPr lvl="2" latinLnBrk="0">
              <a:defRPr lang="en-US"/>
            </a:pPr>
            <a:r>
              <a:rPr lang="en-US" altLang=""/>
              <a:t>Third level</a:t>
            </a:r>
          </a:p>
          <a:p>
            <a:pPr lvl="3" latinLnBrk="0">
              <a:defRPr lang="en-US"/>
            </a:pPr>
            <a:r>
              <a:rPr lang="en-US" altLang=""/>
              <a:t>Fourth level</a:t>
            </a:r>
          </a:p>
          <a:p>
            <a:pPr lvl="4" latinLnBrk="0">
              <a:defRPr lang="en-US"/>
            </a:pPr>
            <a:r>
              <a:rPr lang="en-US" altLang=""/>
              <a:t>Fifth level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342903" y="1913471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11B568FF-75BF-4440-9141-39EA32CFEBA4}" type="datetime1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9/9/2015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52D4AD97-4D2D-4E77-B7F7-84AF4C21F34C}" type="slidenum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‹#›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 latinLnBrk="0">
              <a:defRPr lang="en-US"/>
            </a:pPr>
            <a:r>
              <a:rPr lang="en-US" altLang=""/>
              <a:t>Double tap to edit Master title style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 latinLnBrk="0">
              <a:defRPr lang="en-US"/>
            </a:pPr>
            <a:endParaRPr lang="en-US" altLang="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0B83259F-2CD5-43F1-95EF-9389A90B36FE}" type="datetime1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9/9/2015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FC3168F8-4C4A-49AA-BF85-D26EBCD8F727}" type="slidenum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‹#›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latinLnBrk="0">
              <a:defRPr lang="en-US"/>
            </a:pPr>
            <a:r>
              <a:rPr lang="en-US" altLang=""/>
              <a:t>Double tap to edit Master title style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  <a:p>
            <a:pPr lvl="1" latinLnBrk="0">
              <a:defRPr lang="en-US"/>
            </a:pPr>
            <a:r>
              <a:rPr lang="en-US" altLang=""/>
              <a:t>Second level</a:t>
            </a:r>
          </a:p>
          <a:p>
            <a:pPr lvl="2" latinLnBrk="0">
              <a:defRPr lang="en-US"/>
            </a:pPr>
            <a:r>
              <a:rPr lang="en-US" altLang=""/>
              <a:t>Third level</a:t>
            </a:r>
          </a:p>
          <a:p>
            <a:pPr lvl="3" latinLnBrk="0">
              <a:defRPr lang="en-US"/>
            </a:pPr>
            <a:r>
              <a:rPr lang="en-US" altLang=""/>
              <a:t>Fourth level</a:t>
            </a:r>
          </a:p>
          <a:p>
            <a:pPr lvl="4" latinLnBrk="0">
              <a:defRPr lang="en-US"/>
            </a:pPr>
            <a:r>
              <a:rPr lang="en-US" altLang=""/>
              <a:t>Fifth level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E043BE67-A149-4CBC-BB87-3168AFF423BC}" type="datetime1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9/9/2015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C0513CB5-C197-46F9-9EE9-FE534A4E0CCB}" type="slidenum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‹#›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4972050" y="366189"/>
            <a:ext cx="1543050" cy="7802033"/>
          </a:xfrm>
        </p:spPr>
        <p:txBody>
          <a:bodyPr vert="eaVert"/>
          <a:lstStyle/>
          <a:p>
            <a:pPr lvl="0" latinLnBrk="0">
              <a:defRPr lang="en-US"/>
            </a:pPr>
            <a:r>
              <a:rPr lang="en-US" altLang=""/>
              <a:t>Double tap to edit Master title style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342900" y="366189"/>
            <a:ext cx="4514850" cy="7802033"/>
          </a:xfrm>
        </p:spPr>
        <p:txBody>
          <a:bodyPr vert="eaVert"/>
          <a:lstStyle/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  <a:p>
            <a:pPr lvl="1" latinLnBrk="0">
              <a:defRPr lang="en-US"/>
            </a:pPr>
            <a:r>
              <a:rPr lang="en-US" altLang=""/>
              <a:t>Second level</a:t>
            </a:r>
          </a:p>
          <a:p>
            <a:pPr lvl="2" latinLnBrk="0">
              <a:defRPr lang="en-US"/>
            </a:pPr>
            <a:r>
              <a:rPr lang="en-US" altLang=""/>
              <a:t>Third level</a:t>
            </a:r>
          </a:p>
          <a:p>
            <a:pPr lvl="3" latinLnBrk="0">
              <a:defRPr lang="en-US"/>
            </a:pPr>
            <a:r>
              <a:rPr lang="en-US" altLang=""/>
              <a:t>Fourth level</a:t>
            </a:r>
          </a:p>
          <a:p>
            <a:pPr lvl="4" latinLnBrk="0">
              <a:defRPr lang="en-US"/>
            </a:pPr>
            <a:r>
              <a:rPr lang="en-US" altLang=""/>
              <a:t>Fifth level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C1BD97E8-1EDC-49FC-8B3D-007914A627C4}" type="datetime1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9/9/2015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1BF946A2-AD84-4194-A04F-9332A3AF417D}" type="slidenum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‹#›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14350" y="2840572"/>
            <a:ext cx="5829300" cy="196003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A5170-3678-4BA9-B7DF-5DE6366681E7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2015-09-09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FBDDE-D0A8-40BE-BFFD-A3C718FDF077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제목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8" name="날짜 개체 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08BB46-D5B2-4ED8-B38B-D975FA071DD7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2015-09-09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78B529D-FEF5-40CD-A8B3-B5CA402DFBE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바닥글 개체 틀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 latinLnBrk="0">
              <a:defRPr lang="en-US"/>
            </a:pPr>
            <a:r>
              <a:rPr lang="en-US" altLang=""/>
              <a:t>Double tap to edit Master title style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41735" y="3875622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4CAA406A-4217-4009-9F31-A2A4BC7AC747}" type="datetime1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9/9/2015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24F7244D-E918-45CF-B255-09D13C0FA2EC}" type="slidenum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‹#›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s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latinLnBrk="0">
              <a:defRPr lang="en-US"/>
            </a:pPr>
            <a:r>
              <a:rPr lang="en-US" altLang=""/>
              <a:t>Double tap to edit Master title style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34290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  <a:p>
            <a:pPr lvl="1" latinLnBrk="0">
              <a:defRPr lang="en-US"/>
            </a:pPr>
            <a:r>
              <a:rPr lang="en-US" altLang=""/>
              <a:t>Second level</a:t>
            </a:r>
          </a:p>
          <a:p>
            <a:pPr lvl="2" latinLnBrk="0">
              <a:defRPr lang="en-US"/>
            </a:pPr>
            <a:r>
              <a:rPr lang="en-US" altLang=""/>
              <a:t>Third level</a:t>
            </a:r>
          </a:p>
          <a:p>
            <a:pPr lvl="3" latinLnBrk="0">
              <a:defRPr lang="en-US"/>
            </a:pPr>
            <a:r>
              <a:rPr lang="en-US" altLang=""/>
              <a:t>Fourth level</a:t>
            </a:r>
          </a:p>
          <a:p>
            <a:pPr lvl="4" latinLnBrk="0">
              <a:defRPr lang="en-US"/>
            </a:pPr>
            <a:r>
              <a:rPr lang="en-US" altLang=""/>
              <a:t>Fifth level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48615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  <a:p>
            <a:pPr lvl="1" latinLnBrk="0">
              <a:defRPr lang="en-US"/>
            </a:pPr>
            <a:r>
              <a:rPr lang="en-US" altLang=""/>
              <a:t>Second level</a:t>
            </a:r>
          </a:p>
          <a:p>
            <a:pPr lvl="2" latinLnBrk="0">
              <a:defRPr lang="en-US"/>
            </a:pPr>
            <a:r>
              <a:rPr lang="en-US" altLang=""/>
              <a:t>Third level</a:t>
            </a:r>
          </a:p>
          <a:p>
            <a:pPr lvl="3" latinLnBrk="0">
              <a:defRPr lang="en-US"/>
            </a:pPr>
            <a:r>
              <a:rPr lang="en-US" altLang=""/>
              <a:t>Fourth level</a:t>
            </a:r>
          </a:p>
          <a:p>
            <a:pPr lvl="4" latinLnBrk="0">
              <a:defRPr lang="en-US"/>
            </a:pPr>
            <a:r>
              <a:rPr lang="en-US" altLang=""/>
              <a:t>Fifth level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EC61221C-32B1-4204-B846-3795205D30FC}" type="datetime1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9/9/2015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31DE6D80-A929-4FA2-9B2B-C032A0C14804}" type="slidenum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‹#›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 latinLnBrk="0">
              <a:defRPr lang="en-US"/>
            </a:pPr>
            <a:r>
              <a:rPr lang="en-US" altLang=""/>
              <a:t>Double tap to edit Master title style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  <a:p>
            <a:pPr lvl="1" latinLnBrk="0">
              <a:defRPr lang="en-US"/>
            </a:pPr>
            <a:r>
              <a:rPr lang="en-US" altLang=""/>
              <a:t>Second level</a:t>
            </a:r>
          </a:p>
          <a:p>
            <a:pPr lvl="2" latinLnBrk="0">
              <a:defRPr lang="en-US"/>
            </a:pPr>
            <a:r>
              <a:rPr lang="en-US" altLang=""/>
              <a:t>Third level</a:t>
            </a:r>
          </a:p>
          <a:p>
            <a:pPr lvl="3" latinLnBrk="0">
              <a:defRPr lang="en-US"/>
            </a:pPr>
            <a:r>
              <a:rPr lang="en-US" altLang=""/>
              <a:t>Fourth level</a:t>
            </a:r>
          </a:p>
          <a:p>
            <a:pPr lvl="4" latinLnBrk="0">
              <a:defRPr lang="en-US"/>
            </a:pPr>
            <a:r>
              <a:rPr lang="en-US" altLang=""/>
              <a:t>Fifth level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3483772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3483772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  <a:p>
            <a:pPr lvl="1" latinLnBrk="0">
              <a:defRPr lang="en-US"/>
            </a:pPr>
            <a:r>
              <a:rPr lang="en-US" altLang=""/>
              <a:t>Second level</a:t>
            </a:r>
          </a:p>
          <a:p>
            <a:pPr lvl="2" latinLnBrk="0">
              <a:defRPr lang="en-US"/>
            </a:pPr>
            <a:r>
              <a:rPr lang="en-US" altLang=""/>
              <a:t>Third level</a:t>
            </a:r>
          </a:p>
          <a:p>
            <a:pPr lvl="3" latinLnBrk="0">
              <a:defRPr lang="en-US"/>
            </a:pPr>
            <a:r>
              <a:rPr lang="en-US" altLang=""/>
              <a:t>Fourth level</a:t>
            </a:r>
          </a:p>
          <a:p>
            <a:pPr lvl="4" latinLnBrk="0">
              <a:defRPr lang="en-US"/>
            </a:pPr>
            <a:r>
              <a:rPr lang="en-US" altLang=""/>
              <a:t>Fifth level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1FD0B52A-98E2-41A8-A520-AF11B1492BEC}" type="datetime1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9/9/2015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3B052BDB-C331-49F4-89B3-EAD510B987DB}" type="slidenum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‹#›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latinLnBrk="0">
              <a:defRPr lang="en-US"/>
            </a:pPr>
            <a:r>
              <a:rPr lang="en-US" altLang=""/>
              <a:t>Double tap to edit Master title style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DEA25893-CBD1-4D31-89BF-B42E53A5BFA5}" type="datetime1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9/9/2015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A221BF8A-AA6D-43AB-A40F-CDC023916252}" type="slidenum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‹#›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s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latinLnBrk="0">
              <a:defRPr lang="en-US"/>
            </a:pPr>
            <a:r>
              <a:rPr lang="en-US" altLang=""/>
              <a:t>Double tap to edit Master title style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257177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  <a:p>
            <a:pPr lvl="1" latinLnBrk="0">
              <a:defRPr lang="en-US"/>
            </a:pPr>
            <a:r>
              <a:rPr lang="en-US" altLang=""/>
              <a:t>Second level</a:t>
            </a:r>
          </a:p>
          <a:p>
            <a:pPr lvl="2" latinLnBrk="0">
              <a:defRPr lang="en-US"/>
            </a:pPr>
            <a:r>
              <a:rPr lang="en-US" altLang=""/>
              <a:t>Third level</a:t>
            </a:r>
          </a:p>
          <a:p>
            <a:pPr lvl="3" latinLnBrk="0">
              <a:defRPr lang="en-US"/>
            </a:pPr>
            <a:r>
              <a:rPr lang="en-US" altLang=""/>
              <a:t>Fourth level</a:t>
            </a:r>
          </a:p>
          <a:p>
            <a:pPr lvl="4" latinLnBrk="0">
              <a:defRPr lang="en-US"/>
            </a:pPr>
            <a:r>
              <a:rPr lang="en-US" altLang=""/>
              <a:t>Fifth level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2628902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  <a:p>
            <a:pPr lvl="1" latinLnBrk="0">
              <a:defRPr lang="en-US"/>
            </a:pPr>
            <a:r>
              <a:rPr lang="en-US" altLang=""/>
              <a:t>Second level</a:t>
            </a:r>
          </a:p>
          <a:p>
            <a:pPr lvl="2" latinLnBrk="0">
              <a:defRPr lang="en-US"/>
            </a:pPr>
            <a:r>
              <a:rPr lang="en-US" altLang=""/>
              <a:t>Third level</a:t>
            </a:r>
          </a:p>
          <a:p>
            <a:pPr lvl="3" latinLnBrk="0">
              <a:defRPr lang="en-US"/>
            </a:pPr>
            <a:r>
              <a:rPr lang="en-US" altLang=""/>
              <a:t>Fourth level</a:t>
            </a:r>
          </a:p>
          <a:p>
            <a:pPr lvl="4" latinLnBrk="0">
              <a:defRPr lang="en-US"/>
            </a:pPr>
            <a:r>
              <a:rPr lang="en-US" altLang=""/>
              <a:t>Fifth level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latinLnBrk="0">
              <a:defRPr lang="en-US"/>
            </a:pPr>
            <a:fld id="{80FC61A4-8767-4D0D-87BC-B9EBD1850251}" type="datetime1">
              <a:rPr lang="en-US" altLang="">
                <a:solidFill>
                  <a:prstClr val="black">
                    <a:tint val="75000"/>
                  </a:prstClr>
                </a:solidFill>
              </a:rPr>
              <a:pPr lvl="0" latinLnBrk="0">
                <a:defRPr lang="en-US"/>
              </a:pPr>
              <a:t>9/9/2015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latinLnBrk="0">
              <a:defRPr lang="en-US"/>
            </a:pPr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latinLnBrk="0">
              <a:defRPr lang="en-US"/>
            </a:pPr>
            <a:fld id="{CD5DC513-996E-4E8E-A65B-83387B3F80F7}" type="slidenum">
              <a:rPr lang="en-US" altLang="">
                <a:solidFill>
                  <a:prstClr val="black">
                    <a:tint val="75000"/>
                  </a:prstClr>
                </a:solidFill>
              </a:rPr>
              <a:pPr lvl="0" latinLnBrk="0">
                <a:defRPr lang="en-US"/>
              </a:pPr>
              <a:t>‹#›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4D12B1BC-13B0-47D4-87A6-DAD53AB1835A}" type="datetime1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9/9/2015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38C6A6B2-466C-4D7A-B558-A435032178E1}" type="slidenum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‹#›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42903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 latinLnBrk="0">
              <a:defRPr lang="en-US"/>
            </a:pPr>
            <a:r>
              <a:rPr lang="en-US" altLang=""/>
              <a:t>Double tap to edit Master title style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681290" y="364071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  <a:p>
            <a:pPr lvl="1" latinLnBrk="0">
              <a:defRPr lang="en-US"/>
            </a:pPr>
            <a:r>
              <a:rPr lang="en-US" altLang=""/>
              <a:t>Second level</a:t>
            </a:r>
          </a:p>
          <a:p>
            <a:pPr lvl="2" latinLnBrk="0">
              <a:defRPr lang="en-US"/>
            </a:pPr>
            <a:r>
              <a:rPr lang="en-US" altLang=""/>
              <a:t>Third level</a:t>
            </a:r>
          </a:p>
          <a:p>
            <a:pPr lvl="3" latinLnBrk="0">
              <a:defRPr lang="en-US"/>
            </a:pPr>
            <a:r>
              <a:rPr lang="en-US" altLang=""/>
              <a:t>Fourth level</a:t>
            </a:r>
          </a:p>
          <a:p>
            <a:pPr lvl="4" latinLnBrk="0">
              <a:defRPr lang="en-US"/>
            </a:pPr>
            <a:r>
              <a:rPr lang="en-US" altLang=""/>
              <a:t>Fifth level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342903" y="1913471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11B568FF-75BF-4440-9141-39EA32CFEBA4}" type="datetime1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9/9/2015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52D4AD97-4D2D-4E77-B7F7-84AF4C21F34C}" type="slidenum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‹#›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 latinLnBrk="0">
              <a:defRPr lang="en-US"/>
            </a:pPr>
            <a:r>
              <a:rPr lang="en-US" altLang=""/>
              <a:t>Double tap to edit Master title style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 latinLnBrk="0">
              <a:defRPr lang="en-US"/>
            </a:pPr>
            <a:endParaRPr lang="en-US" altLang="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0B83259F-2CD5-43F1-95EF-9389A90B36FE}" type="datetime1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9/9/2015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FC3168F8-4C4A-49AA-BF85-D26EBCD8F727}" type="slidenum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‹#›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latinLnBrk="0">
              <a:defRPr lang="en-US"/>
            </a:pPr>
            <a:r>
              <a:rPr lang="en-US" altLang=""/>
              <a:t>Double tap to edit Master title style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  <a:p>
            <a:pPr lvl="1" latinLnBrk="0">
              <a:defRPr lang="en-US"/>
            </a:pPr>
            <a:r>
              <a:rPr lang="en-US" altLang=""/>
              <a:t>Second level</a:t>
            </a:r>
          </a:p>
          <a:p>
            <a:pPr lvl="2" latinLnBrk="0">
              <a:defRPr lang="en-US"/>
            </a:pPr>
            <a:r>
              <a:rPr lang="en-US" altLang=""/>
              <a:t>Third level</a:t>
            </a:r>
          </a:p>
          <a:p>
            <a:pPr lvl="3" latinLnBrk="0">
              <a:defRPr lang="en-US"/>
            </a:pPr>
            <a:r>
              <a:rPr lang="en-US" altLang=""/>
              <a:t>Fourth level</a:t>
            </a:r>
          </a:p>
          <a:p>
            <a:pPr lvl="4" latinLnBrk="0">
              <a:defRPr lang="en-US"/>
            </a:pPr>
            <a:r>
              <a:rPr lang="en-US" altLang=""/>
              <a:t>Fifth level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E043BE67-A149-4CBC-BB87-3168AFF423BC}" type="datetime1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9/9/2015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C0513CB5-C197-46F9-9EE9-FE534A4E0CCB}" type="slidenum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‹#›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4972050" y="366189"/>
            <a:ext cx="1543050" cy="7802033"/>
          </a:xfrm>
        </p:spPr>
        <p:txBody>
          <a:bodyPr vert="eaVert"/>
          <a:lstStyle/>
          <a:p>
            <a:pPr lvl="0" latinLnBrk="0">
              <a:defRPr lang="en-US"/>
            </a:pPr>
            <a:r>
              <a:rPr lang="en-US" altLang=""/>
              <a:t>Double tap to edit Master title style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342900" y="366189"/>
            <a:ext cx="4514850" cy="7802033"/>
          </a:xfrm>
        </p:spPr>
        <p:txBody>
          <a:bodyPr vert="eaVert"/>
          <a:lstStyle/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  <a:p>
            <a:pPr lvl="1" latinLnBrk="0">
              <a:defRPr lang="en-US"/>
            </a:pPr>
            <a:r>
              <a:rPr lang="en-US" altLang=""/>
              <a:t>Second level</a:t>
            </a:r>
          </a:p>
          <a:p>
            <a:pPr lvl="2" latinLnBrk="0">
              <a:defRPr lang="en-US"/>
            </a:pPr>
            <a:r>
              <a:rPr lang="en-US" altLang=""/>
              <a:t>Third level</a:t>
            </a:r>
          </a:p>
          <a:p>
            <a:pPr lvl="3" latinLnBrk="0">
              <a:defRPr lang="en-US"/>
            </a:pPr>
            <a:r>
              <a:rPr lang="en-US" altLang=""/>
              <a:t>Fourth level</a:t>
            </a:r>
          </a:p>
          <a:p>
            <a:pPr lvl="4" latinLnBrk="0">
              <a:defRPr lang="en-US"/>
            </a:pPr>
            <a:r>
              <a:rPr lang="en-US" altLang=""/>
              <a:t>Fifth level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C1BD97E8-1EDC-49FC-8B3D-007914A627C4}" type="datetime1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9/9/2015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1BF946A2-AD84-4194-A04F-9332A3AF417D}" type="slidenum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‹#›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14350" y="2840572"/>
            <a:ext cx="5829300" cy="196003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A5170-3678-4BA9-B7DF-5DE6366681E7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2015-09-09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FBDDE-D0A8-40BE-BFFD-A3C718FDF077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제목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8" name="날짜 개체 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08BB46-D5B2-4ED8-B38B-D975FA071DD7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2015-09-09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78B529D-FEF5-40CD-A8B3-B5CA402DFBE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바닥글 개체 틀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 latinLnBrk="0">
              <a:defRPr lang="en-US"/>
            </a:pPr>
            <a:r>
              <a:rPr lang="en-US" altLang=""/>
              <a:t>Double tap to edit Master title style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41735" y="3875622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4CAA406A-4217-4009-9F31-A2A4BC7AC747}" type="datetime1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9/9/2015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24F7244D-E918-45CF-B255-09D13C0FA2EC}" type="slidenum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‹#›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s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latinLnBrk="0">
              <a:defRPr lang="en-US"/>
            </a:pPr>
            <a:r>
              <a:rPr lang="en-US" altLang=""/>
              <a:t>Double tap to edit Master title style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34290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  <a:p>
            <a:pPr lvl="1" latinLnBrk="0">
              <a:defRPr lang="en-US"/>
            </a:pPr>
            <a:r>
              <a:rPr lang="en-US" altLang=""/>
              <a:t>Second level</a:t>
            </a:r>
          </a:p>
          <a:p>
            <a:pPr lvl="2" latinLnBrk="0">
              <a:defRPr lang="en-US"/>
            </a:pPr>
            <a:r>
              <a:rPr lang="en-US" altLang=""/>
              <a:t>Third level</a:t>
            </a:r>
          </a:p>
          <a:p>
            <a:pPr lvl="3" latinLnBrk="0">
              <a:defRPr lang="en-US"/>
            </a:pPr>
            <a:r>
              <a:rPr lang="en-US" altLang=""/>
              <a:t>Fourth level</a:t>
            </a:r>
          </a:p>
          <a:p>
            <a:pPr lvl="4" latinLnBrk="0">
              <a:defRPr lang="en-US"/>
            </a:pPr>
            <a:r>
              <a:rPr lang="en-US" altLang=""/>
              <a:t>Fifth level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48615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  <a:p>
            <a:pPr lvl="1" latinLnBrk="0">
              <a:defRPr lang="en-US"/>
            </a:pPr>
            <a:r>
              <a:rPr lang="en-US" altLang=""/>
              <a:t>Second level</a:t>
            </a:r>
          </a:p>
          <a:p>
            <a:pPr lvl="2" latinLnBrk="0">
              <a:defRPr lang="en-US"/>
            </a:pPr>
            <a:r>
              <a:rPr lang="en-US" altLang=""/>
              <a:t>Third level</a:t>
            </a:r>
          </a:p>
          <a:p>
            <a:pPr lvl="3" latinLnBrk="0">
              <a:defRPr lang="en-US"/>
            </a:pPr>
            <a:r>
              <a:rPr lang="en-US" altLang=""/>
              <a:t>Fourth level</a:t>
            </a:r>
          </a:p>
          <a:p>
            <a:pPr lvl="4" latinLnBrk="0">
              <a:defRPr lang="en-US"/>
            </a:pPr>
            <a:r>
              <a:rPr lang="en-US" altLang=""/>
              <a:t>Fifth level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EC61221C-32B1-4204-B846-3795205D30FC}" type="datetime1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9/9/2015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31DE6D80-A929-4FA2-9B2B-C032A0C14804}" type="slidenum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‹#›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 latinLnBrk="0">
              <a:defRPr lang="en-US"/>
            </a:pPr>
            <a:r>
              <a:rPr lang="en-US" altLang=""/>
              <a:t>Double tap to edit Master title style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  <a:p>
            <a:pPr lvl="1" latinLnBrk="0">
              <a:defRPr lang="en-US"/>
            </a:pPr>
            <a:r>
              <a:rPr lang="en-US" altLang=""/>
              <a:t>Second level</a:t>
            </a:r>
          </a:p>
          <a:p>
            <a:pPr lvl="2" latinLnBrk="0">
              <a:defRPr lang="en-US"/>
            </a:pPr>
            <a:r>
              <a:rPr lang="en-US" altLang=""/>
              <a:t>Third level</a:t>
            </a:r>
          </a:p>
          <a:p>
            <a:pPr lvl="3" latinLnBrk="0">
              <a:defRPr lang="en-US"/>
            </a:pPr>
            <a:r>
              <a:rPr lang="en-US" altLang=""/>
              <a:t>Fourth level</a:t>
            </a:r>
          </a:p>
          <a:p>
            <a:pPr lvl="4" latinLnBrk="0">
              <a:defRPr lang="en-US"/>
            </a:pPr>
            <a:r>
              <a:rPr lang="en-US" altLang=""/>
              <a:t>Fifth level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3483772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3483772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  <a:p>
            <a:pPr lvl="1" latinLnBrk="0">
              <a:defRPr lang="en-US"/>
            </a:pPr>
            <a:r>
              <a:rPr lang="en-US" altLang=""/>
              <a:t>Second level</a:t>
            </a:r>
          </a:p>
          <a:p>
            <a:pPr lvl="2" latinLnBrk="0">
              <a:defRPr lang="en-US"/>
            </a:pPr>
            <a:r>
              <a:rPr lang="en-US" altLang=""/>
              <a:t>Third level</a:t>
            </a:r>
          </a:p>
          <a:p>
            <a:pPr lvl="3" latinLnBrk="0">
              <a:defRPr lang="en-US"/>
            </a:pPr>
            <a:r>
              <a:rPr lang="en-US" altLang=""/>
              <a:t>Fourth level</a:t>
            </a:r>
          </a:p>
          <a:p>
            <a:pPr lvl="4" latinLnBrk="0">
              <a:defRPr lang="en-US"/>
            </a:pPr>
            <a:r>
              <a:rPr lang="en-US" altLang=""/>
              <a:t>Fifth level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1FD0B52A-98E2-41A8-A520-AF11B1492BEC}" type="datetime1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9/9/2015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3B052BDB-C331-49F4-89B3-EAD510B987DB}" type="slidenum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‹#›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pPr lvl="0" latinLnBrk="0">
              <a:defRPr lang="en-US"/>
            </a:pPr>
            <a:r>
              <a:rPr lang="en-US" altLang=""/>
              <a:t>Double tap to edit Master title style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  <a:p>
            <a:pPr lvl="1" latinLnBrk="0">
              <a:defRPr lang="en-US"/>
            </a:pPr>
            <a:r>
              <a:rPr lang="en-US" altLang=""/>
              <a:t>Second level</a:t>
            </a:r>
          </a:p>
          <a:p>
            <a:pPr lvl="2" latinLnBrk="0">
              <a:defRPr lang="en-US"/>
            </a:pPr>
            <a:r>
              <a:rPr lang="en-US" altLang=""/>
              <a:t>Third level</a:t>
            </a:r>
          </a:p>
          <a:p>
            <a:pPr lvl="3" latinLnBrk="0">
              <a:defRPr lang="en-US"/>
            </a:pPr>
            <a:r>
              <a:rPr lang="en-US" altLang=""/>
              <a:t>Fourth level</a:t>
            </a:r>
          </a:p>
          <a:p>
            <a:pPr lvl="4" latinLnBrk="0">
              <a:defRPr lang="en-US"/>
            </a:pPr>
            <a:r>
              <a:rPr lang="en-US" altLang=""/>
              <a:t>Fifth level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3483772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3483772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  <a:p>
            <a:pPr lvl="1" latinLnBrk="0">
              <a:defRPr lang="en-US"/>
            </a:pPr>
            <a:r>
              <a:rPr lang="en-US" altLang=""/>
              <a:t>Second level</a:t>
            </a:r>
          </a:p>
          <a:p>
            <a:pPr lvl="2" latinLnBrk="0">
              <a:defRPr lang="en-US"/>
            </a:pPr>
            <a:r>
              <a:rPr lang="en-US" altLang=""/>
              <a:t>Third level</a:t>
            </a:r>
          </a:p>
          <a:p>
            <a:pPr lvl="3" latinLnBrk="0">
              <a:defRPr lang="en-US"/>
            </a:pPr>
            <a:r>
              <a:rPr lang="en-US" altLang=""/>
              <a:t>Fourth level</a:t>
            </a:r>
          </a:p>
          <a:p>
            <a:pPr lvl="4" latinLnBrk="0">
              <a:defRPr lang="en-US"/>
            </a:pPr>
            <a:r>
              <a:rPr lang="en-US" altLang=""/>
              <a:t>Fifth level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latinLnBrk="0">
              <a:defRPr lang="en-US"/>
            </a:pPr>
            <a:fld id="{80FC61A4-8767-4D0D-87BC-B9EBD1850251}" type="datetime1">
              <a:rPr lang="en-US" altLang="">
                <a:solidFill>
                  <a:prstClr val="black">
                    <a:tint val="75000"/>
                  </a:prstClr>
                </a:solidFill>
              </a:rPr>
              <a:pPr lvl="0" latinLnBrk="0">
                <a:defRPr lang="en-US"/>
              </a:pPr>
              <a:t>9/9/2015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latinLnBrk="0">
              <a:defRPr lang="en-US"/>
            </a:pPr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latinLnBrk="0">
              <a:defRPr lang="en-US"/>
            </a:pPr>
            <a:fld id="{CD5DC513-996E-4E8E-A65B-83387B3F80F7}" type="slidenum">
              <a:rPr lang="en-US" altLang="">
                <a:solidFill>
                  <a:prstClr val="black">
                    <a:tint val="75000"/>
                  </a:prstClr>
                </a:solidFill>
              </a:rPr>
              <a:pPr lvl="0" latinLnBrk="0">
                <a:defRPr lang="en-US"/>
              </a:pPr>
              <a:t>‹#›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latinLnBrk="0">
              <a:defRPr lang="en-US"/>
            </a:pPr>
            <a:r>
              <a:rPr lang="en-US" altLang=""/>
              <a:t>Double tap to edit Master title style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DEA25893-CBD1-4D31-89BF-B42E53A5BFA5}" type="datetime1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9/9/2015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A221BF8A-AA6D-43AB-A40F-CDC023916252}" type="slidenum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‹#›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4D12B1BC-13B0-47D4-87A6-DAD53AB1835A}" type="datetime1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9/9/2015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38C6A6B2-466C-4D7A-B558-A435032178E1}" type="slidenum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‹#›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42903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 latinLnBrk="0">
              <a:defRPr lang="en-US"/>
            </a:pPr>
            <a:r>
              <a:rPr lang="en-US" altLang=""/>
              <a:t>Double tap to edit Master title style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681290" y="364071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  <a:p>
            <a:pPr lvl="1" latinLnBrk="0">
              <a:defRPr lang="en-US"/>
            </a:pPr>
            <a:r>
              <a:rPr lang="en-US" altLang=""/>
              <a:t>Second level</a:t>
            </a:r>
          </a:p>
          <a:p>
            <a:pPr lvl="2" latinLnBrk="0">
              <a:defRPr lang="en-US"/>
            </a:pPr>
            <a:r>
              <a:rPr lang="en-US" altLang=""/>
              <a:t>Third level</a:t>
            </a:r>
          </a:p>
          <a:p>
            <a:pPr lvl="3" latinLnBrk="0">
              <a:defRPr lang="en-US"/>
            </a:pPr>
            <a:r>
              <a:rPr lang="en-US" altLang=""/>
              <a:t>Fourth level</a:t>
            </a:r>
          </a:p>
          <a:p>
            <a:pPr lvl="4" latinLnBrk="0">
              <a:defRPr lang="en-US"/>
            </a:pPr>
            <a:r>
              <a:rPr lang="en-US" altLang=""/>
              <a:t>Fifth level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342903" y="1913471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11B568FF-75BF-4440-9141-39EA32CFEBA4}" type="datetime1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9/9/2015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52D4AD97-4D2D-4E77-B7F7-84AF4C21F34C}" type="slidenum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‹#›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 latinLnBrk="0">
              <a:defRPr lang="en-US"/>
            </a:pPr>
            <a:r>
              <a:rPr lang="en-US" altLang=""/>
              <a:t>Double tap to edit Master title style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 latinLnBrk="0">
              <a:defRPr lang="en-US"/>
            </a:pPr>
            <a:endParaRPr lang="en-US" altLang="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0B83259F-2CD5-43F1-95EF-9389A90B36FE}" type="datetime1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9/9/2015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FC3168F8-4C4A-49AA-BF85-D26EBCD8F727}" type="slidenum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‹#›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latinLnBrk="0">
              <a:defRPr lang="en-US"/>
            </a:pPr>
            <a:r>
              <a:rPr lang="en-US" altLang=""/>
              <a:t>Double tap to edit Master title style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  <a:p>
            <a:pPr lvl="1" latinLnBrk="0">
              <a:defRPr lang="en-US"/>
            </a:pPr>
            <a:r>
              <a:rPr lang="en-US" altLang=""/>
              <a:t>Second level</a:t>
            </a:r>
          </a:p>
          <a:p>
            <a:pPr lvl="2" latinLnBrk="0">
              <a:defRPr lang="en-US"/>
            </a:pPr>
            <a:r>
              <a:rPr lang="en-US" altLang=""/>
              <a:t>Third level</a:t>
            </a:r>
          </a:p>
          <a:p>
            <a:pPr lvl="3" latinLnBrk="0">
              <a:defRPr lang="en-US"/>
            </a:pPr>
            <a:r>
              <a:rPr lang="en-US" altLang=""/>
              <a:t>Fourth level</a:t>
            </a:r>
          </a:p>
          <a:p>
            <a:pPr lvl="4" latinLnBrk="0">
              <a:defRPr lang="en-US"/>
            </a:pPr>
            <a:r>
              <a:rPr lang="en-US" altLang=""/>
              <a:t>Fifth level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E043BE67-A149-4CBC-BB87-3168AFF423BC}" type="datetime1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9/9/2015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C0513CB5-C197-46F9-9EE9-FE534A4E0CCB}" type="slidenum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‹#›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4972050" y="366189"/>
            <a:ext cx="1543050" cy="7802033"/>
          </a:xfrm>
        </p:spPr>
        <p:txBody>
          <a:bodyPr vert="eaVert"/>
          <a:lstStyle/>
          <a:p>
            <a:pPr lvl="0" latinLnBrk="0">
              <a:defRPr lang="en-US"/>
            </a:pPr>
            <a:r>
              <a:rPr lang="en-US" altLang=""/>
              <a:t>Double tap to edit Master title style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342900" y="366189"/>
            <a:ext cx="4514850" cy="7802033"/>
          </a:xfrm>
        </p:spPr>
        <p:txBody>
          <a:bodyPr vert="eaVert"/>
          <a:lstStyle/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  <a:p>
            <a:pPr lvl="1" latinLnBrk="0">
              <a:defRPr lang="en-US"/>
            </a:pPr>
            <a:r>
              <a:rPr lang="en-US" altLang=""/>
              <a:t>Second level</a:t>
            </a:r>
          </a:p>
          <a:p>
            <a:pPr lvl="2" latinLnBrk="0">
              <a:defRPr lang="en-US"/>
            </a:pPr>
            <a:r>
              <a:rPr lang="en-US" altLang=""/>
              <a:t>Third level</a:t>
            </a:r>
          </a:p>
          <a:p>
            <a:pPr lvl="3" latinLnBrk="0">
              <a:defRPr lang="en-US"/>
            </a:pPr>
            <a:r>
              <a:rPr lang="en-US" altLang=""/>
              <a:t>Fourth level</a:t>
            </a:r>
          </a:p>
          <a:p>
            <a:pPr lvl="4" latinLnBrk="0">
              <a:defRPr lang="en-US"/>
            </a:pPr>
            <a:r>
              <a:rPr lang="en-US" altLang=""/>
              <a:t>Fifth level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C1BD97E8-1EDC-49FC-8B3D-007914A627C4}" type="datetime1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9/9/2015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latinLnBrk="0">
              <a:defRPr lang="en-US"/>
            </a:pPr>
            <a:fld id="{1BF946A2-AD84-4194-A04F-9332A3AF417D}" type="slidenum">
              <a:rPr lang="en-US" altLang="">
                <a:solidFill>
                  <a:prstClr val="black">
                    <a:tint val="75000"/>
                  </a:prstClr>
                </a:solidFill>
              </a:rPr>
              <a:pPr latinLnBrk="0">
                <a:defRPr lang="en-US"/>
              </a:pPr>
              <a:t>‹#›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latinLnBrk="0">
              <a:defRPr lang="en-US"/>
            </a:pPr>
            <a:r>
              <a:rPr lang="en-US" altLang=""/>
              <a:t>Double tap to edit Master title style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latinLnBrk="0">
              <a:defRPr lang="en-US"/>
            </a:pPr>
            <a:fld id="{80FC61A4-8767-4D0D-87BC-B9EBD1850251}" type="datetime1">
              <a:rPr lang="en-US" altLang="">
                <a:solidFill>
                  <a:prstClr val="black">
                    <a:tint val="75000"/>
                  </a:prstClr>
                </a:solidFill>
              </a:rPr>
              <a:pPr lvl="0" latinLnBrk="0">
                <a:defRPr lang="en-US"/>
              </a:pPr>
              <a:t>9/9/2015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latinLnBrk="0">
              <a:defRPr lang="en-US"/>
            </a:pPr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latinLnBrk="0">
              <a:defRPr lang="en-US"/>
            </a:pPr>
            <a:fld id="{CD5DC513-996E-4E8E-A65B-83387B3F80F7}" type="slidenum">
              <a:rPr lang="en-US" altLang="">
                <a:solidFill>
                  <a:prstClr val="black">
                    <a:tint val="75000"/>
                  </a:prstClr>
                </a:solidFill>
              </a:rPr>
              <a:pPr lvl="0" latinLnBrk="0">
                <a:defRPr lang="en-US"/>
              </a:pPr>
              <a:t>‹#›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latinLnBrk="0">
              <a:defRPr lang="en-US"/>
            </a:pPr>
            <a:fld id="{80FC61A4-8767-4D0D-87BC-B9EBD1850251}" type="datetime1">
              <a:rPr lang="en-US" altLang="">
                <a:solidFill>
                  <a:prstClr val="black">
                    <a:tint val="75000"/>
                  </a:prstClr>
                </a:solidFill>
              </a:rPr>
              <a:pPr lvl="0" latinLnBrk="0">
                <a:defRPr lang="en-US"/>
              </a:pPr>
              <a:t>9/9/2015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latinLnBrk="0">
              <a:defRPr lang="en-US"/>
            </a:pPr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latinLnBrk="0">
              <a:defRPr lang="en-US"/>
            </a:pPr>
            <a:fld id="{CD5DC513-996E-4E8E-A65B-83387B3F80F7}" type="slidenum">
              <a:rPr lang="en-US" altLang="">
                <a:solidFill>
                  <a:prstClr val="black">
                    <a:tint val="75000"/>
                  </a:prstClr>
                </a:solidFill>
              </a:rPr>
              <a:pPr lvl="0" latinLnBrk="0">
                <a:defRPr lang="en-US"/>
              </a:pPr>
              <a:t>‹#›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42903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 latinLnBrk="0">
              <a:defRPr lang="en-US"/>
            </a:pPr>
            <a:r>
              <a:rPr lang="en-US" altLang=""/>
              <a:t>Double tap to edit Master title style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681290" y="364071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  <a:p>
            <a:pPr lvl="1" latinLnBrk="0">
              <a:defRPr lang="en-US"/>
            </a:pPr>
            <a:r>
              <a:rPr lang="en-US" altLang=""/>
              <a:t>Second level</a:t>
            </a:r>
          </a:p>
          <a:p>
            <a:pPr lvl="2" latinLnBrk="0">
              <a:defRPr lang="en-US"/>
            </a:pPr>
            <a:r>
              <a:rPr lang="en-US" altLang=""/>
              <a:t>Third level</a:t>
            </a:r>
          </a:p>
          <a:p>
            <a:pPr lvl="3" latinLnBrk="0">
              <a:defRPr lang="en-US"/>
            </a:pPr>
            <a:r>
              <a:rPr lang="en-US" altLang=""/>
              <a:t>Fourth level</a:t>
            </a:r>
          </a:p>
          <a:p>
            <a:pPr lvl="4" latinLnBrk="0">
              <a:defRPr lang="en-US"/>
            </a:pPr>
            <a:r>
              <a:rPr lang="en-US" altLang=""/>
              <a:t>Fifth level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342903" y="1913471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latinLnBrk="0">
              <a:defRPr lang="en-US"/>
            </a:pPr>
            <a:fld id="{80FC61A4-8767-4D0D-87BC-B9EBD1850251}" type="datetime1">
              <a:rPr lang="en-US" altLang="">
                <a:solidFill>
                  <a:prstClr val="black">
                    <a:tint val="75000"/>
                  </a:prstClr>
                </a:solidFill>
              </a:rPr>
              <a:pPr lvl="0" latinLnBrk="0">
                <a:defRPr lang="en-US"/>
              </a:pPr>
              <a:t>9/9/2015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latinLnBrk="0">
              <a:defRPr lang="en-US"/>
            </a:pPr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latinLnBrk="0">
              <a:defRPr lang="en-US"/>
            </a:pPr>
            <a:fld id="{CD5DC513-996E-4E8E-A65B-83387B3F80F7}" type="slidenum">
              <a:rPr lang="en-US" altLang="">
                <a:solidFill>
                  <a:prstClr val="black">
                    <a:tint val="75000"/>
                  </a:prstClr>
                </a:solidFill>
              </a:rPr>
              <a:pPr lvl="0" latinLnBrk="0">
                <a:defRPr lang="en-US"/>
              </a:pPr>
              <a:t>‹#›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 latinLnBrk="0">
              <a:defRPr lang="en-US"/>
            </a:pPr>
            <a:r>
              <a:rPr lang="en-US" altLang=""/>
              <a:t>Double tap to edit Master title style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 latinLnBrk="0">
              <a:defRPr lang="en-US"/>
            </a:pPr>
            <a:endParaRPr lang="en-US" altLang="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latinLnBrk="0">
              <a:defRPr lang="en-US"/>
            </a:pPr>
            <a:r>
              <a:rPr lang="en-US" altLang=""/>
              <a:t>Double tap to edit Master text styles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latinLnBrk="0">
              <a:defRPr lang="en-US"/>
            </a:pPr>
            <a:fld id="{80FC61A4-8767-4D0D-87BC-B9EBD1850251}" type="datetime1">
              <a:rPr lang="en-US" altLang="">
                <a:solidFill>
                  <a:prstClr val="black">
                    <a:tint val="75000"/>
                  </a:prstClr>
                </a:solidFill>
              </a:rPr>
              <a:pPr lvl="0" latinLnBrk="0">
                <a:defRPr lang="en-US"/>
              </a:pPr>
              <a:t>9/9/2015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latinLnBrk="0">
              <a:defRPr lang="en-US"/>
            </a:pPr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latinLnBrk="0">
              <a:defRPr lang="en-US"/>
            </a:pPr>
            <a:fld id="{CD5DC513-996E-4E8E-A65B-83387B3F80F7}" type="slidenum">
              <a:rPr lang="en-US" altLang="">
                <a:solidFill>
                  <a:prstClr val="black">
                    <a:tint val="75000"/>
                  </a:prstClr>
                </a:solidFill>
              </a:rPr>
              <a:pPr lvl="0" latinLnBrk="0">
                <a:defRPr lang="en-US"/>
              </a:pPr>
              <a:t>‹#›</a:t>
            </a:fld>
            <a:endParaRPr lang="en-US" altLang="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42900" y="2133605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342900" y="8475138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C61A4-8767-4D0D-87BC-B9EBD185025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2343150" y="8475138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4914900" y="8475138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DC513-996E-4E8E-A65B-83387B3F80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646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제목 개체 틀 1"/>
          <p:cNvSpPr>
            <a:spLocks noGrp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2051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342900" y="8475667"/>
            <a:ext cx="1600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C08BB46-D5B2-4ED8-B38B-D975FA071DD7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2015-09-09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2343150" y="8475667"/>
            <a:ext cx="21717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4914900" y="8475667"/>
            <a:ext cx="1600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78B529D-FEF5-40CD-A8B3-B5CA402DFBE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제목 개체 틀 1"/>
          <p:cNvSpPr>
            <a:spLocks noGrp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2051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342900" y="8475667"/>
            <a:ext cx="1600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C08BB46-D5B2-4ED8-B38B-D975FA071DD7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2015-09-09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2343150" y="8475667"/>
            <a:ext cx="21717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4914900" y="8475667"/>
            <a:ext cx="1600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78B529D-FEF5-40CD-A8B3-B5CA402DFBE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제목 개체 틀 1"/>
          <p:cNvSpPr>
            <a:spLocks noGrp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2051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342900" y="8475667"/>
            <a:ext cx="1600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C08BB46-D5B2-4ED8-B38B-D975FA071DD7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2015-09-09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2343150" y="8475667"/>
            <a:ext cx="21717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4914900" y="8475667"/>
            <a:ext cx="1600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78B529D-FEF5-40CD-A8B3-B5CA402DFBE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제목 개체 틀 1"/>
          <p:cNvSpPr>
            <a:spLocks noGrp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2051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342900" y="8475667"/>
            <a:ext cx="1600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C08BB46-D5B2-4ED8-B38B-D975FA071DD7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2015-09-09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2343150" y="8475667"/>
            <a:ext cx="21717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4914900" y="8475667"/>
            <a:ext cx="1600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78B529D-FEF5-40CD-A8B3-B5CA402DFBE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68.png"/><Relationship Id="rId7" Type="http://schemas.openxmlformats.org/officeDocument/2006/relationships/image" Target="../media/image3.jpeg"/><Relationship Id="rId12" Type="http://schemas.openxmlformats.org/officeDocument/2006/relationships/image" Target="../media/image5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11" Type="http://schemas.openxmlformats.org/officeDocument/2006/relationships/image" Target="../media/image71.jpeg"/><Relationship Id="rId5" Type="http://schemas.openxmlformats.org/officeDocument/2006/relationships/image" Target="../media/image1.jpeg"/><Relationship Id="rId10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6.pn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12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11" Type="http://schemas.openxmlformats.org/officeDocument/2006/relationships/image" Target="../media/image3.jpeg"/><Relationship Id="rId5" Type="http://schemas.openxmlformats.org/officeDocument/2006/relationships/image" Target="../media/image74.png"/><Relationship Id="rId15" Type="http://schemas.openxmlformats.org/officeDocument/2006/relationships/image" Target="../media/image71.jpeg"/><Relationship Id="rId10" Type="http://schemas.openxmlformats.org/officeDocument/2006/relationships/image" Target="../media/image2.jpeg"/><Relationship Id="rId4" Type="http://schemas.openxmlformats.org/officeDocument/2006/relationships/image" Target="../media/image73.png"/><Relationship Id="rId9" Type="http://schemas.openxmlformats.org/officeDocument/2006/relationships/image" Target="../media/image1.jpeg"/><Relationship Id="rId14" Type="http://schemas.openxmlformats.org/officeDocument/2006/relationships/image" Target="../media/image7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6.pn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12" Type="http://schemas.openxmlformats.org/officeDocument/2006/relationships/image" Target="../media/image86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11" Type="http://schemas.openxmlformats.org/officeDocument/2006/relationships/image" Target="../media/image4.jpeg"/><Relationship Id="rId5" Type="http://schemas.openxmlformats.org/officeDocument/2006/relationships/image" Target="../media/image83.jpeg"/><Relationship Id="rId15" Type="http://schemas.openxmlformats.org/officeDocument/2006/relationships/image" Target="../media/image88.jpeg"/><Relationship Id="rId10" Type="http://schemas.openxmlformats.org/officeDocument/2006/relationships/image" Target="../media/image3.jpeg"/><Relationship Id="rId4" Type="http://schemas.openxmlformats.org/officeDocument/2006/relationships/image" Target="../media/image82.jpeg"/><Relationship Id="rId9" Type="http://schemas.openxmlformats.org/officeDocument/2006/relationships/image" Target="../media/image2.jpeg"/><Relationship Id="rId14" Type="http://schemas.openxmlformats.org/officeDocument/2006/relationships/image" Target="../media/image8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6.jpeg"/><Relationship Id="rId18" Type="http://schemas.openxmlformats.org/officeDocument/2006/relationships/image" Target="../media/image101.jpeg"/><Relationship Id="rId26" Type="http://schemas.openxmlformats.org/officeDocument/2006/relationships/image" Target="../media/image109.png"/><Relationship Id="rId3" Type="http://schemas.openxmlformats.org/officeDocument/2006/relationships/image" Target="../media/image2.jpeg"/><Relationship Id="rId21" Type="http://schemas.openxmlformats.org/officeDocument/2006/relationships/image" Target="../media/image104.png"/><Relationship Id="rId7" Type="http://schemas.openxmlformats.org/officeDocument/2006/relationships/image" Target="../media/image91.jpeg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5" Type="http://schemas.openxmlformats.org/officeDocument/2006/relationships/image" Target="../media/image108.png"/><Relationship Id="rId2" Type="http://schemas.openxmlformats.org/officeDocument/2006/relationships/image" Target="../media/image1.jpeg"/><Relationship Id="rId16" Type="http://schemas.openxmlformats.org/officeDocument/2006/relationships/image" Target="../media/image99.png"/><Relationship Id="rId20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4.jpeg"/><Relationship Id="rId24" Type="http://schemas.openxmlformats.org/officeDocument/2006/relationships/image" Target="../media/image107.jpeg"/><Relationship Id="rId5" Type="http://schemas.openxmlformats.org/officeDocument/2006/relationships/image" Target="../media/image4.jpeg"/><Relationship Id="rId15" Type="http://schemas.openxmlformats.org/officeDocument/2006/relationships/image" Target="../media/image98.png"/><Relationship Id="rId23" Type="http://schemas.openxmlformats.org/officeDocument/2006/relationships/image" Target="../media/image106.jpeg"/><Relationship Id="rId10" Type="http://schemas.openxmlformats.org/officeDocument/2006/relationships/image" Target="../media/image20.png"/><Relationship Id="rId19" Type="http://schemas.openxmlformats.org/officeDocument/2006/relationships/image" Target="../media/image102.png"/><Relationship Id="rId4" Type="http://schemas.openxmlformats.org/officeDocument/2006/relationships/image" Target="../media/image3.jpeg"/><Relationship Id="rId9" Type="http://schemas.openxmlformats.org/officeDocument/2006/relationships/image" Target="../media/image93.png"/><Relationship Id="rId14" Type="http://schemas.openxmlformats.org/officeDocument/2006/relationships/image" Target="../media/image97.jpeg"/><Relationship Id="rId22" Type="http://schemas.openxmlformats.org/officeDocument/2006/relationships/image" Target="../media/image105.png"/><Relationship Id="rId27" Type="http://schemas.openxmlformats.org/officeDocument/2006/relationships/image" Target="../media/image1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13" Type="http://schemas.openxmlformats.org/officeDocument/2006/relationships/image" Target="../media/image118.png"/><Relationship Id="rId3" Type="http://schemas.openxmlformats.org/officeDocument/2006/relationships/image" Target="../media/image2.jpeg"/><Relationship Id="rId7" Type="http://schemas.openxmlformats.org/officeDocument/2006/relationships/image" Target="../media/image112.jpeg"/><Relationship Id="rId12" Type="http://schemas.openxmlformats.org/officeDocument/2006/relationships/image" Target="../media/image1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4.jpeg"/><Relationship Id="rId10" Type="http://schemas.openxmlformats.org/officeDocument/2006/relationships/image" Target="../media/image115.png"/><Relationship Id="rId4" Type="http://schemas.openxmlformats.org/officeDocument/2006/relationships/image" Target="../media/image3.jpe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jpeg"/><Relationship Id="rId18" Type="http://schemas.openxmlformats.org/officeDocument/2006/relationships/image" Target="../media/image128.png"/><Relationship Id="rId3" Type="http://schemas.openxmlformats.org/officeDocument/2006/relationships/image" Target="../media/image2.jpeg"/><Relationship Id="rId7" Type="http://schemas.openxmlformats.org/officeDocument/2006/relationships/image" Target="../media/image120.png"/><Relationship Id="rId12" Type="http://schemas.openxmlformats.org/officeDocument/2006/relationships/image" Target="../media/image122.png"/><Relationship Id="rId17" Type="http://schemas.openxmlformats.org/officeDocument/2006/relationships/image" Target="../media/image127.jpeg"/><Relationship Id="rId2" Type="http://schemas.openxmlformats.org/officeDocument/2006/relationships/image" Target="../media/image1.jpeg"/><Relationship Id="rId16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21.jpeg"/><Relationship Id="rId5" Type="http://schemas.openxmlformats.org/officeDocument/2006/relationships/image" Target="../media/image4.jpeg"/><Relationship Id="rId15" Type="http://schemas.openxmlformats.org/officeDocument/2006/relationships/image" Target="../media/image125.jpeg"/><Relationship Id="rId10" Type="http://schemas.openxmlformats.org/officeDocument/2006/relationships/image" Target="../media/image115.png"/><Relationship Id="rId19" Type="http://schemas.openxmlformats.org/officeDocument/2006/relationships/image" Target="../media/image129.jpeg"/><Relationship Id="rId4" Type="http://schemas.openxmlformats.org/officeDocument/2006/relationships/image" Target="../media/image3.jpeg"/><Relationship Id="rId9" Type="http://schemas.openxmlformats.org/officeDocument/2006/relationships/image" Target="../media/image119.png"/><Relationship Id="rId14" Type="http://schemas.openxmlformats.org/officeDocument/2006/relationships/image" Target="../media/image12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13" Type="http://schemas.openxmlformats.org/officeDocument/2006/relationships/image" Target="../media/image137.png"/><Relationship Id="rId18" Type="http://schemas.openxmlformats.org/officeDocument/2006/relationships/image" Target="../media/image142.jpe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12" Type="http://schemas.openxmlformats.org/officeDocument/2006/relationships/image" Target="../media/image4.jpeg"/><Relationship Id="rId17" Type="http://schemas.openxmlformats.org/officeDocument/2006/relationships/image" Target="../media/image141.jpeg"/><Relationship Id="rId2" Type="http://schemas.openxmlformats.org/officeDocument/2006/relationships/image" Target="../media/image130.png"/><Relationship Id="rId16" Type="http://schemas.openxmlformats.org/officeDocument/2006/relationships/image" Target="../media/image140.png"/><Relationship Id="rId20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1" Type="http://schemas.openxmlformats.org/officeDocument/2006/relationships/image" Target="../media/image3.jpeg"/><Relationship Id="rId5" Type="http://schemas.openxmlformats.org/officeDocument/2006/relationships/image" Target="../media/image133.png"/><Relationship Id="rId15" Type="http://schemas.openxmlformats.org/officeDocument/2006/relationships/image" Target="../media/image139.jpeg"/><Relationship Id="rId10" Type="http://schemas.openxmlformats.org/officeDocument/2006/relationships/image" Target="../media/image2.jpeg"/><Relationship Id="rId19" Type="http://schemas.openxmlformats.org/officeDocument/2006/relationships/image" Target="../media/image143.png"/><Relationship Id="rId4" Type="http://schemas.openxmlformats.org/officeDocument/2006/relationships/image" Target="../media/image132.jpeg"/><Relationship Id="rId9" Type="http://schemas.openxmlformats.org/officeDocument/2006/relationships/image" Target="../media/image1.jpeg"/><Relationship Id="rId14" Type="http://schemas.openxmlformats.org/officeDocument/2006/relationships/image" Target="../media/image13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50.png"/><Relationship Id="rId3" Type="http://schemas.openxmlformats.org/officeDocument/2006/relationships/image" Target="../media/image2.jpeg"/><Relationship Id="rId7" Type="http://schemas.openxmlformats.org/officeDocument/2006/relationships/image" Target="../media/image145.jpeg"/><Relationship Id="rId12" Type="http://schemas.openxmlformats.org/officeDocument/2006/relationships/image" Target="../media/image1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11" Type="http://schemas.openxmlformats.org/officeDocument/2006/relationships/image" Target="../media/image148.png"/><Relationship Id="rId5" Type="http://schemas.openxmlformats.org/officeDocument/2006/relationships/image" Target="../media/image4.jpeg"/><Relationship Id="rId10" Type="http://schemas.openxmlformats.org/officeDocument/2006/relationships/image" Target="../media/image147.png"/><Relationship Id="rId4" Type="http://schemas.openxmlformats.org/officeDocument/2006/relationships/image" Target="../media/image3.jpeg"/><Relationship Id="rId9" Type="http://schemas.openxmlformats.org/officeDocument/2006/relationships/image" Target="../media/image1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2.jpeg"/><Relationship Id="rId7" Type="http://schemas.openxmlformats.org/officeDocument/2006/relationships/image" Target="../media/image152.png"/><Relationship Id="rId12" Type="http://schemas.openxmlformats.org/officeDocument/2006/relationships/image" Target="../media/image1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11" Type="http://schemas.openxmlformats.org/officeDocument/2006/relationships/image" Target="../media/image156.png"/><Relationship Id="rId5" Type="http://schemas.openxmlformats.org/officeDocument/2006/relationships/image" Target="../media/image4.jpeg"/><Relationship Id="rId10" Type="http://schemas.openxmlformats.org/officeDocument/2006/relationships/image" Target="../media/image155.png"/><Relationship Id="rId4" Type="http://schemas.openxmlformats.org/officeDocument/2006/relationships/image" Target="../media/image3.jpeg"/><Relationship Id="rId9" Type="http://schemas.openxmlformats.org/officeDocument/2006/relationships/image" Target="../media/image1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5" Type="http://schemas.openxmlformats.org/officeDocument/2006/relationships/image" Target="../media/image13.png"/><Relationship Id="rId10" Type="http://schemas.openxmlformats.org/officeDocument/2006/relationships/image" Target="../media/image8.jpeg"/><Relationship Id="rId19" Type="http://schemas.openxmlformats.org/officeDocument/2006/relationships/image" Target="../media/image17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3" Type="http://schemas.openxmlformats.org/officeDocument/2006/relationships/image" Target="../media/image2.jpeg"/><Relationship Id="rId7" Type="http://schemas.openxmlformats.org/officeDocument/2006/relationships/image" Target="../media/image151.png"/><Relationship Id="rId12" Type="http://schemas.openxmlformats.org/officeDocument/2006/relationships/image" Target="../media/image1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11" Type="http://schemas.microsoft.com/office/2007/relationships/hdphoto" Target="../media/hdphoto1.wdp"/><Relationship Id="rId5" Type="http://schemas.openxmlformats.org/officeDocument/2006/relationships/image" Target="../media/image4.jpeg"/><Relationship Id="rId10" Type="http://schemas.openxmlformats.org/officeDocument/2006/relationships/image" Target="../media/image161.png"/><Relationship Id="rId4" Type="http://schemas.openxmlformats.org/officeDocument/2006/relationships/image" Target="../media/image3.jpeg"/><Relationship Id="rId9" Type="http://schemas.openxmlformats.org/officeDocument/2006/relationships/image" Target="../media/image1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70.jpeg"/><Relationship Id="rId18" Type="http://schemas.openxmlformats.org/officeDocument/2006/relationships/image" Target="../media/image175.png"/><Relationship Id="rId3" Type="http://schemas.openxmlformats.org/officeDocument/2006/relationships/image" Target="../media/image2.jpeg"/><Relationship Id="rId7" Type="http://schemas.openxmlformats.org/officeDocument/2006/relationships/image" Target="../media/image164.png"/><Relationship Id="rId12" Type="http://schemas.openxmlformats.org/officeDocument/2006/relationships/image" Target="../media/image169.jpeg"/><Relationship Id="rId17" Type="http://schemas.openxmlformats.org/officeDocument/2006/relationships/image" Target="../media/image174.png"/><Relationship Id="rId2" Type="http://schemas.openxmlformats.org/officeDocument/2006/relationships/image" Target="../media/image1.jpeg"/><Relationship Id="rId16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jpeg"/><Relationship Id="rId11" Type="http://schemas.openxmlformats.org/officeDocument/2006/relationships/image" Target="../media/image168.jpeg"/><Relationship Id="rId5" Type="http://schemas.openxmlformats.org/officeDocument/2006/relationships/image" Target="../media/image4.jpeg"/><Relationship Id="rId15" Type="http://schemas.openxmlformats.org/officeDocument/2006/relationships/image" Target="../media/image172.png"/><Relationship Id="rId10" Type="http://schemas.openxmlformats.org/officeDocument/2006/relationships/image" Target="../media/image167.png"/><Relationship Id="rId4" Type="http://schemas.openxmlformats.org/officeDocument/2006/relationships/image" Target="../media/image3.jpeg"/><Relationship Id="rId9" Type="http://schemas.openxmlformats.org/officeDocument/2006/relationships/image" Target="../media/image166.png"/><Relationship Id="rId14" Type="http://schemas.openxmlformats.org/officeDocument/2006/relationships/image" Target="../media/image17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83.png"/><Relationship Id="rId3" Type="http://schemas.openxmlformats.org/officeDocument/2006/relationships/image" Target="../media/image2.jpeg"/><Relationship Id="rId7" Type="http://schemas.openxmlformats.org/officeDocument/2006/relationships/image" Target="../media/image177.png"/><Relationship Id="rId12" Type="http://schemas.openxmlformats.org/officeDocument/2006/relationships/image" Target="../media/image182.png"/><Relationship Id="rId17" Type="http://schemas.openxmlformats.org/officeDocument/2006/relationships/image" Target="../media/image187.png"/><Relationship Id="rId2" Type="http://schemas.openxmlformats.org/officeDocument/2006/relationships/image" Target="../media/image1.jpeg"/><Relationship Id="rId16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jpeg"/><Relationship Id="rId11" Type="http://schemas.openxmlformats.org/officeDocument/2006/relationships/image" Target="../media/image181.png"/><Relationship Id="rId5" Type="http://schemas.openxmlformats.org/officeDocument/2006/relationships/image" Target="../media/image4.jpeg"/><Relationship Id="rId15" Type="http://schemas.openxmlformats.org/officeDocument/2006/relationships/image" Target="../media/image185.png"/><Relationship Id="rId10" Type="http://schemas.openxmlformats.org/officeDocument/2006/relationships/image" Target="../media/image180.png"/><Relationship Id="rId4" Type="http://schemas.openxmlformats.org/officeDocument/2006/relationships/image" Target="../media/image3.jpeg"/><Relationship Id="rId9" Type="http://schemas.openxmlformats.org/officeDocument/2006/relationships/image" Target="../media/image179.png"/><Relationship Id="rId14" Type="http://schemas.openxmlformats.org/officeDocument/2006/relationships/image" Target="../media/image18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openxmlformats.org/officeDocument/2006/relationships/image" Target="../media/image194.png"/><Relationship Id="rId3" Type="http://schemas.openxmlformats.org/officeDocument/2006/relationships/image" Target="../media/image2.jpeg"/><Relationship Id="rId7" Type="http://schemas.openxmlformats.org/officeDocument/2006/relationships/image" Target="../media/image177.png"/><Relationship Id="rId12" Type="http://schemas.openxmlformats.org/officeDocument/2006/relationships/image" Target="../media/image193.jpeg"/><Relationship Id="rId17" Type="http://schemas.openxmlformats.org/officeDocument/2006/relationships/image" Target="../media/image198.png"/><Relationship Id="rId2" Type="http://schemas.openxmlformats.org/officeDocument/2006/relationships/image" Target="../media/image1.jpeg"/><Relationship Id="rId16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11" Type="http://schemas.openxmlformats.org/officeDocument/2006/relationships/image" Target="../media/image192.jpeg"/><Relationship Id="rId5" Type="http://schemas.openxmlformats.org/officeDocument/2006/relationships/image" Target="../media/image4.jpeg"/><Relationship Id="rId15" Type="http://schemas.openxmlformats.org/officeDocument/2006/relationships/image" Target="../media/image196.png"/><Relationship Id="rId10" Type="http://schemas.openxmlformats.org/officeDocument/2006/relationships/image" Target="../media/image191.jpeg"/><Relationship Id="rId4" Type="http://schemas.openxmlformats.org/officeDocument/2006/relationships/image" Target="../media/image3.jpeg"/><Relationship Id="rId9" Type="http://schemas.openxmlformats.org/officeDocument/2006/relationships/image" Target="../media/image190.png"/><Relationship Id="rId14" Type="http://schemas.openxmlformats.org/officeDocument/2006/relationships/image" Target="../media/image19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13" Type="http://schemas.openxmlformats.org/officeDocument/2006/relationships/image" Target="../media/image208.jpeg"/><Relationship Id="rId3" Type="http://schemas.openxmlformats.org/officeDocument/2006/relationships/image" Target="../media/image200.jpeg"/><Relationship Id="rId7" Type="http://schemas.openxmlformats.org/officeDocument/2006/relationships/image" Target="../media/image6.png"/><Relationship Id="rId12" Type="http://schemas.openxmlformats.org/officeDocument/2006/relationships/image" Target="../media/image207.pn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png"/><Relationship Id="rId11" Type="http://schemas.openxmlformats.org/officeDocument/2006/relationships/image" Target="../media/image206.jpeg"/><Relationship Id="rId5" Type="http://schemas.openxmlformats.org/officeDocument/2006/relationships/image" Target="../media/image4.jpeg"/><Relationship Id="rId15" Type="http://schemas.openxmlformats.org/officeDocument/2006/relationships/image" Target="../media/image210.png"/><Relationship Id="rId10" Type="http://schemas.openxmlformats.org/officeDocument/2006/relationships/image" Target="../media/image205.jpeg"/><Relationship Id="rId4" Type="http://schemas.openxmlformats.org/officeDocument/2006/relationships/image" Target="../media/image201.jpeg"/><Relationship Id="rId9" Type="http://schemas.openxmlformats.org/officeDocument/2006/relationships/image" Target="../media/image204.jpeg"/><Relationship Id="rId14" Type="http://schemas.openxmlformats.org/officeDocument/2006/relationships/image" Target="../media/image20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13" Type="http://schemas.openxmlformats.org/officeDocument/2006/relationships/image" Target="../media/image215.jpeg"/><Relationship Id="rId3" Type="http://schemas.openxmlformats.org/officeDocument/2006/relationships/image" Target="../media/image200.jpeg"/><Relationship Id="rId7" Type="http://schemas.openxmlformats.org/officeDocument/2006/relationships/image" Target="../media/image210.png"/><Relationship Id="rId12" Type="http://schemas.openxmlformats.org/officeDocument/2006/relationships/image" Target="../media/image46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214.png"/><Relationship Id="rId5" Type="http://schemas.openxmlformats.org/officeDocument/2006/relationships/image" Target="../media/image4.jpeg"/><Relationship Id="rId10" Type="http://schemas.openxmlformats.org/officeDocument/2006/relationships/image" Target="../media/image213.png"/><Relationship Id="rId4" Type="http://schemas.openxmlformats.org/officeDocument/2006/relationships/image" Target="../media/image201.jpeg"/><Relationship Id="rId9" Type="http://schemas.openxmlformats.org/officeDocument/2006/relationships/image" Target="../media/image212.png"/><Relationship Id="rId14" Type="http://schemas.openxmlformats.org/officeDocument/2006/relationships/image" Target="../media/image21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13" Type="http://schemas.openxmlformats.org/officeDocument/2006/relationships/image" Target="../media/image224.png"/><Relationship Id="rId3" Type="http://schemas.openxmlformats.org/officeDocument/2006/relationships/image" Target="../media/image2.jpeg"/><Relationship Id="rId7" Type="http://schemas.openxmlformats.org/officeDocument/2006/relationships/image" Target="../media/image218.png"/><Relationship Id="rId12" Type="http://schemas.openxmlformats.org/officeDocument/2006/relationships/image" Target="../media/image2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7.png"/><Relationship Id="rId11" Type="http://schemas.openxmlformats.org/officeDocument/2006/relationships/image" Target="../media/image222.jpeg"/><Relationship Id="rId5" Type="http://schemas.openxmlformats.org/officeDocument/2006/relationships/image" Target="../media/image4.jpeg"/><Relationship Id="rId10" Type="http://schemas.openxmlformats.org/officeDocument/2006/relationships/image" Target="../media/image221.jpeg"/><Relationship Id="rId4" Type="http://schemas.openxmlformats.org/officeDocument/2006/relationships/image" Target="../media/image3.jpeg"/><Relationship Id="rId9" Type="http://schemas.openxmlformats.org/officeDocument/2006/relationships/image" Target="../media/image22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3" Type="http://schemas.openxmlformats.org/officeDocument/2006/relationships/image" Target="../media/image2.jpeg"/><Relationship Id="rId7" Type="http://schemas.openxmlformats.org/officeDocument/2006/relationships/image" Target="../media/image2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2.jpeg"/><Relationship Id="rId7" Type="http://schemas.openxmlformats.org/officeDocument/2006/relationships/image" Target="../media/image2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png"/><Relationship Id="rId11" Type="http://schemas.openxmlformats.org/officeDocument/2006/relationships/image" Target="../media/image233.png"/><Relationship Id="rId5" Type="http://schemas.openxmlformats.org/officeDocument/2006/relationships/image" Target="../media/image4.jpeg"/><Relationship Id="rId10" Type="http://schemas.openxmlformats.org/officeDocument/2006/relationships/image" Target="../media/image232.png"/><Relationship Id="rId4" Type="http://schemas.openxmlformats.org/officeDocument/2006/relationships/image" Target="../media/image3.jpeg"/><Relationship Id="rId9" Type="http://schemas.openxmlformats.org/officeDocument/2006/relationships/image" Target="../media/image23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13" Type="http://schemas.openxmlformats.org/officeDocument/2006/relationships/image" Target="../media/image241.png"/><Relationship Id="rId3" Type="http://schemas.openxmlformats.org/officeDocument/2006/relationships/image" Target="../media/image2.jpeg"/><Relationship Id="rId7" Type="http://schemas.openxmlformats.org/officeDocument/2006/relationships/image" Target="../media/image235.png"/><Relationship Id="rId12" Type="http://schemas.openxmlformats.org/officeDocument/2006/relationships/image" Target="../media/image240.png"/><Relationship Id="rId2" Type="http://schemas.openxmlformats.org/officeDocument/2006/relationships/image" Target="../media/image1.jpeg"/><Relationship Id="rId16" Type="http://schemas.openxmlformats.org/officeDocument/2006/relationships/image" Target="../media/image2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4.png"/><Relationship Id="rId11" Type="http://schemas.openxmlformats.org/officeDocument/2006/relationships/image" Target="../media/image239.png"/><Relationship Id="rId5" Type="http://schemas.openxmlformats.org/officeDocument/2006/relationships/image" Target="../media/image4.jpeg"/><Relationship Id="rId15" Type="http://schemas.openxmlformats.org/officeDocument/2006/relationships/image" Target="../media/image242.png"/><Relationship Id="rId10" Type="http://schemas.openxmlformats.org/officeDocument/2006/relationships/image" Target="../media/image238.png"/><Relationship Id="rId4" Type="http://schemas.openxmlformats.org/officeDocument/2006/relationships/image" Target="../media/image3.jpeg"/><Relationship Id="rId9" Type="http://schemas.openxmlformats.org/officeDocument/2006/relationships/image" Target="../media/image237.png"/><Relationship Id="rId1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13" Type="http://schemas.openxmlformats.org/officeDocument/2006/relationships/image" Target="../media/image251.png"/><Relationship Id="rId3" Type="http://schemas.openxmlformats.org/officeDocument/2006/relationships/image" Target="../media/image2.jpeg"/><Relationship Id="rId7" Type="http://schemas.openxmlformats.org/officeDocument/2006/relationships/image" Target="../media/image245.png"/><Relationship Id="rId12" Type="http://schemas.openxmlformats.org/officeDocument/2006/relationships/image" Target="../media/image250.png"/><Relationship Id="rId2" Type="http://schemas.openxmlformats.org/officeDocument/2006/relationships/image" Target="../media/image1.jpeg"/><Relationship Id="rId16" Type="http://schemas.openxmlformats.org/officeDocument/2006/relationships/image" Target="../media/image2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4.jpeg"/><Relationship Id="rId11" Type="http://schemas.openxmlformats.org/officeDocument/2006/relationships/image" Target="../media/image249.png"/><Relationship Id="rId5" Type="http://schemas.openxmlformats.org/officeDocument/2006/relationships/image" Target="../media/image4.jpeg"/><Relationship Id="rId15" Type="http://schemas.openxmlformats.org/officeDocument/2006/relationships/image" Target="../media/image253.png"/><Relationship Id="rId10" Type="http://schemas.openxmlformats.org/officeDocument/2006/relationships/image" Target="../media/image248.jpeg"/><Relationship Id="rId4" Type="http://schemas.openxmlformats.org/officeDocument/2006/relationships/image" Target="../media/image3.jpeg"/><Relationship Id="rId9" Type="http://schemas.openxmlformats.org/officeDocument/2006/relationships/image" Target="../media/image247.png"/><Relationship Id="rId14" Type="http://schemas.openxmlformats.org/officeDocument/2006/relationships/image" Target="../media/image25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png"/><Relationship Id="rId13" Type="http://schemas.openxmlformats.org/officeDocument/2006/relationships/image" Target="../media/image262.png"/><Relationship Id="rId3" Type="http://schemas.openxmlformats.org/officeDocument/2006/relationships/image" Target="../media/image2.jpeg"/><Relationship Id="rId7" Type="http://schemas.openxmlformats.org/officeDocument/2006/relationships/image" Target="../media/image256.jpeg"/><Relationship Id="rId12" Type="http://schemas.openxmlformats.org/officeDocument/2006/relationships/image" Target="../media/image26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5.png"/><Relationship Id="rId11" Type="http://schemas.openxmlformats.org/officeDocument/2006/relationships/image" Target="../media/image260.png"/><Relationship Id="rId5" Type="http://schemas.openxmlformats.org/officeDocument/2006/relationships/image" Target="../media/image4.jpeg"/><Relationship Id="rId10" Type="http://schemas.openxmlformats.org/officeDocument/2006/relationships/image" Target="../media/image259.png"/><Relationship Id="rId4" Type="http://schemas.openxmlformats.org/officeDocument/2006/relationships/image" Target="../media/image3.jpeg"/><Relationship Id="rId9" Type="http://schemas.openxmlformats.org/officeDocument/2006/relationships/image" Target="../media/image25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png"/><Relationship Id="rId13" Type="http://schemas.openxmlformats.org/officeDocument/2006/relationships/image" Target="../media/image270.png"/><Relationship Id="rId3" Type="http://schemas.openxmlformats.org/officeDocument/2006/relationships/image" Target="../media/image2.jpeg"/><Relationship Id="rId7" Type="http://schemas.openxmlformats.org/officeDocument/2006/relationships/image" Target="../media/image264.jpeg"/><Relationship Id="rId12" Type="http://schemas.openxmlformats.org/officeDocument/2006/relationships/image" Target="../media/image26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3.jpeg"/><Relationship Id="rId11" Type="http://schemas.openxmlformats.org/officeDocument/2006/relationships/image" Target="../media/image268.png"/><Relationship Id="rId5" Type="http://schemas.openxmlformats.org/officeDocument/2006/relationships/image" Target="../media/image4.jpeg"/><Relationship Id="rId10" Type="http://schemas.openxmlformats.org/officeDocument/2006/relationships/image" Target="../media/image267.png"/><Relationship Id="rId4" Type="http://schemas.openxmlformats.org/officeDocument/2006/relationships/image" Target="../media/image3.jpeg"/><Relationship Id="rId9" Type="http://schemas.openxmlformats.org/officeDocument/2006/relationships/image" Target="../media/image266.jpeg"/><Relationship Id="rId14" Type="http://schemas.openxmlformats.org/officeDocument/2006/relationships/image" Target="../media/image27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png"/><Relationship Id="rId13" Type="http://schemas.openxmlformats.org/officeDocument/2006/relationships/image" Target="../media/image278.png"/><Relationship Id="rId18" Type="http://schemas.openxmlformats.org/officeDocument/2006/relationships/image" Target="../media/image283.jpeg"/><Relationship Id="rId26" Type="http://schemas.openxmlformats.org/officeDocument/2006/relationships/image" Target="../media/image291.png"/><Relationship Id="rId3" Type="http://schemas.openxmlformats.org/officeDocument/2006/relationships/image" Target="../media/image2.jpeg"/><Relationship Id="rId21" Type="http://schemas.openxmlformats.org/officeDocument/2006/relationships/image" Target="../media/image286.png"/><Relationship Id="rId7" Type="http://schemas.openxmlformats.org/officeDocument/2006/relationships/image" Target="../media/image273.png"/><Relationship Id="rId12" Type="http://schemas.openxmlformats.org/officeDocument/2006/relationships/image" Target="../media/image277.png"/><Relationship Id="rId17" Type="http://schemas.openxmlformats.org/officeDocument/2006/relationships/image" Target="../media/image282.jpeg"/><Relationship Id="rId25" Type="http://schemas.openxmlformats.org/officeDocument/2006/relationships/image" Target="../media/image290.png"/><Relationship Id="rId33" Type="http://schemas.openxmlformats.org/officeDocument/2006/relationships/image" Target="../media/image298.png"/><Relationship Id="rId2" Type="http://schemas.openxmlformats.org/officeDocument/2006/relationships/image" Target="../media/image1.jpeg"/><Relationship Id="rId16" Type="http://schemas.openxmlformats.org/officeDocument/2006/relationships/image" Target="../media/image281.jpeg"/><Relationship Id="rId20" Type="http://schemas.openxmlformats.org/officeDocument/2006/relationships/image" Target="../media/image285.png"/><Relationship Id="rId29" Type="http://schemas.openxmlformats.org/officeDocument/2006/relationships/image" Target="../media/image2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2.png"/><Relationship Id="rId11" Type="http://schemas.openxmlformats.org/officeDocument/2006/relationships/image" Target="../media/image276.png"/><Relationship Id="rId24" Type="http://schemas.openxmlformats.org/officeDocument/2006/relationships/image" Target="../media/image289.png"/><Relationship Id="rId32" Type="http://schemas.openxmlformats.org/officeDocument/2006/relationships/image" Target="../media/image297.png"/><Relationship Id="rId5" Type="http://schemas.openxmlformats.org/officeDocument/2006/relationships/image" Target="../media/image4.jpeg"/><Relationship Id="rId15" Type="http://schemas.openxmlformats.org/officeDocument/2006/relationships/image" Target="../media/image280.png"/><Relationship Id="rId23" Type="http://schemas.openxmlformats.org/officeDocument/2006/relationships/image" Target="../media/image288.png"/><Relationship Id="rId28" Type="http://schemas.openxmlformats.org/officeDocument/2006/relationships/image" Target="../media/image293.png"/><Relationship Id="rId10" Type="http://schemas.openxmlformats.org/officeDocument/2006/relationships/image" Target="../media/image260.png"/><Relationship Id="rId19" Type="http://schemas.openxmlformats.org/officeDocument/2006/relationships/image" Target="../media/image284.png"/><Relationship Id="rId31" Type="http://schemas.openxmlformats.org/officeDocument/2006/relationships/image" Target="../media/image296.png"/><Relationship Id="rId4" Type="http://schemas.openxmlformats.org/officeDocument/2006/relationships/image" Target="../media/image3.jpeg"/><Relationship Id="rId9" Type="http://schemas.openxmlformats.org/officeDocument/2006/relationships/image" Target="../media/image275.png"/><Relationship Id="rId14" Type="http://schemas.openxmlformats.org/officeDocument/2006/relationships/image" Target="../media/image279.png"/><Relationship Id="rId22" Type="http://schemas.openxmlformats.org/officeDocument/2006/relationships/image" Target="../media/image287.png"/><Relationship Id="rId27" Type="http://schemas.openxmlformats.org/officeDocument/2006/relationships/image" Target="../media/image292.png"/><Relationship Id="rId30" Type="http://schemas.openxmlformats.org/officeDocument/2006/relationships/image" Target="../media/image29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jpeg"/><Relationship Id="rId3" Type="http://schemas.openxmlformats.org/officeDocument/2006/relationships/image" Target="../media/image2.jpeg"/><Relationship Id="rId7" Type="http://schemas.openxmlformats.org/officeDocument/2006/relationships/image" Target="../media/image300.jpeg"/><Relationship Id="rId12" Type="http://schemas.openxmlformats.org/officeDocument/2006/relationships/image" Target="../media/image30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9.jpeg"/><Relationship Id="rId11" Type="http://schemas.openxmlformats.org/officeDocument/2006/relationships/image" Target="../media/image304.png"/><Relationship Id="rId5" Type="http://schemas.openxmlformats.org/officeDocument/2006/relationships/image" Target="../media/image4.jpeg"/><Relationship Id="rId10" Type="http://schemas.openxmlformats.org/officeDocument/2006/relationships/image" Target="../media/image303.png"/><Relationship Id="rId4" Type="http://schemas.openxmlformats.org/officeDocument/2006/relationships/image" Target="../media/image3.jpeg"/><Relationship Id="rId9" Type="http://schemas.openxmlformats.org/officeDocument/2006/relationships/image" Target="../media/image30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303.png"/><Relationship Id="rId7" Type="http://schemas.openxmlformats.org/officeDocument/2006/relationships/image" Target="../media/image2.jpe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307.png"/><Relationship Id="rId4" Type="http://schemas.openxmlformats.org/officeDocument/2006/relationships/image" Target="../media/image304.png"/><Relationship Id="rId9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315.png"/><Relationship Id="rId3" Type="http://schemas.openxmlformats.org/officeDocument/2006/relationships/image" Target="../media/image309.png"/><Relationship Id="rId7" Type="http://schemas.openxmlformats.org/officeDocument/2006/relationships/image" Target="../media/image1.jpeg"/><Relationship Id="rId12" Type="http://schemas.openxmlformats.org/officeDocument/2006/relationships/image" Target="../media/image314.png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2.gif"/><Relationship Id="rId11" Type="http://schemas.openxmlformats.org/officeDocument/2006/relationships/image" Target="../media/image313.png"/><Relationship Id="rId5" Type="http://schemas.openxmlformats.org/officeDocument/2006/relationships/image" Target="../media/image311.gif"/><Relationship Id="rId10" Type="http://schemas.openxmlformats.org/officeDocument/2006/relationships/image" Target="../media/image4.jpeg"/><Relationship Id="rId4" Type="http://schemas.openxmlformats.org/officeDocument/2006/relationships/image" Target="../media/image310.jpeg"/><Relationship Id="rId9" Type="http://schemas.openxmlformats.org/officeDocument/2006/relationships/image" Target="../media/image3.jpeg"/><Relationship Id="rId14" Type="http://schemas.openxmlformats.org/officeDocument/2006/relationships/image" Target="../media/image31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323.png"/><Relationship Id="rId18" Type="http://schemas.openxmlformats.org/officeDocument/2006/relationships/image" Target="../media/image328.png"/><Relationship Id="rId3" Type="http://schemas.openxmlformats.org/officeDocument/2006/relationships/image" Target="../media/image317.png"/><Relationship Id="rId7" Type="http://schemas.openxmlformats.org/officeDocument/2006/relationships/image" Target="../media/image3.jpeg"/><Relationship Id="rId12" Type="http://schemas.openxmlformats.org/officeDocument/2006/relationships/image" Target="../media/image322.png"/><Relationship Id="rId17" Type="http://schemas.openxmlformats.org/officeDocument/2006/relationships/image" Target="../media/image32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26.png"/><Relationship Id="rId20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11" Type="http://schemas.openxmlformats.org/officeDocument/2006/relationships/image" Target="../media/image321.png"/><Relationship Id="rId5" Type="http://schemas.openxmlformats.org/officeDocument/2006/relationships/image" Target="../media/image1.jpeg"/><Relationship Id="rId15" Type="http://schemas.openxmlformats.org/officeDocument/2006/relationships/image" Target="../media/image325.png"/><Relationship Id="rId10" Type="http://schemas.openxmlformats.org/officeDocument/2006/relationships/image" Target="../media/image320.png"/><Relationship Id="rId19" Type="http://schemas.openxmlformats.org/officeDocument/2006/relationships/image" Target="../media/image329.png"/><Relationship Id="rId4" Type="http://schemas.openxmlformats.org/officeDocument/2006/relationships/image" Target="../media/image318.png"/><Relationship Id="rId9" Type="http://schemas.openxmlformats.org/officeDocument/2006/relationships/image" Target="../media/image319.jpeg"/><Relationship Id="rId14" Type="http://schemas.openxmlformats.org/officeDocument/2006/relationships/image" Target="../media/image3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jpeg"/><Relationship Id="rId3" Type="http://schemas.openxmlformats.org/officeDocument/2006/relationships/image" Target="../media/image1.jpeg"/><Relationship Id="rId7" Type="http://schemas.openxmlformats.org/officeDocument/2006/relationships/image" Target="../media/image21.png"/><Relationship Id="rId12" Type="http://schemas.openxmlformats.org/officeDocument/2006/relationships/image" Target="../media/image26.jpeg"/><Relationship Id="rId17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25.png"/><Relationship Id="rId5" Type="http://schemas.openxmlformats.org/officeDocument/2006/relationships/image" Target="../media/image3.jpeg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4" Type="http://schemas.openxmlformats.org/officeDocument/2006/relationships/image" Target="../media/image2.jpeg"/><Relationship Id="rId9" Type="http://schemas.openxmlformats.org/officeDocument/2006/relationships/image" Target="../media/image23.png"/><Relationship Id="rId1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331.jpe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4.jpeg"/><Relationship Id="rId5" Type="http://schemas.openxmlformats.org/officeDocument/2006/relationships/image" Target="../media/image333.jpeg"/><Relationship Id="rId10" Type="http://schemas.openxmlformats.org/officeDocument/2006/relationships/image" Target="../media/image4.jpeg"/><Relationship Id="rId4" Type="http://schemas.openxmlformats.org/officeDocument/2006/relationships/image" Target="../media/image332.jpeg"/><Relationship Id="rId9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7.png"/><Relationship Id="rId13" Type="http://schemas.openxmlformats.org/officeDocument/2006/relationships/image" Target="../media/image342.png"/><Relationship Id="rId3" Type="http://schemas.openxmlformats.org/officeDocument/2006/relationships/image" Target="../media/image2.jpeg"/><Relationship Id="rId7" Type="http://schemas.openxmlformats.org/officeDocument/2006/relationships/image" Target="../media/image336.png"/><Relationship Id="rId12" Type="http://schemas.openxmlformats.org/officeDocument/2006/relationships/image" Target="../media/image3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5.png"/><Relationship Id="rId11" Type="http://schemas.openxmlformats.org/officeDocument/2006/relationships/image" Target="../media/image340.png"/><Relationship Id="rId5" Type="http://schemas.openxmlformats.org/officeDocument/2006/relationships/image" Target="../media/image4.jpeg"/><Relationship Id="rId15" Type="http://schemas.openxmlformats.org/officeDocument/2006/relationships/image" Target="../media/image344.png"/><Relationship Id="rId10" Type="http://schemas.openxmlformats.org/officeDocument/2006/relationships/image" Target="../media/image339.png"/><Relationship Id="rId4" Type="http://schemas.openxmlformats.org/officeDocument/2006/relationships/image" Target="../media/image3.jpeg"/><Relationship Id="rId9" Type="http://schemas.openxmlformats.org/officeDocument/2006/relationships/image" Target="../media/image338.jpeg"/><Relationship Id="rId14" Type="http://schemas.openxmlformats.org/officeDocument/2006/relationships/image" Target="../media/image34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7.jpeg"/><Relationship Id="rId13" Type="http://schemas.openxmlformats.org/officeDocument/2006/relationships/image" Target="../media/image352.png"/><Relationship Id="rId3" Type="http://schemas.openxmlformats.org/officeDocument/2006/relationships/image" Target="../media/image2.jpeg"/><Relationship Id="rId7" Type="http://schemas.openxmlformats.org/officeDocument/2006/relationships/image" Target="../media/image346.jpeg"/><Relationship Id="rId12" Type="http://schemas.openxmlformats.org/officeDocument/2006/relationships/image" Target="../media/image351.png"/><Relationship Id="rId2" Type="http://schemas.openxmlformats.org/officeDocument/2006/relationships/image" Target="../media/image1.jpeg"/><Relationship Id="rId16" Type="http://schemas.openxmlformats.org/officeDocument/2006/relationships/image" Target="../media/image3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5.png"/><Relationship Id="rId11" Type="http://schemas.openxmlformats.org/officeDocument/2006/relationships/image" Target="../media/image350.png"/><Relationship Id="rId5" Type="http://schemas.openxmlformats.org/officeDocument/2006/relationships/image" Target="../media/image4.jpeg"/><Relationship Id="rId15" Type="http://schemas.openxmlformats.org/officeDocument/2006/relationships/image" Target="../media/image354.png"/><Relationship Id="rId10" Type="http://schemas.openxmlformats.org/officeDocument/2006/relationships/image" Target="../media/image349.png"/><Relationship Id="rId4" Type="http://schemas.openxmlformats.org/officeDocument/2006/relationships/image" Target="../media/image3.jpeg"/><Relationship Id="rId9" Type="http://schemas.openxmlformats.org/officeDocument/2006/relationships/image" Target="../media/image348.png"/><Relationship Id="rId14" Type="http://schemas.openxmlformats.org/officeDocument/2006/relationships/image" Target="../media/image35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8.png"/><Relationship Id="rId3" Type="http://schemas.openxmlformats.org/officeDocument/2006/relationships/image" Target="../media/image2.jpeg"/><Relationship Id="rId7" Type="http://schemas.openxmlformats.org/officeDocument/2006/relationships/image" Target="../media/image3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6.jpeg"/><Relationship Id="rId11" Type="http://schemas.openxmlformats.org/officeDocument/2006/relationships/image" Target="../media/image361.jpeg"/><Relationship Id="rId5" Type="http://schemas.openxmlformats.org/officeDocument/2006/relationships/image" Target="../media/image4.jpeg"/><Relationship Id="rId10" Type="http://schemas.openxmlformats.org/officeDocument/2006/relationships/image" Target="../media/image360.jpeg"/><Relationship Id="rId4" Type="http://schemas.openxmlformats.org/officeDocument/2006/relationships/image" Target="../media/image3.jpeg"/><Relationship Id="rId9" Type="http://schemas.openxmlformats.org/officeDocument/2006/relationships/image" Target="../media/image35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5.png"/><Relationship Id="rId13" Type="http://schemas.openxmlformats.org/officeDocument/2006/relationships/image" Target="../media/image370.jpeg"/><Relationship Id="rId3" Type="http://schemas.openxmlformats.org/officeDocument/2006/relationships/image" Target="../media/image2.jpeg"/><Relationship Id="rId7" Type="http://schemas.openxmlformats.org/officeDocument/2006/relationships/image" Target="../media/image364.png"/><Relationship Id="rId12" Type="http://schemas.openxmlformats.org/officeDocument/2006/relationships/image" Target="../media/image36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3.png"/><Relationship Id="rId11" Type="http://schemas.openxmlformats.org/officeDocument/2006/relationships/image" Target="../media/image368.png"/><Relationship Id="rId5" Type="http://schemas.openxmlformats.org/officeDocument/2006/relationships/image" Target="../media/image4.jpeg"/><Relationship Id="rId10" Type="http://schemas.openxmlformats.org/officeDocument/2006/relationships/image" Target="../media/image367.jpeg"/><Relationship Id="rId4" Type="http://schemas.openxmlformats.org/officeDocument/2006/relationships/image" Target="../media/image3.jpeg"/><Relationship Id="rId9" Type="http://schemas.openxmlformats.org/officeDocument/2006/relationships/image" Target="../media/image366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3.png"/><Relationship Id="rId3" Type="http://schemas.openxmlformats.org/officeDocument/2006/relationships/image" Target="../media/image2.jpeg"/><Relationship Id="rId7" Type="http://schemas.openxmlformats.org/officeDocument/2006/relationships/image" Target="../media/image37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1.png"/><Relationship Id="rId5" Type="http://schemas.openxmlformats.org/officeDocument/2006/relationships/image" Target="../media/image4.jpeg"/><Relationship Id="rId10" Type="http://schemas.openxmlformats.org/officeDocument/2006/relationships/image" Target="../media/image375.jpeg"/><Relationship Id="rId4" Type="http://schemas.openxmlformats.org/officeDocument/2006/relationships/image" Target="../media/image3.jpeg"/><Relationship Id="rId9" Type="http://schemas.openxmlformats.org/officeDocument/2006/relationships/image" Target="../media/image37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7.jpeg"/><Relationship Id="rId3" Type="http://schemas.openxmlformats.org/officeDocument/2006/relationships/image" Target="../media/image2.jpeg"/><Relationship Id="rId7" Type="http://schemas.openxmlformats.org/officeDocument/2006/relationships/image" Target="../media/image376.png"/><Relationship Id="rId12" Type="http://schemas.openxmlformats.org/officeDocument/2006/relationships/image" Target="../media/image37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9.png"/><Relationship Id="rId11" Type="http://schemas.openxmlformats.org/officeDocument/2006/relationships/image" Target="../media/image380.jpeg"/><Relationship Id="rId5" Type="http://schemas.openxmlformats.org/officeDocument/2006/relationships/image" Target="../media/image4.jpeg"/><Relationship Id="rId10" Type="http://schemas.openxmlformats.org/officeDocument/2006/relationships/image" Target="../media/image379.jpeg"/><Relationship Id="rId4" Type="http://schemas.openxmlformats.org/officeDocument/2006/relationships/image" Target="../media/image3.jpeg"/><Relationship Id="rId9" Type="http://schemas.openxmlformats.org/officeDocument/2006/relationships/image" Target="../media/image378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3.png"/><Relationship Id="rId13" Type="http://schemas.openxmlformats.org/officeDocument/2006/relationships/image" Target="../media/image388.jpeg"/><Relationship Id="rId3" Type="http://schemas.openxmlformats.org/officeDocument/2006/relationships/image" Target="../media/image2.jpeg"/><Relationship Id="rId7" Type="http://schemas.openxmlformats.org/officeDocument/2006/relationships/image" Target="../media/image382.gif"/><Relationship Id="rId12" Type="http://schemas.openxmlformats.org/officeDocument/2006/relationships/image" Target="../media/image38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1.png"/><Relationship Id="rId11" Type="http://schemas.openxmlformats.org/officeDocument/2006/relationships/image" Target="../media/image386.jpeg"/><Relationship Id="rId5" Type="http://schemas.openxmlformats.org/officeDocument/2006/relationships/image" Target="../media/image4.jpeg"/><Relationship Id="rId15" Type="http://schemas.openxmlformats.org/officeDocument/2006/relationships/image" Target="../media/image390.jpeg"/><Relationship Id="rId10" Type="http://schemas.openxmlformats.org/officeDocument/2006/relationships/image" Target="../media/image385.jpeg"/><Relationship Id="rId4" Type="http://schemas.openxmlformats.org/officeDocument/2006/relationships/image" Target="../media/image3.jpeg"/><Relationship Id="rId9" Type="http://schemas.openxmlformats.org/officeDocument/2006/relationships/image" Target="../media/image384.gif"/><Relationship Id="rId14" Type="http://schemas.openxmlformats.org/officeDocument/2006/relationships/image" Target="../media/image38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35.jpeg"/><Relationship Id="rId5" Type="http://schemas.openxmlformats.org/officeDocument/2006/relationships/image" Target="../media/image4.jpeg"/><Relationship Id="rId10" Type="http://schemas.openxmlformats.org/officeDocument/2006/relationships/image" Target="../media/image34.png"/><Relationship Id="rId4" Type="http://schemas.openxmlformats.org/officeDocument/2006/relationships/image" Target="../media/image3.jpe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3.png"/><Relationship Id="rId3" Type="http://schemas.openxmlformats.org/officeDocument/2006/relationships/image" Target="../media/image2.jpeg"/><Relationship Id="rId7" Type="http://schemas.openxmlformats.org/officeDocument/2006/relationships/image" Target="../media/image39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1.png"/><Relationship Id="rId11" Type="http://schemas.openxmlformats.org/officeDocument/2006/relationships/image" Target="../media/image396.jpeg"/><Relationship Id="rId5" Type="http://schemas.openxmlformats.org/officeDocument/2006/relationships/image" Target="../media/image4.jpeg"/><Relationship Id="rId10" Type="http://schemas.openxmlformats.org/officeDocument/2006/relationships/image" Target="../media/image395.jpeg"/><Relationship Id="rId4" Type="http://schemas.openxmlformats.org/officeDocument/2006/relationships/image" Target="../media/image3.jpeg"/><Relationship Id="rId9" Type="http://schemas.openxmlformats.org/officeDocument/2006/relationships/image" Target="../media/image39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9.png"/><Relationship Id="rId13" Type="http://schemas.openxmlformats.org/officeDocument/2006/relationships/image" Target="../media/image404.png"/><Relationship Id="rId3" Type="http://schemas.openxmlformats.org/officeDocument/2006/relationships/image" Target="../media/image2.jpeg"/><Relationship Id="rId7" Type="http://schemas.openxmlformats.org/officeDocument/2006/relationships/image" Target="../media/image398.png"/><Relationship Id="rId12" Type="http://schemas.openxmlformats.org/officeDocument/2006/relationships/image" Target="../media/image403.png"/><Relationship Id="rId2" Type="http://schemas.openxmlformats.org/officeDocument/2006/relationships/image" Target="../media/image18.jpeg"/><Relationship Id="rId16" Type="http://schemas.openxmlformats.org/officeDocument/2006/relationships/image" Target="../media/image4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7.png"/><Relationship Id="rId11" Type="http://schemas.openxmlformats.org/officeDocument/2006/relationships/image" Target="../media/image402.png"/><Relationship Id="rId5" Type="http://schemas.openxmlformats.org/officeDocument/2006/relationships/image" Target="../media/image4.jpeg"/><Relationship Id="rId15" Type="http://schemas.openxmlformats.org/officeDocument/2006/relationships/image" Target="../media/image406.jpeg"/><Relationship Id="rId10" Type="http://schemas.openxmlformats.org/officeDocument/2006/relationships/image" Target="../media/image401.png"/><Relationship Id="rId4" Type="http://schemas.openxmlformats.org/officeDocument/2006/relationships/image" Target="../media/image3.jpeg"/><Relationship Id="rId9" Type="http://schemas.openxmlformats.org/officeDocument/2006/relationships/image" Target="../media/image400.png"/><Relationship Id="rId14" Type="http://schemas.openxmlformats.org/officeDocument/2006/relationships/image" Target="../media/image405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13" Type="http://schemas.openxmlformats.org/officeDocument/2006/relationships/image" Target="../media/image415.png"/><Relationship Id="rId3" Type="http://schemas.openxmlformats.org/officeDocument/2006/relationships/image" Target="../media/image2.jpeg"/><Relationship Id="rId7" Type="http://schemas.openxmlformats.org/officeDocument/2006/relationships/image" Target="../media/image409.png"/><Relationship Id="rId12" Type="http://schemas.openxmlformats.org/officeDocument/2006/relationships/image" Target="../media/image414.png"/><Relationship Id="rId2" Type="http://schemas.openxmlformats.org/officeDocument/2006/relationships/image" Target="../media/image18.jpeg"/><Relationship Id="rId16" Type="http://schemas.openxmlformats.org/officeDocument/2006/relationships/image" Target="../media/image4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8.png"/><Relationship Id="rId11" Type="http://schemas.openxmlformats.org/officeDocument/2006/relationships/image" Target="../media/image413.png"/><Relationship Id="rId5" Type="http://schemas.openxmlformats.org/officeDocument/2006/relationships/image" Target="../media/image4.jpeg"/><Relationship Id="rId15" Type="http://schemas.openxmlformats.org/officeDocument/2006/relationships/image" Target="../media/image417.jpeg"/><Relationship Id="rId10" Type="http://schemas.openxmlformats.org/officeDocument/2006/relationships/image" Target="../media/image412.png"/><Relationship Id="rId4" Type="http://schemas.openxmlformats.org/officeDocument/2006/relationships/image" Target="../media/image3.jpeg"/><Relationship Id="rId9" Type="http://schemas.openxmlformats.org/officeDocument/2006/relationships/image" Target="../media/image411.png"/><Relationship Id="rId14" Type="http://schemas.openxmlformats.org/officeDocument/2006/relationships/image" Target="../media/image41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1.png"/><Relationship Id="rId13" Type="http://schemas.openxmlformats.org/officeDocument/2006/relationships/image" Target="../media/image426.png"/><Relationship Id="rId3" Type="http://schemas.openxmlformats.org/officeDocument/2006/relationships/image" Target="../media/image2.jpeg"/><Relationship Id="rId7" Type="http://schemas.openxmlformats.org/officeDocument/2006/relationships/image" Target="../media/image420.png"/><Relationship Id="rId12" Type="http://schemas.openxmlformats.org/officeDocument/2006/relationships/image" Target="../media/image42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9.png"/><Relationship Id="rId11" Type="http://schemas.openxmlformats.org/officeDocument/2006/relationships/image" Target="../media/image424.png"/><Relationship Id="rId5" Type="http://schemas.openxmlformats.org/officeDocument/2006/relationships/image" Target="../media/image4.jpeg"/><Relationship Id="rId15" Type="http://schemas.openxmlformats.org/officeDocument/2006/relationships/image" Target="../media/image428.jpeg"/><Relationship Id="rId10" Type="http://schemas.openxmlformats.org/officeDocument/2006/relationships/image" Target="../media/image423.png"/><Relationship Id="rId4" Type="http://schemas.openxmlformats.org/officeDocument/2006/relationships/image" Target="../media/image3.jpeg"/><Relationship Id="rId9" Type="http://schemas.openxmlformats.org/officeDocument/2006/relationships/image" Target="../media/image422.png"/><Relationship Id="rId14" Type="http://schemas.openxmlformats.org/officeDocument/2006/relationships/image" Target="../media/image42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1.png"/><Relationship Id="rId13" Type="http://schemas.openxmlformats.org/officeDocument/2006/relationships/image" Target="../media/image436.png"/><Relationship Id="rId18" Type="http://schemas.openxmlformats.org/officeDocument/2006/relationships/image" Target="../media/image441.png"/><Relationship Id="rId3" Type="http://schemas.openxmlformats.org/officeDocument/2006/relationships/image" Target="../media/image2.jpeg"/><Relationship Id="rId7" Type="http://schemas.openxmlformats.org/officeDocument/2006/relationships/image" Target="../media/image430.png"/><Relationship Id="rId12" Type="http://schemas.openxmlformats.org/officeDocument/2006/relationships/image" Target="../media/image435.png"/><Relationship Id="rId17" Type="http://schemas.openxmlformats.org/officeDocument/2006/relationships/image" Target="../media/image440.png"/><Relationship Id="rId2" Type="http://schemas.openxmlformats.org/officeDocument/2006/relationships/image" Target="../media/image18.jpeg"/><Relationship Id="rId16" Type="http://schemas.openxmlformats.org/officeDocument/2006/relationships/image" Target="../media/image439.png"/><Relationship Id="rId20" Type="http://schemas.openxmlformats.org/officeDocument/2006/relationships/image" Target="../media/image4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9.png"/><Relationship Id="rId11" Type="http://schemas.openxmlformats.org/officeDocument/2006/relationships/image" Target="../media/image434.png"/><Relationship Id="rId5" Type="http://schemas.openxmlformats.org/officeDocument/2006/relationships/image" Target="../media/image4.jpeg"/><Relationship Id="rId15" Type="http://schemas.openxmlformats.org/officeDocument/2006/relationships/image" Target="../media/image438.jpeg"/><Relationship Id="rId10" Type="http://schemas.openxmlformats.org/officeDocument/2006/relationships/image" Target="../media/image433.png"/><Relationship Id="rId19" Type="http://schemas.openxmlformats.org/officeDocument/2006/relationships/image" Target="../media/image442.jpeg"/><Relationship Id="rId4" Type="http://schemas.openxmlformats.org/officeDocument/2006/relationships/image" Target="../media/image3.jpeg"/><Relationship Id="rId9" Type="http://schemas.openxmlformats.org/officeDocument/2006/relationships/image" Target="../media/image432.png"/><Relationship Id="rId14" Type="http://schemas.openxmlformats.org/officeDocument/2006/relationships/image" Target="../media/image43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6.jpeg"/><Relationship Id="rId13" Type="http://schemas.openxmlformats.org/officeDocument/2006/relationships/image" Target="../media/image451.png"/><Relationship Id="rId3" Type="http://schemas.openxmlformats.org/officeDocument/2006/relationships/image" Target="../media/image2.jpeg"/><Relationship Id="rId7" Type="http://schemas.openxmlformats.org/officeDocument/2006/relationships/image" Target="../media/image445.jpeg"/><Relationship Id="rId12" Type="http://schemas.openxmlformats.org/officeDocument/2006/relationships/image" Target="../media/image45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4.png"/><Relationship Id="rId11" Type="http://schemas.openxmlformats.org/officeDocument/2006/relationships/image" Target="../media/image449.png"/><Relationship Id="rId5" Type="http://schemas.openxmlformats.org/officeDocument/2006/relationships/image" Target="../media/image4.jpeg"/><Relationship Id="rId15" Type="http://schemas.openxmlformats.org/officeDocument/2006/relationships/image" Target="../media/image453.jpeg"/><Relationship Id="rId10" Type="http://schemas.openxmlformats.org/officeDocument/2006/relationships/image" Target="../media/image448.png"/><Relationship Id="rId4" Type="http://schemas.openxmlformats.org/officeDocument/2006/relationships/image" Target="../media/image3.jpeg"/><Relationship Id="rId9" Type="http://schemas.openxmlformats.org/officeDocument/2006/relationships/image" Target="../media/image447.jpeg"/><Relationship Id="rId14" Type="http://schemas.openxmlformats.org/officeDocument/2006/relationships/image" Target="../media/image452.pn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60.png"/><Relationship Id="rId18" Type="http://schemas.openxmlformats.org/officeDocument/2006/relationships/image" Target="../media/image464.png"/><Relationship Id="rId3" Type="http://schemas.openxmlformats.org/officeDocument/2006/relationships/image" Target="../media/image2.jpeg"/><Relationship Id="rId21" Type="http://schemas.openxmlformats.org/officeDocument/2006/relationships/image" Target="../media/image467.png"/><Relationship Id="rId7" Type="http://schemas.openxmlformats.org/officeDocument/2006/relationships/image" Target="../media/image455.png"/><Relationship Id="rId12" Type="http://schemas.openxmlformats.org/officeDocument/2006/relationships/image" Target="../media/image459.png"/><Relationship Id="rId17" Type="http://schemas.microsoft.com/office/2007/relationships/hdphoto" Target="../media/hdphoto4.wdp"/><Relationship Id="rId2" Type="http://schemas.openxmlformats.org/officeDocument/2006/relationships/image" Target="../media/image18.jpeg"/><Relationship Id="rId16" Type="http://schemas.openxmlformats.org/officeDocument/2006/relationships/image" Target="../media/image463.png"/><Relationship Id="rId20" Type="http://schemas.openxmlformats.org/officeDocument/2006/relationships/image" Target="../media/image4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4.png"/><Relationship Id="rId11" Type="http://schemas.openxmlformats.org/officeDocument/2006/relationships/image" Target="../media/image458.jpeg"/><Relationship Id="rId5" Type="http://schemas.openxmlformats.org/officeDocument/2006/relationships/image" Target="../media/image4.jpeg"/><Relationship Id="rId15" Type="http://schemas.openxmlformats.org/officeDocument/2006/relationships/image" Target="../media/image462.jpeg"/><Relationship Id="rId23" Type="http://schemas.openxmlformats.org/officeDocument/2006/relationships/image" Target="../media/image469.png"/><Relationship Id="rId10" Type="http://schemas.openxmlformats.org/officeDocument/2006/relationships/image" Target="../media/image457.png"/><Relationship Id="rId19" Type="http://schemas.openxmlformats.org/officeDocument/2006/relationships/image" Target="../media/image465.png"/><Relationship Id="rId4" Type="http://schemas.openxmlformats.org/officeDocument/2006/relationships/image" Target="../media/image3.jpeg"/><Relationship Id="rId9" Type="http://schemas.openxmlformats.org/officeDocument/2006/relationships/image" Target="../media/image456.png"/><Relationship Id="rId14" Type="http://schemas.openxmlformats.org/officeDocument/2006/relationships/image" Target="../media/image461.jpeg"/><Relationship Id="rId22" Type="http://schemas.openxmlformats.org/officeDocument/2006/relationships/image" Target="../media/image46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2.png"/><Relationship Id="rId13" Type="http://schemas.openxmlformats.org/officeDocument/2006/relationships/image" Target="../media/image477.jpeg"/><Relationship Id="rId18" Type="http://schemas.openxmlformats.org/officeDocument/2006/relationships/image" Target="../media/image482.png"/><Relationship Id="rId3" Type="http://schemas.openxmlformats.org/officeDocument/2006/relationships/image" Target="../media/image2.jpeg"/><Relationship Id="rId21" Type="http://schemas.openxmlformats.org/officeDocument/2006/relationships/image" Target="../media/image485.jpeg"/><Relationship Id="rId7" Type="http://schemas.openxmlformats.org/officeDocument/2006/relationships/image" Target="../media/image471.jpeg"/><Relationship Id="rId12" Type="http://schemas.openxmlformats.org/officeDocument/2006/relationships/image" Target="../media/image476.jpeg"/><Relationship Id="rId17" Type="http://schemas.openxmlformats.org/officeDocument/2006/relationships/image" Target="../media/image481.png"/><Relationship Id="rId2" Type="http://schemas.openxmlformats.org/officeDocument/2006/relationships/image" Target="../media/image18.jpeg"/><Relationship Id="rId16" Type="http://schemas.openxmlformats.org/officeDocument/2006/relationships/image" Target="../media/image480.jpeg"/><Relationship Id="rId20" Type="http://schemas.openxmlformats.org/officeDocument/2006/relationships/image" Target="../media/image4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jpeg"/><Relationship Id="rId11" Type="http://schemas.openxmlformats.org/officeDocument/2006/relationships/image" Target="../media/image475.png"/><Relationship Id="rId24" Type="http://schemas.openxmlformats.org/officeDocument/2006/relationships/image" Target="../media/image488.jpeg"/><Relationship Id="rId5" Type="http://schemas.openxmlformats.org/officeDocument/2006/relationships/image" Target="../media/image4.jpeg"/><Relationship Id="rId15" Type="http://schemas.openxmlformats.org/officeDocument/2006/relationships/image" Target="../media/image479.jpeg"/><Relationship Id="rId23" Type="http://schemas.openxmlformats.org/officeDocument/2006/relationships/image" Target="../media/image487.jpeg"/><Relationship Id="rId10" Type="http://schemas.openxmlformats.org/officeDocument/2006/relationships/image" Target="../media/image474.png"/><Relationship Id="rId19" Type="http://schemas.openxmlformats.org/officeDocument/2006/relationships/image" Target="../media/image483.jpeg"/><Relationship Id="rId4" Type="http://schemas.openxmlformats.org/officeDocument/2006/relationships/image" Target="../media/image3.jpeg"/><Relationship Id="rId9" Type="http://schemas.openxmlformats.org/officeDocument/2006/relationships/image" Target="../media/image473.jpeg"/><Relationship Id="rId14" Type="http://schemas.openxmlformats.org/officeDocument/2006/relationships/image" Target="../media/image478.jpeg"/><Relationship Id="rId22" Type="http://schemas.openxmlformats.org/officeDocument/2006/relationships/image" Target="../media/image486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13" Type="http://schemas.openxmlformats.org/officeDocument/2006/relationships/image" Target="../media/image495.png"/><Relationship Id="rId18" Type="http://schemas.openxmlformats.org/officeDocument/2006/relationships/image" Target="../media/image500.png"/><Relationship Id="rId3" Type="http://schemas.openxmlformats.org/officeDocument/2006/relationships/image" Target="../media/image18.jpeg"/><Relationship Id="rId21" Type="http://schemas.openxmlformats.org/officeDocument/2006/relationships/image" Target="../media/image503.png"/><Relationship Id="rId7" Type="http://schemas.openxmlformats.org/officeDocument/2006/relationships/image" Target="../media/image489.png"/><Relationship Id="rId12" Type="http://schemas.openxmlformats.org/officeDocument/2006/relationships/image" Target="../media/image494.png"/><Relationship Id="rId17" Type="http://schemas.openxmlformats.org/officeDocument/2006/relationships/image" Target="../media/image49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98.png"/><Relationship Id="rId20" Type="http://schemas.openxmlformats.org/officeDocument/2006/relationships/image" Target="../media/image5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493.png"/><Relationship Id="rId5" Type="http://schemas.openxmlformats.org/officeDocument/2006/relationships/image" Target="../media/image3.jpeg"/><Relationship Id="rId15" Type="http://schemas.openxmlformats.org/officeDocument/2006/relationships/image" Target="../media/image497.png"/><Relationship Id="rId23" Type="http://schemas.openxmlformats.org/officeDocument/2006/relationships/image" Target="../media/image505.png"/><Relationship Id="rId10" Type="http://schemas.openxmlformats.org/officeDocument/2006/relationships/image" Target="../media/image492.png"/><Relationship Id="rId19" Type="http://schemas.openxmlformats.org/officeDocument/2006/relationships/image" Target="../media/image501.png"/><Relationship Id="rId4" Type="http://schemas.openxmlformats.org/officeDocument/2006/relationships/image" Target="../media/image2.jpeg"/><Relationship Id="rId9" Type="http://schemas.openxmlformats.org/officeDocument/2006/relationships/image" Target="../media/image491.png"/><Relationship Id="rId14" Type="http://schemas.openxmlformats.org/officeDocument/2006/relationships/image" Target="../media/image496.jpeg"/><Relationship Id="rId22" Type="http://schemas.openxmlformats.org/officeDocument/2006/relationships/image" Target="../media/image50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2.jpeg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43.png"/><Relationship Id="rId5" Type="http://schemas.openxmlformats.org/officeDocument/2006/relationships/image" Target="../media/image4.jpeg"/><Relationship Id="rId10" Type="http://schemas.openxmlformats.org/officeDocument/2006/relationships/image" Target="../media/image42.png"/><Relationship Id="rId4" Type="http://schemas.openxmlformats.org/officeDocument/2006/relationships/image" Target="../media/image3.jpeg"/><Relationship Id="rId9" Type="http://schemas.openxmlformats.org/officeDocument/2006/relationships/image" Target="../media/image41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8.jpeg"/><Relationship Id="rId3" Type="http://schemas.openxmlformats.org/officeDocument/2006/relationships/image" Target="../media/image2.jpeg"/><Relationship Id="rId7" Type="http://schemas.openxmlformats.org/officeDocument/2006/relationships/image" Target="../media/image50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6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509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1.jpeg"/><Relationship Id="rId13" Type="http://schemas.openxmlformats.org/officeDocument/2006/relationships/image" Target="../media/image515.png"/><Relationship Id="rId3" Type="http://schemas.openxmlformats.org/officeDocument/2006/relationships/image" Target="../media/image18.jpeg"/><Relationship Id="rId7" Type="http://schemas.openxmlformats.org/officeDocument/2006/relationships/image" Target="../media/image510.png"/><Relationship Id="rId12" Type="http://schemas.openxmlformats.org/officeDocument/2006/relationships/image" Target="../media/image514.png"/><Relationship Id="rId17" Type="http://schemas.openxmlformats.org/officeDocument/2006/relationships/image" Target="../media/image519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microsoft.com/office/2007/relationships/hdphoto" Target="../media/hdphoto1.wdp"/><Relationship Id="rId5" Type="http://schemas.openxmlformats.org/officeDocument/2006/relationships/image" Target="../media/image3.jpeg"/><Relationship Id="rId15" Type="http://schemas.openxmlformats.org/officeDocument/2006/relationships/image" Target="../media/image517.png"/><Relationship Id="rId10" Type="http://schemas.openxmlformats.org/officeDocument/2006/relationships/image" Target="../media/image513.jpeg"/><Relationship Id="rId4" Type="http://schemas.openxmlformats.org/officeDocument/2006/relationships/image" Target="../media/image2.jpeg"/><Relationship Id="rId9" Type="http://schemas.openxmlformats.org/officeDocument/2006/relationships/image" Target="../media/image512.jpeg"/><Relationship Id="rId14" Type="http://schemas.openxmlformats.org/officeDocument/2006/relationships/image" Target="../media/image516.gif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6.jpeg"/><Relationship Id="rId13" Type="http://schemas.openxmlformats.org/officeDocument/2006/relationships/image" Target="../media/image531.png"/><Relationship Id="rId18" Type="http://schemas.openxmlformats.org/officeDocument/2006/relationships/image" Target="../media/image532.jpeg"/><Relationship Id="rId3" Type="http://schemas.openxmlformats.org/officeDocument/2006/relationships/image" Target="../media/image521.jpeg"/><Relationship Id="rId21" Type="http://schemas.openxmlformats.org/officeDocument/2006/relationships/image" Target="../media/image535.png"/><Relationship Id="rId7" Type="http://schemas.openxmlformats.org/officeDocument/2006/relationships/image" Target="../media/image525.jpeg"/><Relationship Id="rId12" Type="http://schemas.openxmlformats.org/officeDocument/2006/relationships/image" Target="../media/image530.jpeg"/><Relationship Id="rId17" Type="http://schemas.openxmlformats.org/officeDocument/2006/relationships/image" Target="../media/image4.jpeg"/><Relationship Id="rId2" Type="http://schemas.openxmlformats.org/officeDocument/2006/relationships/image" Target="../media/image520.jpeg"/><Relationship Id="rId16" Type="http://schemas.openxmlformats.org/officeDocument/2006/relationships/image" Target="../media/image3.jpeg"/><Relationship Id="rId20" Type="http://schemas.openxmlformats.org/officeDocument/2006/relationships/image" Target="../media/image5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4.jpeg"/><Relationship Id="rId11" Type="http://schemas.openxmlformats.org/officeDocument/2006/relationships/image" Target="../media/image529.jpeg"/><Relationship Id="rId5" Type="http://schemas.openxmlformats.org/officeDocument/2006/relationships/image" Target="../media/image523.jpeg"/><Relationship Id="rId15" Type="http://schemas.openxmlformats.org/officeDocument/2006/relationships/image" Target="../media/image2.jpeg"/><Relationship Id="rId10" Type="http://schemas.openxmlformats.org/officeDocument/2006/relationships/image" Target="../media/image528.jpeg"/><Relationship Id="rId19" Type="http://schemas.openxmlformats.org/officeDocument/2006/relationships/image" Target="../media/image533.png"/><Relationship Id="rId4" Type="http://schemas.openxmlformats.org/officeDocument/2006/relationships/image" Target="../media/image522.jpeg"/><Relationship Id="rId9" Type="http://schemas.openxmlformats.org/officeDocument/2006/relationships/image" Target="../media/image527.png"/><Relationship Id="rId14" Type="http://schemas.openxmlformats.org/officeDocument/2006/relationships/image" Target="../media/image18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7.png"/><Relationship Id="rId3" Type="http://schemas.openxmlformats.org/officeDocument/2006/relationships/image" Target="../media/image18.jpeg"/><Relationship Id="rId7" Type="http://schemas.openxmlformats.org/officeDocument/2006/relationships/image" Target="../media/image536.png"/><Relationship Id="rId12" Type="http://schemas.openxmlformats.org/officeDocument/2006/relationships/image" Target="../media/image5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540.png"/><Relationship Id="rId5" Type="http://schemas.openxmlformats.org/officeDocument/2006/relationships/image" Target="../media/image3.jpeg"/><Relationship Id="rId10" Type="http://schemas.openxmlformats.org/officeDocument/2006/relationships/image" Target="../media/image539.jpeg"/><Relationship Id="rId4" Type="http://schemas.openxmlformats.org/officeDocument/2006/relationships/image" Target="../media/image2.jpeg"/><Relationship Id="rId9" Type="http://schemas.openxmlformats.org/officeDocument/2006/relationships/image" Target="../media/image538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4.jpeg"/><Relationship Id="rId13" Type="http://schemas.openxmlformats.org/officeDocument/2006/relationships/image" Target="../media/image549.png"/><Relationship Id="rId3" Type="http://schemas.openxmlformats.org/officeDocument/2006/relationships/image" Target="../media/image2.jpeg"/><Relationship Id="rId7" Type="http://schemas.openxmlformats.org/officeDocument/2006/relationships/image" Target="../media/image543.jpeg"/><Relationship Id="rId12" Type="http://schemas.openxmlformats.org/officeDocument/2006/relationships/image" Target="../media/image548.png"/><Relationship Id="rId17" Type="http://schemas.openxmlformats.org/officeDocument/2006/relationships/image" Target="../media/image553.png"/><Relationship Id="rId2" Type="http://schemas.openxmlformats.org/officeDocument/2006/relationships/image" Target="../media/image18.jpeg"/><Relationship Id="rId16" Type="http://schemas.openxmlformats.org/officeDocument/2006/relationships/image" Target="../media/image5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2.jpeg"/><Relationship Id="rId11" Type="http://schemas.openxmlformats.org/officeDocument/2006/relationships/image" Target="../media/image547.jpeg"/><Relationship Id="rId5" Type="http://schemas.openxmlformats.org/officeDocument/2006/relationships/image" Target="../media/image4.jpeg"/><Relationship Id="rId15" Type="http://schemas.openxmlformats.org/officeDocument/2006/relationships/image" Target="../media/image551.png"/><Relationship Id="rId10" Type="http://schemas.openxmlformats.org/officeDocument/2006/relationships/image" Target="../media/image546.jpeg"/><Relationship Id="rId4" Type="http://schemas.openxmlformats.org/officeDocument/2006/relationships/image" Target="../media/image3.jpeg"/><Relationship Id="rId9" Type="http://schemas.openxmlformats.org/officeDocument/2006/relationships/image" Target="../media/image545.jpeg"/><Relationship Id="rId14" Type="http://schemas.openxmlformats.org/officeDocument/2006/relationships/image" Target="../media/image55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5.png"/><Relationship Id="rId13" Type="http://schemas.openxmlformats.org/officeDocument/2006/relationships/image" Target="../media/image560.png"/><Relationship Id="rId18" Type="http://schemas.openxmlformats.org/officeDocument/2006/relationships/image" Target="../media/image565.jpeg"/><Relationship Id="rId3" Type="http://schemas.openxmlformats.org/officeDocument/2006/relationships/image" Target="../media/image18.jpeg"/><Relationship Id="rId7" Type="http://schemas.openxmlformats.org/officeDocument/2006/relationships/image" Target="../media/image554.png"/><Relationship Id="rId12" Type="http://schemas.openxmlformats.org/officeDocument/2006/relationships/image" Target="../media/image559.png"/><Relationship Id="rId17" Type="http://schemas.openxmlformats.org/officeDocument/2006/relationships/image" Target="../media/image56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558.png"/><Relationship Id="rId5" Type="http://schemas.openxmlformats.org/officeDocument/2006/relationships/image" Target="../media/image3.jpeg"/><Relationship Id="rId15" Type="http://schemas.openxmlformats.org/officeDocument/2006/relationships/image" Target="../media/image562.jpeg"/><Relationship Id="rId10" Type="http://schemas.openxmlformats.org/officeDocument/2006/relationships/image" Target="../media/image557.png"/><Relationship Id="rId4" Type="http://schemas.openxmlformats.org/officeDocument/2006/relationships/image" Target="../media/image2.jpeg"/><Relationship Id="rId9" Type="http://schemas.openxmlformats.org/officeDocument/2006/relationships/image" Target="../media/image556.png"/><Relationship Id="rId14" Type="http://schemas.openxmlformats.org/officeDocument/2006/relationships/image" Target="../media/image56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8.jpeg"/><Relationship Id="rId13" Type="http://schemas.openxmlformats.org/officeDocument/2006/relationships/image" Target="../media/image573.jpeg"/><Relationship Id="rId3" Type="http://schemas.openxmlformats.org/officeDocument/2006/relationships/image" Target="../media/image2.jpeg"/><Relationship Id="rId7" Type="http://schemas.openxmlformats.org/officeDocument/2006/relationships/image" Target="../media/image567.png"/><Relationship Id="rId12" Type="http://schemas.openxmlformats.org/officeDocument/2006/relationships/image" Target="../media/image57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6.png"/><Relationship Id="rId11" Type="http://schemas.openxmlformats.org/officeDocument/2006/relationships/image" Target="../media/image571.png"/><Relationship Id="rId5" Type="http://schemas.openxmlformats.org/officeDocument/2006/relationships/image" Target="../media/image4.jpeg"/><Relationship Id="rId15" Type="http://schemas.openxmlformats.org/officeDocument/2006/relationships/image" Target="../media/image575.jpeg"/><Relationship Id="rId10" Type="http://schemas.openxmlformats.org/officeDocument/2006/relationships/image" Target="../media/image570.png"/><Relationship Id="rId4" Type="http://schemas.openxmlformats.org/officeDocument/2006/relationships/image" Target="../media/image3.jpeg"/><Relationship Id="rId9" Type="http://schemas.openxmlformats.org/officeDocument/2006/relationships/image" Target="../media/image569.png"/><Relationship Id="rId14" Type="http://schemas.openxmlformats.org/officeDocument/2006/relationships/image" Target="../media/image574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7.png"/><Relationship Id="rId13" Type="http://schemas.openxmlformats.org/officeDocument/2006/relationships/image" Target="../media/image582.png"/><Relationship Id="rId18" Type="http://schemas.microsoft.com/office/2007/relationships/hdphoto" Target="../media/hdphoto6.wdp"/><Relationship Id="rId3" Type="http://schemas.openxmlformats.org/officeDocument/2006/relationships/image" Target="../media/image18.jpeg"/><Relationship Id="rId21" Type="http://schemas.openxmlformats.org/officeDocument/2006/relationships/image" Target="../media/image587.png"/><Relationship Id="rId7" Type="http://schemas.openxmlformats.org/officeDocument/2006/relationships/image" Target="../media/image576.png"/><Relationship Id="rId12" Type="http://schemas.openxmlformats.org/officeDocument/2006/relationships/image" Target="../media/image581.png"/><Relationship Id="rId17" Type="http://schemas.openxmlformats.org/officeDocument/2006/relationships/image" Target="../media/image585.png"/><Relationship Id="rId2" Type="http://schemas.openxmlformats.org/officeDocument/2006/relationships/notesSlide" Target="../notesSlides/notesSlide11.xml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580.png"/><Relationship Id="rId24" Type="http://schemas.openxmlformats.org/officeDocument/2006/relationships/image" Target="../media/image589.png"/><Relationship Id="rId5" Type="http://schemas.openxmlformats.org/officeDocument/2006/relationships/image" Target="../media/image3.jpeg"/><Relationship Id="rId15" Type="http://schemas.openxmlformats.org/officeDocument/2006/relationships/image" Target="../media/image584.png"/><Relationship Id="rId23" Type="http://schemas.openxmlformats.org/officeDocument/2006/relationships/image" Target="../media/image588.png"/><Relationship Id="rId10" Type="http://schemas.openxmlformats.org/officeDocument/2006/relationships/image" Target="../media/image579.png"/><Relationship Id="rId19" Type="http://schemas.openxmlformats.org/officeDocument/2006/relationships/image" Target="../media/image586.png"/><Relationship Id="rId4" Type="http://schemas.openxmlformats.org/officeDocument/2006/relationships/image" Target="../media/image2.jpeg"/><Relationship Id="rId9" Type="http://schemas.openxmlformats.org/officeDocument/2006/relationships/image" Target="../media/image578.png"/><Relationship Id="rId14" Type="http://schemas.openxmlformats.org/officeDocument/2006/relationships/image" Target="../media/image583.gif"/><Relationship Id="rId22" Type="http://schemas.microsoft.com/office/2007/relationships/hdphoto" Target="../media/hdphoto8.wdp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2.png"/><Relationship Id="rId13" Type="http://schemas.openxmlformats.org/officeDocument/2006/relationships/image" Target="../media/image597.jpeg"/><Relationship Id="rId3" Type="http://schemas.openxmlformats.org/officeDocument/2006/relationships/image" Target="../media/image2.jpeg"/><Relationship Id="rId7" Type="http://schemas.openxmlformats.org/officeDocument/2006/relationships/image" Target="../media/image591.jpeg"/><Relationship Id="rId12" Type="http://schemas.openxmlformats.org/officeDocument/2006/relationships/image" Target="../media/image59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0.jpeg"/><Relationship Id="rId11" Type="http://schemas.openxmlformats.org/officeDocument/2006/relationships/image" Target="../media/image595.png"/><Relationship Id="rId5" Type="http://schemas.openxmlformats.org/officeDocument/2006/relationships/image" Target="../media/image4.jpeg"/><Relationship Id="rId10" Type="http://schemas.openxmlformats.org/officeDocument/2006/relationships/image" Target="../media/image594.png"/><Relationship Id="rId4" Type="http://schemas.openxmlformats.org/officeDocument/2006/relationships/image" Target="../media/image3.jpeg"/><Relationship Id="rId9" Type="http://schemas.openxmlformats.org/officeDocument/2006/relationships/image" Target="../media/image593.png"/><Relationship Id="rId14" Type="http://schemas.openxmlformats.org/officeDocument/2006/relationships/image" Target="../media/image25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jpeg"/><Relationship Id="rId3" Type="http://schemas.openxmlformats.org/officeDocument/2006/relationships/image" Target="../media/image2.jpeg"/><Relationship Id="rId7" Type="http://schemas.openxmlformats.org/officeDocument/2006/relationships/image" Target="../media/image46.jpe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image" Target="../media/image1.jpe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48.jpeg"/><Relationship Id="rId5" Type="http://schemas.openxmlformats.org/officeDocument/2006/relationships/image" Target="../media/image4.jpeg"/><Relationship Id="rId15" Type="http://schemas.openxmlformats.org/officeDocument/2006/relationships/image" Target="../media/image52.jpeg"/><Relationship Id="rId10" Type="http://schemas.openxmlformats.org/officeDocument/2006/relationships/image" Target="../media/image6.png"/><Relationship Id="rId4" Type="http://schemas.openxmlformats.org/officeDocument/2006/relationships/image" Target="../media/image3.jpeg"/><Relationship Id="rId9" Type="http://schemas.openxmlformats.org/officeDocument/2006/relationships/image" Target="../media/image571.jpeg"/><Relationship Id="rId14" Type="http://schemas.openxmlformats.org/officeDocument/2006/relationships/image" Target="../media/image51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9.png"/><Relationship Id="rId13" Type="http://schemas.openxmlformats.org/officeDocument/2006/relationships/image" Target="../media/image604.png"/><Relationship Id="rId3" Type="http://schemas.openxmlformats.org/officeDocument/2006/relationships/image" Target="../media/image2.jpeg"/><Relationship Id="rId7" Type="http://schemas.openxmlformats.org/officeDocument/2006/relationships/image" Target="../media/image259.png"/><Relationship Id="rId12" Type="http://schemas.openxmlformats.org/officeDocument/2006/relationships/image" Target="../media/image60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8.png"/><Relationship Id="rId11" Type="http://schemas.openxmlformats.org/officeDocument/2006/relationships/image" Target="../media/image602.png"/><Relationship Id="rId5" Type="http://schemas.openxmlformats.org/officeDocument/2006/relationships/image" Target="../media/image4.jpeg"/><Relationship Id="rId15" Type="http://schemas.microsoft.com/office/2007/relationships/hdphoto" Target="../media/hdphoto9.wdp"/><Relationship Id="rId10" Type="http://schemas.openxmlformats.org/officeDocument/2006/relationships/image" Target="../media/image601.png"/><Relationship Id="rId4" Type="http://schemas.openxmlformats.org/officeDocument/2006/relationships/image" Target="../media/image3.jpeg"/><Relationship Id="rId9" Type="http://schemas.openxmlformats.org/officeDocument/2006/relationships/image" Target="../media/image600.png"/><Relationship Id="rId14" Type="http://schemas.openxmlformats.org/officeDocument/2006/relationships/image" Target="../media/image605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8.jpeg"/><Relationship Id="rId13" Type="http://schemas.openxmlformats.org/officeDocument/2006/relationships/image" Target="../media/image612.png"/><Relationship Id="rId18" Type="http://schemas.openxmlformats.org/officeDocument/2006/relationships/image" Target="../media/image615.png"/><Relationship Id="rId3" Type="http://schemas.openxmlformats.org/officeDocument/2006/relationships/image" Target="../media/image2.jpeg"/><Relationship Id="rId7" Type="http://schemas.openxmlformats.org/officeDocument/2006/relationships/image" Target="../media/image607.jpeg"/><Relationship Id="rId12" Type="http://schemas.microsoft.com/office/2007/relationships/hdphoto" Target="../media/hdphoto10.wdp"/><Relationship Id="rId17" Type="http://schemas.openxmlformats.org/officeDocument/2006/relationships/image" Target="../media/image614.png"/><Relationship Id="rId2" Type="http://schemas.openxmlformats.org/officeDocument/2006/relationships/image" Target="../media/image18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6.gif"/><Relationship Id="rId11" Type="http://schemas.openxmlformats.org/officeDocument/2006/relationships/image" Target="../media/image611.png"/><Relationship Id="rId5" Type="http://schemas.openxmlformats.org/officeDocument/2006/relationships/image" Target="../media/image4.jpeg"/><Relationship Id="rId15" Type="http://schemas.openxmlformats.org/officeDocument/2006/relationships/image" Target="../media/image613.png"/><Relationship Id="rId10" Type="http://schemas.openxmlformats.org/officeDocument/2006/relationships/image" Target="../media/image610.png"/><Relationship Id="rId4" Type="http://schemas.openxmlformats.org/officeDocument/2006/relationships/image" Target="../media/image3.jpeg"/><Relationship Id="rId9" Type="http://schemas.openxmlformats.org/officeDocument/2006/relationships/image" Target="../media/image609.png"/><Relationship Id="rId14" Type="http://schemas.microsoft.com/office/2007/relationships/hdphoto" Target="../media/hdphoto11.wdp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8.png"/><Relationship Id="rId3" Type="http://schemas.openxmlformats.org/officeDocument/2006/relationships/image" Target="../media/image200.jpeg"/><Relationship Id="rId7" Type="http://schemas.openxmlformats.org/officeDocument/2006/relationships/image" Target="../media/image617.pn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6.jpeg"/><Relationship Id="rId5" Type="http://schemas.openxmlformats.org/officeDocument/2006/relationships/image" Target="../media/image4.jpeg"/><Relationship Id="rId4" Type="http://schemas.openxmlformats.org/officeDocument/2006/relationships/image" Target="../media/image20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2.jpeg"/><Relationship Id="rId7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49.png"/><Relationship Id="rId5" Type="http://schemas.openxmlformats.org/officeDocument/2006/relationships/image" Target="../media/image4.jpeg"/><Relationship Id="rId10" Type="http://schemas.openxmlformats.org/officeDocument/2006/relationships/image" Target="../media/image59.jpeg"/><Relationship Id="rId4" Type="http://schemas.openxmlformats.org/officeDocument/2006/relationships/image" Target="../media/image3.jpeg"/><Relationship Id="rId9" Type="http://schemas.openxmlformats.org/officeDocument/2006/relationships/image" Target="../media/image5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jpeg"/><Relationship Id="rId3" Type="http://schemas.openxmlformats.org/officeDocument/2006/relationships/image" Target="../media/image2.jpe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64.jpeg"/><Relationship Id="rId5" Type="http://schemas.openxmlformats.org/officeDocument/2006/relationships/image" Target="../media/image4.jpeg"/><Relationship Id="rId10" Type="http://schemas.openxmlformats.org/officeDocument/2006/relationships/image" Target="../media/image63.jpeg"/><Relationship Id="rId4" Type="http://schemas.openxmlformats.org/officeDocument/2006/relationships/image" Target="../media/image3.jpeg"/><Relationship Id="rId9" Type="http://schemas.openxmlformats.org/officeDocument/2006/relationships/image" Target="../media/image6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2000251"/>
            <a:ext cx="6858000" cy="5749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altLang="ko-KR" sz="2000" dirty="0" smtClean="0">
                <a:solidFill>
                  <a:prstClr val="black"/>
                </a:solidFill>
              </a:rPr>
              <a:t>УХОД ЗА КОЖЕЙ</a:t>
            </a:r>
            <a:endParaRPr kumimoji="1" lang="ko-KR" altLang="en-US" sz="2000" dirty="0">
              <a:solidFill>
                <a:prstClr val="black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FFBDDE-D0A8-40BE-BFFD-A3C718FDF07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1367" y="231647"/>
            <a:ext cx="1187450" cy="2308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latinLnBrk="0">
              <a:defRPr/>
            </a:pPr>
            <a:r>
              <a:rPr lang="en-US" altLang="ko-KR" sz="900" kern="0" dirty="0" smtClean="0">
                <a:solidFill>
                  <a:sysClr val="windowText" lastClr="000000"/>
                </a:solidFill>
              </a:rPr>
              <a:t>Internal Use Only</a:t>
            </a:r>
            <a:endParaRPr lang="ko-KR" altLang="en-US" sz="90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2"/>
          <p:cNvSpPr txBox="1">
            <a:spLocks noChangeArrowheads="1"/>
          </p:cNvSpPr>
          <p:nvPr/>
        </p:nvSpPr>
        <p:spPr>
          <a:xfrm>
            <a:off x="551044" y="1011213"/>
            <a:ext cx="5751512" cy="2632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spcAft>
                <a:spcPts val="0"/>
              </a:spcAft>
              <a:defRPr lang="en-US"/>
            </a:pPr>
            <a:r>
              <a:rPr lang="en-US" altLang="en-US" sz="1200" b="1">
                <a:latin typeface="+mn-ea"/>
              </a:rPr>
              <a:t>Timless Placenta Bound Line</a:t>
            </a: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05095182"/>
              </p:ext>
            </p:extLst>
          </p:nvPr>
        </p:nvGraphicFramePr>
        <p:xfrm>
          <a:off x="537960" y="3444720"/>
          <a:ext cx="5759166" cy="344796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649605"/>
                <a:gridCol w="3021329"/>
              </a:tblGrid>
              <a:tr h="33528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40064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Timeless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Placenta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Bound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Toner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latin typeface="맑은 고딕"/>
                          <a:ea typeface="맑은 고딕"/>
                        </a:rPr>
                        <a:t>140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맑은 고딕"/>
                        </a:rPr>
                        <a:t>Высококонцентрированный тоник обладает мощным эффектом восстановления жизненной силы и энергии кожи, оказывает иммуностимулирующее,</a:t>
                      </a:r>
                      <a:r>
                        <a:rPr lang="ru-RU" altLang="en-US" sz="800" b="0" i="0" u="none" strike="noStrike" baseline="0" dirty="0" smtClean="0">
                          <a:solidFill>
                            <a:schemeClr val="tx1"/>
                          </a:solidFill>
                          <a:latin typeface="+mn-lt"/>
                          <a:ea typeface="맑은 고딕"/>
                        </a:rPr>
                        <a:t> </a:t>
                      </a:r>
                      <a:r>
                        <a:rPr lang="ru-RU" altLang="en-US" sz="8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맑은 고딕"/>
                        </a:rPr>
                        <a:t>противовоспалительное и заживляющее</a:t>
                      </a:r>
                      <a:r>
                        <a:rPr lang="en-US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действие.</a:t>
                      </a:r>
                    </a:p>
                    <a:p>
                      <a:pPr marL="0" marR="0" lvl="0" indent="0" algn="l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0" dirty="0" smtClean="0"/>
                        <a:t>[</a:t>
                      </a:r>
                      <a:r>
                        <a:rPr lang="ru-RU" altLang="ko-KR" sz="800" b="0" dirty="0" err="1" smtClean="0"/>
                        <a:t>Антивозрастной</a:t>
                      </a:r>
                      <a:r>
                        <a:rPr lang="ru-RU" altLang="ko-KR" sz="800" b="0" baseline="0" dirty="0" smtClean="0"/>
                        <a:t> и отбеливающий уход</a:t>
                      </a:r>
                      <a:r>
                        <a:rPr lang="en-US" altLang="ko-KR" sz="800" b="0" dirty="0" smtClean="0"/>
                        <a:t>]</a:t>
                      </a:r>
                    </a:p>
                  </a:txBody>
                  <a:tcPr anchor="ctr"/>
                </a:tc>
              </a:tr>
              <a:tr h="840064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Timeless</a:t>
                      </a:r>
                    </a:p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Placenta</a:t>
                      </a:r>
                    </a:p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Bound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Emulsion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latin typeface="맑은 고딕"/>
                          <a:ea typeface="맑은 고딕"/>
                        </a:rPr>
                        <a:t>140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Регулярное использование эмульсии</a:t>
                      </a:r>
                      <a:r>
                        <a:rPr lang="ru-RU" altLang="en-US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 комплексе с другими средствами из серии с </a:t>
                      </a:r>
                      <a:r>
                        <a:rPr lang="ru-RU" altLang="en-US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фитоплацентой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разглаживает морщины, увлажняет кожу изнутри, улучшает её эластичность. </a:t>
                      </a:r>
                      <a:r>
                        <a:rPr lang="en-US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altLang="en-US" sz="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0" dirty="0" smtClean="0"/>
                        <a:t>[</a:t>
                      </a:r>
                      <a:r>
                        <a:rPr lang="ru-RU" altLang="ko-KR" sz="800" b="0" dirty="0" err="1" smtClean="0"/>
                        <a:t>Антивозрастной</a:t>
                      </a:r>
                      <a:r>
                        <a:rPr lang="ru-RU" altLang="ko-KR" sz="800" b="0" baseline="0" dirty="0" smtClean="0"/>
                        <a:t> и отбеливающий уход</a:t>
                      </a:r>
                      <a:r>
                        <a:rPr lang="en-US" altLang="ko-KR" sz="800" b="0" dirty="0" smtClean="0"/>
                        <a:t>]</a:t>
                      </a:r>
                    </a:p>
                  </a:txBody>
                  <a:tcPr anchor="ctr"/>
                </a:tc>
              </a:tr>
              <a:tr h="840064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Timeless</a:t>
                      </a:r>
                    </a:p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Placenta</a:t>
                      </a:r>
                    </a:p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Bound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Cream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700" b="1" dirty="0" smtClean="0">
                          <a:latin typeface="맑은 고딕"/>
                          <a:ea typeface="맑은 고딕"/>
                        </a:rPr>
                        <a:t>50</a:t>
                      </a:r>
                      <a:r>
                        <a:rPr lang="ru-RU" altLang="ko-KR" sz="7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700" b="1" dirty="0" smtClean="0"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맑은 고딕"/>
                        </a:rPr>
                        <a:t>Крем, в основу которого входит растительный комплекс, по составу и свойствам идентичный человеческой плаценте,</a:t>
                      </a:r>
                      <a:r>
                        <a:rPr lang="ru-RU" altLang="en-US" sz="800" b="0" i="0" u="none" strike="noStrike" baseline="0" dirty="0" smtClean="0">
                          <a:solidFill>
                            <a:schemeClr val="tx1"/>
                          </a:solidFill>
                          <a:latin typeface="+mn-lt"/>
                          <a:ea typeface="맑은 고딕"/>
                        </a:rPr>
                        <a:t> оказывает увлажняющее и питательное действие на кожу, делает её эластичной, способствует устранению активированного кислорода, который провоцирует старение. Возвращает красивый здоровый цвет. </a:t>
                      </a:r>
                    </a:p>
                    <a:p>
                      <a:pPr marL="0" lv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В</a:t>
                      </a:r>
                      <a:r>
                        <a:rPr lang="ru-RU" alt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крышечку крема встроен </a:t>
                      </a:r>
                      <a:r>
                        <a:rPr lang="ru-RU" altLang="en-US" sz="8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вибромассажер</a:t>
                      </a:r>
                      <a:r>
                        <a:rPr lang="ru-RU" alt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для кожи лица,</a:t>
                      </a:r>
                      <a:r>
                        <a:rPr lang="ru-RU" altLang="en-US" sz="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работающий</a:t>
                      </a:r>
                      <a:r>
                        <a:rPr lang="ru-RU" alt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со скоростью 9000 ударов в минуту. Превосходное</a:t>
                      </a:r>
                      <a:r>
                        <a:rPr lang="ru-RU" altLang="en-US" sz="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средство для усиления действия крема!</a:t>
                      </a:r>
                      <a:r>
                        <a:rPr lang="ru-RU" alt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lv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Представлен в наборе с сывороткой (15 мл).</a:t>
                      </a:r>
                      <a:endParaRPr lang="ko-KR" altLang="en-US" sz="800" b="1" dirty="0">
                        <a:latin typeface="맑은 고딕"/>
                        <a:ea typeface="맑은 고딕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1" name="Picture 2" descr="C:\Users\User\Desktop\Desktop\타임리스 플라센타 바운드 토너 복사.png"/>
          <p:cNvPicPr>
            <a:picLocks noChangeAspect="1" noChangeArrowheads="1"/>
          </p:cNvPicPr>
          <p:nvPr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872176" y="3861090"/>
            <a:ext cx="265868" cy="694655"/>
          </a:xfrm>
          <a:prstGeom prst="rect">
            <a:avLst/>
          </a:prstGeom>
          <a:noFill/>
        </p:spPr>
      </p:pic>
      <p:pic>
        <p:nvPicPr>
          <p:cNvPr id="32" name="Picture 3" descr="C:\Users\User\Desktop\Desktop\타임리스 플라센타 바운드 에멀전 복사.png"/>
          <p:cNvPicPr>
            <a:picLocks noChangeAspect="1" noChangeArrowheads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903388" y="4712115"/>
            <a:ext cx="212492" cy="644016"/>
          </a:xfrm>
          <a:prstGeom prst="rect">
            <a:avLst/>
          </a:prstGeom>
          <a:noFill/>
        </p:spPr>
      </p:pic>
      <p:pic>
        <p:nvPicPr>
          <p:cNvPr id="33" name="Picture 2" descr="\\민경사원\신제품촬영\2012\스킨케어\타임리스 플라센타 바운 크림\토니모리 타임리스 플라센타 바운드 크림-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68760" y="5796136"/>
            <a:ext cx="500000" cy="500000"/>
          </a:xfrm>
          <a:prstGeom prst="rect">
            <a:avLst/>
          </a:prstGeom>
          <a:noFill/>
          <a:ln w="9525">
            <a:noFill/>
            <a:miter/>
          </a:ln>
        </p:spPr>
      </p:pic>
      <p:grpSp>
        <p:nvGrpSpPr>
          <p:cNvPr id="9" name="Group 2"/>
          <p:cNvGrpSpPr/>
          <p:nvPr/>
        </p:nvGrpSpPr>
        <p:grpSpPr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10" name="Line 10"/>
            <p:cNvSpPr>
              <a:spLocks noChangeShapeType="1"/>
            </p:cNvSpPr>
            <p:nvPr/>
          </p:nvSpPr>
          <p:spPr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13" name="TextBox 12"/>
            <p:cNvSpPr txBox="1"/>
            <p:nvPr/>
          </p:nvSpPr>
          <p:spPr>
            <a:xfrm>
              <a:off x="5181600" y="113646"/>
              <a:ext cx="1187450" cy="2154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 lang="en-US"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4" name="그룹 14"/>
            <p:cNvGrpSpPr/>
            <p:nvPr/>
          </p:nvGrpSpPr>
          <p:grpSpPr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9" name="Rectangle 5"/>
              <p:cNvSpPr>
                <a:spLocks noChangeArrowheads="1"/>
              </p:cNvSpPr>
              <p:nvPr/>
            </p:nvSpPr>
            <p:spPr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1" name="Rectangle 5"/>
              <p:cNvSpPr>
                <a:spLocks noChangeArrowheads="1"/>
              </p:cNvSpPr>
              <p:nvPr/>
            </p:nvSpPr>
            <p:spPr>
              <a:xfrm>
                <a:off x="4563977" y="1571574"/>
                <a:ext cx="859432" cy="857197"/>
              </a:xfrm>
              <a:prstGeom prst="rect">
                <a:avLst/>
              </a:prstGeom>
              <a:blipFill rotWithShape="1">
                <a:blip r:embed="rId5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2" name="Rectangle 9"/>
              <p:cNvSpPr>
                <a:spLocks noChangeArrowheads="1"/>
              </p:cNvSpPr>
              <p:nvPr/>
            </p:nvSpPr>
            <p:spPr>
              <a:xfrm>
                <a:off x="3700887" y="714375"/>
                <a:ext cx="863091" cy="857199"/>
              </a:xfrm>
              <a:prstGeom prst="rect">
                <a:avLst/>
              </a:prstGeom>
              <a:blipFill rotWithShape="1">
                <a:blip r:embed="rId6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3" name="Rectangle 7"/>
              <p:cNvSpPr>
                <a:spLocks noChangeArrowheads="1"/>
              </p:cNvSpPr>
              <p:nvPr/>
            </p:nvSpPr>
            <p:spPr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4" name="Rectangle 7"/>
              <p:cNvSpPr>
                <a:spLocks noChangeArrowheads="1"/>
              </p:cNvSpPr>
              <p:nvPr/>
            </p:nvSpPr>
            <p:spPr>
              <a:xfrm>
                <a:off x="3700887" y="1571574"/>
                <a:ext cx="863091" cy="857197"/>
              </a:xfrm>
              <a:prstGeom prst="rect">
                <a:avLst/>
              </a:prstGeom>
              <a:blipFill rotWithShape="1">
                <a:blip r:embed="rId7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5" name="그룹 14"/>
            <p:cNvGrpSpPr/>
            <p:nvPr/>
          </p:nvGrpSpPr>
          <p:grpSpPr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7" name="Rectangle 10"/>
              <p:cNvSpPr>
                <a:spLocks noChangeArrowheads="1"/>
              </p:cNvSpPr>
              <p:nvPr/>
            </p:nvSpPr>
            <p:spPr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8" name="Rectangle 21"/>
              <p:cNvSpPr>
                <a:spLocks noChangeArrowheads="1"/>
              </p:cNvSpPr>
              <p:nvPr/>
            </p:nvSpPr>
            <p:spPr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6" name="그림 22" descr="회사로고.JPG"/>
            <p:cNvPicPr>
              <a:picLocks noChangeAspect="1"/>
            </p:cNvPicPr>
            <p:nvPr/>
          </p:nvPicPr>
          <p:blipFill rotWithShape="1">
            <a:blip r:embed="rId8" cstate="print"/>
            <a:srcRect/>
            <a:stretch>
              <a:fillRect/>
            </a:stretch>
          </p:blipFill>
          <p:spPr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sp>
        <p:nvSpPr>
          <p:cNvPr id="34" name="Text Box 12"/>
          <p:cNvSpPr txBox="1">
            <a:spLocks noChangeArrowheads="1"/>
          </p:cNvSpPr>
          <p:nvPr/>
        </p:nvSpPr>
        <p:spPr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 lang="en-US"/>
            </a:pPr>
            <a:r>
              <a:rPr lang="en-US" altLang="ko-KR" sz="1600" b="1" dirty="0">
                <a:solidFill>
                  <a:prstClr val="black"/>
                </a:solidFill>
              </a:rPr>
              <a:t>ONE POINT– SKIN CARE</a:t>
            </a:r>
          </a:p>
        </p:txBody>
      </p:sp>
      <p:sp>
        <p:nvSpPr>
          <p:cNvPr id="37" name="모서리가 둥근 직사각형 36"/>
          <p:cNvSpPr/>
          <p:nvPr/>
        </p:nvSpPr>
        <p:spPr>
          <a:xfrm>
            <a:off x="3219237" y="1432223"/>
            <a:ext cx="1152000" cy="28800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8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Золото</a:t>
            </a:r>
            <a:endParaRPr lang="en-US" altLang="en-US" sz="8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3177112" y="2618659"/>
            <a:ext cx="1260000" cy="369163"/>
          </a:xfrm>
          <a:prstGeom prst="rect">
            <a:avLst/>
          </a:prstGeom>
          <a:solidFill>
            <a:srgbClr val="000000"/>
          </a:solidFill>
          <a:ln w="127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800" b="1" kern="0" dirty="0">
                <a:solidFill>
                  <a:srgbClr val="FFFFFF"/>
                </a:solidFill>
                <a:ea typeface="맑은 고딕"/>
              </a:rPr>
              <a:t>Выводит токсины и предотвращает старение кожи</a:t>
            </a:r>
            <a:endParaRPr lang="en-US" altLang="en-US" sz="800" b="1" kern="0" dirty="0">
              <a:solidFill>
                <a:srgbClr val="FFFFFF"/>
              </a:solidFill>
              <a:ea typeface="맑은 고딕"/>
            </a:endParaRPr>
          </a:p>
        </p:txBody>
      </p:sp>
      <p:pic>
        <p:nvPicPr>
          <p:cNvPr id="46" name="Picture 17" descr="arrow"/>
          <p:cNvPicPr>
            <a:picLocks noChangeAspect="1" noChangeArrowheads="1"/>
          </p:cNvPicPr>
          <p:nvPr/>
        </p:nvPicPr>
        <p:blipFill rotWithShape="1">
          <a:blip r:embed="rId9" cstate="print"/>
          <a:srcRect/>
          <a:stretch>
            <a:fillRect/>
          </a:stretch>
        </p:blipFill>
        <p:spPr>
          <a:xfrm rot="16200000">
            <a:off x="3936335" y="2097870"/>
            <a:ext cx="1388445" cy="28803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47" name="대각선 방향의 모서리가 둥근 사각형 46"/>
          <p:cNvSpPr/>
          <p:nvPr/>
        </p:nvSpPr>
        <p:spPr>
          <a:xfrm>
            <a:off x="4833320" y="1691680"/>
            <a:ext cx="1476000" cy="10080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tx1">
              <a:lumMod val="50000"/>
              <a:lumOff val="50000"/>
            </a:scheme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800" b="1" kern="0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ea typeface="맑은 고딕"/>
              </a:rPr>
              <a:t>Линия с плацентой </a:t>
            </a:r>
            <a:r>
              <a:rPr lang="ru-RU" altLang="en-US" sz="800" b="1" kern="0" dirty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ea typeface="맑은 고딕"/>
              </a:rPr>
              <a:t>обогащает </a:t>
            </a:r>
            <a:r>
              <a:rPr lang="ru-RU" altLang="en-US" sz="800" b="1" kern="0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ea typeface="맑은 고딕"/>
              </a:rPr>
              <a:t>кожу всеми необходимыми </a:t>
            </a:r>
            <a:r>
              <a:rPr lang="ru-RU" altLang="en-US" sz="800" b="1" kern="0" dirty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ea typeface="맑은 고딕"/>
              </a:rPr>
              <a:t>питательными </a:t>
            </a:r>
            <a:r>
              <a:rPr lang="ru-RU" altLang="en-US" sz="800" b="1" kern="0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ea typeface="맑은 고딕"/>
              </a:rPr>
              <a:t>веществами, продлевая ее молодость</a:t>
            </a:r>
            <a:endParaRPr lang="en-US" altLang="en-US" sz="800" b="1" kern="0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48" name="모서리가 둥근 직사각형 47"/>
          <p:cNvSpPr/>
          <p:nvPr/>
        </p:nvSpPr>
        <p:spPr>
          <a:xfrm>
            <a:off x="564114" y="1752132"/>
            <a:ext cx="1218989" cy="828000"/>
          </a:xfrm>
          <a:prstGeom prst="roundRect">
            <a:avLst>
              <a:gd name="adj" fmla="val 16667"/>
            </a:avLst>
          </a:prstGeom>
          <a:blipFill rotWithShape="1">
            <a:blip r:embed="rId10" cstate="print"/>
            <a:stretch>
              <a:fillRect/>
            </a:stretch>
          </a:blipFill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endParaRPr lang="en-US" altLang="" sz="800"/>
          </a:p>
        </p:txBody>
      </p:sp>
      <p:sp>
        <p:nvSpPr>
          <p:cNvPr id="49" name="모서리가 둥근 직사각형 48"/>
          <p:cNvSpPr/>
          <p:nvPr/>
        </p:nvSpPr>
        <p:spPr>
          <a:xfrm>
            <a:off x="597549" y="1432224"/>
            <a:ext cx="1152000" cy="288000"/>
          </a:xfrm>
          <a:prstGeom prst="roundRect">
            <a:avLst>
              <a:gd name="adj" fmla="val 16667"/>
            </a:avLst>
          </a:prstGeom>
          <a:solidFill>
            <a:srgbClr val="9966FF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Экстракт плаценты</a:t>
            </a:r>
            <a:endParaRPr lang="en-US" altLang="en-US" sz="8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548680" y="2676379"/>
            <a:ext cx="1260000" cy="252000"/>
          </a:xfrm>
          <a:prstGeom prst="rect">
            <a:avLst/>
          </a:prstGeom>
          <a:solidFill>
            <a:srgbClr val="000000"/>
          </a:solidFill>
          <a:ln w="127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800" b="1" kern="0" dirty="0" smtClean="0">
                <a:solidFill>
                  <a:srgbClr val="FFFFFF"/>
                </a:solidFill>
                <a:latin typeface="맑은 고딕"/>
                <a:ea typeface="맑은 고딕"/>
              </a:rPr>
              <a:t>Питает и повышает эластичность</a:t>
            </a:r>
            <a:endParaRPr lang="en-US" altLang="en-US" sz="800" b="1" kern="0" dirty="0">
              <a:solidFill>
                <a:srgbClr val="FFFFFF"/>
              </a:solidFill>
              <a:latin typeface="맑은 고딕"/>
              <a:ea typeface="맑은 고딕"/>
            </a:endParaRPr>
          </a:p>
        </p:txBody>
      </p:sp>
      <p:sp>
        <p:nvSpPr>
          <p:cNvPr id="51" name="모서리가 둥근 직사각형 50"/>
          <p:cNvSpPr/>
          <p:nvPr/>
        </p:nvSpPr>
        <p:spPr>
          <a:xfrm>
            <a:off x="3185084" y="1752131"/>
            <a:ext cx="1218989" cy="828000"/>
          </a:xfrm>
          <a:prstGeom prst="roundRect">
            <a:avLst>
              <a:gd name="adj" fmla="val 16667"/>
            </a:avLst>
          </a:prstGeom>
          <a:blipFill rotWithShape="1">
            <a:blip r:embed="rId11" cstate="print"/>
            <a:stretch>
              <a:fillRect/>
            </a:stretch>
          </a:blip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 sz="800"/>
          </a:p>
        </p:txBody>
      </p:sp>
      <p:sp>
        <p:nvSpPr>
          <p:cNvPr id="52" name="모서리가 둥근 직사각형 51"/>
          <p:cNvSpPr/>
          <p:nvPr/>
        </p:nvSpPr>
        <p:spPr>
          <a:xfrm>
            <a:off x="1909527" y="1430500"/>
            <a:ext cx="1152000" cy="288000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8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Ионизированная вода</a:t>
            </a:r>
            <a:endParaRPr lang="en-US" altLang="en-US" sz="8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1867402" y="2616936"/>
            <a:ext cx="1260000" cy="370887"/>
          </a:xfrm>
          <a:prstGeom prst="rect">
            <a:avLst/>
          </a:prstGeom>
          <a:solidFill>
            <a:srgbClr val="000000"/>
          </a:solidFill>
          <a:ln w="127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800" b="1" kern="0" dirty="0" smtClean="0">
                <a:solidFill>
                  <a:srgbClr val="FFFFFF"/>
                </a:solidFill>
                <a:latin typeface="맑은 고딕"/>
                <a:ea typeface="맑은 고딕"/>
              </a:rPr>
              <a:t>Выводит токсины и предотвращает старение кожи</a:t>
            </a:r>
            <a:endParaRPr lang="en-US" altLang="en-US" sz="800" b="1" kern="0" dirty="0">
              <a:solidFill>
                <a:srgbClr val="FFFFFF"/>
              </a:solidFill>
              <a:latin typeface="맑은 고딕"/>
              <a:ea typeface="맑은 고딕"/>
            </a:endParaRPr>
          </a:p>
        </p:txBody>
      </p:sp>
      <p:sp>
        <p:nvSpPr>
          <p:cNvPr id="54" name="모서리가 둥근 직사각형 53"/>
          <p:cNvSpPr/>
          <p:nvPr/>
        </p:nvSpPr>
        <p:spPr>
          <a:xfrm>
            <a:off x="1875374" y="1750408"/>
            <a:ext cx="1218989" cy="828000"/>
          </a:xfrm>
          <a:prstGeom prst="roundRect">
            <a:avLst>
              <a:gd name="adj" fmla="val 16667"/>
            </a:avLst>
          </a:prstGeom>
          <a:blipFill rotWithShape="1">
            <a:blip r:embed="rId12" cstate="print"/>
            <a:stretch>
              <a:fillRect/>
            </a:stretch>
          </a:blip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 sz="800"/>
          </a:p>
        </p:txBody>
      </p:sp>
      <p:sp>
        <p:nvSpPr>
          <p:cNvPr id="35" name="TextBox 34"/>
          <p:cNvSpPr txBox="1"/>
          <p:nvPr/>
        </p:nvSpPr>
        <p:spPr>
          <a:xfrm>
            <a:off x="558728" y="3182080"/>
            <a:ext cx="5724000" cy="215444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>
              <a:defRPr lang="en-US"/>
            </a:pPr>
            <a:r>
              <a:rPr lang="ru-RU" altLang="en-US" sz="800" dirty="0" smtClean="0"/>
              <a:t>Порядок применения</a:t>
            </a:r>
            <a:r>
              <a:rPr lang="en-US" altLang="ko-KR" sz="800" dirty="0" smtClean="0"/>
              <a:t>: </a:t>
            </a:r>
            <a:r>
              <a:rPr lang="ru-RU" altLang="ko-KR" sz="800" dirty="0" smtClean="0"/>
              <a:t>тоник- эмульсия - крем</a:t>
            </a:r>
            <a:endParaRPr lang="en-US" alt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2"/>
          <p:cNvSpPr txBox="1">
            <a:spLocks noChangeArrowheads="1"/>
          </p:cNvSpPr>
          <p:nvPr/>
        </p:nvSpPr>
        <p:spPr>
          <a:xfrm>
            <a:off x="547688" y="1020737"/>
            <a:ext cx="5771157" cy="2632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spcAft>
                <a:spcPts val="0"/>
              </a:spcAft>
              <a:defRPr lang="en-US"/>
            </a:pPr>
            <a:r>
              <a:rPr lang="en-US" altLang="en-US" sz="1200" b="1">
                <a:latin typeface="+mn-ea"/>
                <a:ea typeface="+mn-ea"/>
              </a:rPr>
              <a:t>Intense Care Caviar Volume</a:t>
            </a:r>
            <a:endParaRPr lang="ko-KR" altLang="en-US" sz="1200" b="1">
              <a:latin typeface="+mn-ea"/>
              <a:ea typeface="+mn-ea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84914683"/>
              </p:ext>
            </p:extLst>
          </p:nvPr>
        </p:nvGraphicFramePr>
        <p:xfrm>
          <a:off x="533319" y="2942668"/>
          <a:ext cx="5760640" cy="21031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591425"/>
                <a:gridCol w="3080983"/>
              </a:tblGrid>
              <a:tr h="33528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92044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Intesne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 Care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Caviar Volume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Capsule Cream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50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Капсульный крем с эффектом </a:t>
                      </a:r>
                      <a:r>
                        <a:rPr lang="ru-RU" altLang="en-US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лифтинга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на основе черной икры. Омолаживает кожу изнутри, возвращает упругость, подтягивает овал лица, разглаживает морщинки,. Обладает </a:t>
                      </a:r>
                      <a:r>
                        <a:rPr lang="ru-RU" altLang="en-US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гелевой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текстурой. Представлен в наборе с филлером для кожи вокруг глаз (17 мл).</a:t>
                      </a:r>
                    </a:p>
                    <a:p>
                      <a:pPr marL="0" marR="0" lvl="0" indent="0" algn="l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0" dirty="0" smtClean="0"/>
                        <a:t>[</a:t>
                      </a:r>
                      <a:r>
                        <a:rPr lang="ru-RU" altLang="ko-KR" sz="800" b="0" dirty="0" err="1" smtClean="0"/>
                        <a:t>Антивозрастной</a:t>
                      </a:r>
                      <a:r>
                        <a:rPr lang="ru-RU" altLang="ko-KR" sz="800" b="0" baseline="0" dirty="0" smtClean="0"/>
                        <a:t> и отбеливающий уход</a:t>
                      </a:r>
                      <a:r>
                        <a:rPr lang="en-US" altLang="ko-KR" sz="800" b="0" dirty="0" smtClean="0"/>
                        <a:t>]</a:t>
                      </a:r>
                    </a:p>
                  </a:txBody>
                  <a:tcPr anchor="ctr"/>
                </a:tc>
              </a:tr>
              <a:tr h="792044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Intesne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 Care</a:t>
                      </a:r>
                    </a:p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Caviar Volume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Eye Filler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17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Заполнитель морщин вокруг глаз в комплекте с </a:t>
                      </a:r>
                      <a:r>
                        <a:rPr lang="ru-RU" altLang="en-US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массажером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сочетающим ионную и LED технологии</a:t>
                      </a:r>
                      <a:r>
                        <a:rPr lang="ru-RU" altLang="en-US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позволяет активным компонентам филлера быстрее и глубже проникнуть в слои кожи и за короткий срок сделать ее гладкой, ухоженной и упругой, а взгляд ясным и притягательным. </a:t>
                      </a:r>
                    </a:p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ko-KR" sz="800" b="1" dirty="0" smtClean="0"/>
                        <a:t>Можно использовать для борьбы с носогубными складками или морщинами между бровями.</a:t>
                      </a:r>
                      <a:endParaRPr lang="en-US" altLang="ko-KR" sz="8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0" name="Rectangle 2" descr="캐비어"/>
          <p:cNvSpPr>
            <a:spLocks noChangeArrowheads="1"/>
          </p:cNvSpPr>
          <p:nvPr/>
        </p:nvSpPr>
        <p:spPr>
          <a:xfrm>
            <a:off x="852275" y="1695953"/>
            <a:ext cx="1091409" cy="886675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</p:spPr>
        <p:txBody>
          <a:bodyPr wrap="none"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endParaRPr lang="en-US" altLang="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pic>
        <p:nvPicPr>
          <p:cNvPr id="83" name="Picture 2" descr="C:\Users\User\Desktop\Desktop\인텐스케어 캐비어볼륨 캡슐 크림 복사.png"/>
          <p:cNvPicPr>
            <a:picLocks noChangeAspect="1" noChangeArrowheads="1"/>
          </p:cNvPicPr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774512" y="3498183"/>
            <a:ext cx="422243" cy="447844"/>
          </a:xfrm>
          <a:prstGeom prst="rect">
            <a:avLst/>
          </a:prstGeom>
          <a:noFill/>
        </p:spPr>
      </p:pic>
      <p:pic>
        <p:nvPicPr>
          <p:cNvPr id="84" name="Picture 2" descr="C:\Users\User\Desktop\Desktop\인텐스 케어 캐비어볼륨 아이 필러_세트컷 복사.png"/>
          <p:cNvPicPr>
            <a:picLocks noChangeAspect="1" noChangeArrowheads="1"/>
          </p:cNvPicPr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808938" y="4175956"/>
            <a:ext cx="387817" cy="720080"/>
          </a:xfrm>
          <a:prstGeom prst="rect">
            <a:avLst/>
          </a:prstGeom>
          <a:noFill/>
        </p:spPr>
      </p:pic>
      <p:sp>
        <p:nvSpPr>
          <p:cNvPr id="35" name="Text Box 12"/>
          <p:cNvSpPr txBox="1">
            <a:spLocks noChangeArrowheads="1"/>
          </p:cNvSpPr>
          <p:nvPr/>
        </p:nvSpPr>
        <p:spPr>
          <a:xfrm>
            <a:off x="548680" y="5076061"/>
            <a:ext cx="5771157" cy="2655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spcAft>
                <a:spcPts val="0"/>
              </a:spcAft>
              <a:defRPr lang="en-US"/>
            </a:pPr>
            <a:r>
              <a:rPr lang="en-US" altLang="en-US" sz="1200" b="1">
                <a:latin typeface="+mn-ea"/>
                <a:ea typeface="+mn-ea"/>
              </a:rPr>
              <a:t>Intense Care Syn-ake</a:t>
            </a:r>
            <a:r>
              <a:rPr lang="ko-KR" altLang="en-US" sz="1200" b="1">
                <a:latin typeface="+mn-ea"/>
                <a:ea typeface="+mn-ea"/>
              </a:rPr>
              <a:t> </a:t>
            </a:r>
            <a:r>
              <a:rPr lang="en-US" altLang="en-US" sz="1200" b="1">
                <a:latin typeface="+mn-ea"/>
                <a:ea typeface="+mn-ea"/>
              </a:rPr>
              <a:t>Wrinkle</a:t>
            </a:r>
          </a:p>
        </p:txBody>
      </p:sp>
      <p:graphicFrame>
        <p:nvGraphicFramePr>
          <p:cNvPr id="36" name="표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68771534"/>
              </p:ext>
            </p:extLst>
          </p:nvPr>
        </p:nvGraphicFramePr>
        <p:xfrm>
          <a:off x="551687" y="6973112"/>
          <a:ext cx="5757634" cy="191936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573057"/>
                <a:gridCol w="3096345"/>
              </a:tblGrid>
              <a:tr h="33528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92044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Intense Care 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Syn-ake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 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Wrinkle </a:t>
                      </a: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Perferctor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srgbClr val="000000"/>
                          </a:solidFill>
                        </a:rPr>
                        <a:t>15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i="0" u="none" strike="noStrike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굴림"/>
                        </a:rPr>
                        <a:t>Точечное средство премиум-класса с высокой концентрацией активных веществ направлено на интенсивное разглаживание глубоких и неглубоких морщин. Представлено в наборе с ночной маской для лица (30 мл).</a:t>
                      </a:r>
                    </a:p>
                    <a:p>
                      <a:pPr marL="0" lv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ru-RU" altLang="ko-KR" sz="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Содержит </a:t>
                      </a:r>
                      <a:r>
                        <a:rPr lang="en-US" altLang="ko-KR" sz="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r>
                        <a:rPr lang="ru-RU" altLang="ko-KR" sz="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мг/кг чистого золота</a:t>
                      </a:r>
                      <a:r>
                        <a:rPr lang="en-US" altLang="ko-KR" sz="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en-US" altLang="ko-KR" sz="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792044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Intense Care </a:t>
                      </a:r>
                    </a:p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Syn-ake</a:t>
                      </a:r>
                      <a:endParaRPr lang="ko-KR" altLang="en-US" sz="800" dirty="0"/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/>
                        <a:t>Wrinkle Cream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</a:rPr>
                        <a:t>50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err="1" smtClean="0"/>
                        <a:t>Антивозрастной</a:t>
                      </a:r>
                      <a:r>
                        <a:rPr lang="ru-RU" altLang="en-US" sz="800" b="0" dirty="0" smtClean="0"/>
                        <a:t> крем минимизирует мышечные сокращения, из-за которых возникают морщины. Благодаря этому замедляются процессы старения, кожа заметно разглаживается и приобретает упругость.</a:t>
                      </a:r>
                    </a:p>
                    <a:p>
                      <a:pPr marL="0" marR="0" lvl="0" indent="0" algn="l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ru-RU" altLang="ko-KR" sz="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Содержит 3</a:t>
                      </a:r>
                      <a:r>
                        <a:rPr lang="en-US" altLang="ko-KR" sz="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ru-RU" altLang="ko-KR" sz="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мг/кг чистого золота</a:t>
                      </a:r>
                      <a:r>
                        <a:rPr lang="en-US" altLang="ko-KR" sz="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r>
                        <a:rPr lang="ru-RU" altLang="en-US" sz="800" b="0" dirty="0" smtClean="0"/>
                        <a:t> </a:t>
                      </a:r>
                      <a:endParaRPr lang="en-US" altLang="ko-KR" sz="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7" name="Picture 2" descr="\\민경사원\신제품촬영\2014\스킨케어\인텐스케어 골드 씨네이크 링클 퍼펙터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80435" y="7366492"/>
            <a:ext cx="805279" cy="718577"/>
          </a:xfrm>
          <a:prstGeom prst="rect">
            <a:avLst/>
          </a:prstGeom>
          <a:noFill/>
        </p:spPr>
      </p:pic>
      <p:pic>
        <p:nvPicPr>
          <p:cNvPr id="39" name="Picture 2" descr="C:\Users\User\Downloads\link15-59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61406" y="8278009"/>
            <a:ext cx="453014" cy="433984"/>
          </a:xfrm>
          <a:prstGeom prst="rect">
            <a:avLst/>
          </a:prstGeom>
          <a:noFill/>
        </p:spPr>
      </p:pic>
      <p:pic>
        <p:nvPicPr>
          <p:cNvPr id="42" name="그림 41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1300" y="5854852"/>
            <a:ext cx="936104" cy="721909"/>
          </a:xfrm>
          <a:prstGeom prst="rect">
            <a:avLst/>
          </a:prstGeom>
        </p:spPr>
      </p:pic>
      <p:grpSp>
        <p:nvGrpSpPr>
          <p:cNvPr id="52" name="Group 2"/>
          <p:cNvGrpSpPr/>
          <p:nvPr/>
        </p:nvGrpSpPr>
        <p:grpSpPr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53" name="Line 10"/>
            <p:cNvSpPr>
              <a:spLocks noChangeShapeType="1"/>
            </p:cNvSpPr>
            <p:nvPr/>
          </p:nvSpPr>
          <p:spPr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  <p:sp>
          <p:nvSpPr>
            <p:cNvPr id="54" name="Line 11"/>
            <p:cNvSpPr>
              <a:spLocks noChangeShapeType="1"/>
            </p:cNvSpPr>
            <p:nvPr/>
          </p:nvSpPr>
          <p:spPr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55" name="그룹 54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56" name="TextBox 55"/>
            <p:cNvSpPr txBox="1"/>
            <p:nvPr/>
          </p:nvSpPr>
          <p:spPr>
            <a:xfrm>
              <a:off x="5181600" y="113646"/>
              <a:ext cx="1187450" cy="2154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 lang="en-US"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57" name="그룹 14"/>
            <p:cNvGrpSpPr/>
            <p:nvPr/>
          </p:nvGrpSpPr>
          <p:grpSpPr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62" name="Rectangle 5"/>
              <p:cNvSpPr>
                <a:spLocks noChangeArrowheads="1"/>
              </p:cNvSpPr>
              <p:nvPr/>
            </p:nvSpPr>
            <p:spPr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63" name="Rectangle 9"/>
              <p:cNvSpPr>
                <a:spLocks noChangeArrowheads="1"/>
              </p:cNvSpPr>
              <p:nvPr/>
            </p:nvSpPr>
            <p:spPr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64" name="Rectangle 5"/>
              <p:cNvSpPr>
                <a:spLocks noChangeArrowheads="1"/>
              </p:cNvSpPr>
              <p:nvPr/>
            </p:nvSpPr>
            <p:spPr>
              <a:xfrm>
                <a:off x="4563977" y="1571574"/>
                <a:ext cx="859432" cy="857197"/>
              </a:xfrm>
              <a:prstGeom prst="rect">
                <a:avLst/>
              </a:prstGeom>
              <a:blipFill rotWithShape="1">
                <a:blip r:embed="rId9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65" name="Rectangle 9"/>
              <p:cNvSpPr>
                <a:spLocks noChangeArrowheads="1"/>
              </p:cNvSpPr>
              <p:nvPr/>
            </p:nvSpPr>
            <p:spPr>
              <a:xfrm>
                <a:off x="3700887" y="714375"/>
                <a:ext cx="863091" cy="857199"/>
              </a:xfrm>
              <a:prstGeom prst="rect">
                <a:avLst/>
              </a:prstGeom>
              <a:blipFill rotWithShape="1">
                <a:blip r:embed="rId10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66" name="Rectangle 7"/>
              <p:cNvSpPr>
                <a:spLocks noChangeArrowheads="1"/>
              </p:cNvSpPr>
              <p:nvPr/>
            </p:nvSpPr>
            <p:spPr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67" name="Rectangle 7"/>
              <p:cNvSpPr>
                <a:spLocks noChangeArrowheads="1"/>
              </p:cNvSpPr>
              <p:nvPr/>
            </p:nvSpPr>
            <p:spPr>
              <a:xfrm>
                <a:off x="3700887" y="1571574"/>
                <a:ext cx="863091" cy="857197"/>
              </a:xfrm>
              <a:prstGeom prst="rect">
                <a:avLst/>
              </a:prstGeom>
              <a:blipFill rotWithShape="1">
                <a:blip r:embed="rId11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58" name="그룹 14"/>
            <p:cNvGrpSpPr/>
            <p:nvPr/>
          </p:nvGrpSpPr>
          <p:grpSpPr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60" name="Rectangle 10"/>
              <p:cNvSpPr>
                <a:spLocks noChangeArrowheads="1"/>
              </p:cNvSpPr>
              <p:nvPr/>
            </p:nvSpPr>
            <p:spPr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61" name="Rectangle 21"/>
              <p:cNvSpPr>
                <a:spLocks noChangeArrowheads="1"/>
              </p:cNvSpPr>
              <p:nvPr/>
            </p:nvSpPr>
            <p:spPr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59" name="그림 22" descr="회사로고.JPG"/>
            <p:cNvPicPr>
              <a:picLocks noChangeAspect="1"/>
            </p:cNvPicPr>
            <p:nvPr/>
          </p:nvPicPr>
          <p:blipFill rotWithShape="1">
            <a:blip r:embed="rId12" cstate="print"/>
            <a:srcRect/>
            <a:stretch>
              <a:fillRect/>
            </a:stretch>
          </p:blipFill>
          <p:spPr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sp>
        <p:nvSpPr>
          <p:cNvPr id="43" name="Text Box 12"/>
          <p:cNvSpPr txBox="1">
            <a:spLocks noChangeArrowheads="1"/>
          </p:cNvSpPr>
          <p:nvPr/>
        </p:nvSpPr>
        <p:spPr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 lang="en-US"/>
            </a:pPr>
            <a:r>
              <a:rPr lang="en-US" altLang="ko-KR" sz="1600" b="1" dirty="0" smtClean="0">
                <a:solidFill>
                  <a:prstClr val="black"/>
                </a:solidFill>
              </a:rPr>
              <a:t>One Point – Skin care</a:t>
            </a:r>
            <a:endParaRPr lang="en-US" altLang="ko-KR" sz="1600" b="1" dirty="0">
              <a:solidFill>
                <a:prstClr val="black"/>
              </a:solidFill>
            </a:endParaRPr>
          </a:p>
        </p:txBody>
      </p:sp>
      <p:pic>
        <p:nvPicPr>
          <p:cNvPr id="51" name="Picture 17" descr="arrow"/>
          <p:cNvPicPr>
            <a:picLocks noChangeAspect="1" noChangeArrowheads="1"/>
          </p:cNvPicPr>
          <p:nvPr/>
        </p:nvPicPr>
        <p:blipFill rotWithShape="1">
          <a:blip r:embed="rId13" cstate="print"/>
          <a:srcRect/>
          <a:stretch>
            <a:fillRect/>
          </a:stretch>
        </p:blipFill>
        <p:spPr>
          <a:xfrm rot="16200000">
            <a:off x="3526868" y="2052714"/>
            <a:ext cx="1388445" cy="28803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68" name="대각선 방향의 모서리가 둥근 사각형 67"/>
          <p:cNvSpPr/>
          <p:nvPr/>
        </p:nvSpPr>
        <p:spPr>
          <a:xfrm>
            <a:off x="4497249" y="1531068"/>
            <a:ext cx="1789254" cy="113272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tx1">
              <a:lumMod val="50000"/>
              <a:lumOff val="50000"/>
            </a:scheme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900" b="1" kern="0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ea typeface="맑은 고딕"/>
              </a:rPr>
              <a:t>Линия на основе осетровой икры </a:t>
            </a:r>
            <a:r>
              <a:rPr lang="ru-RU" altLang="en-US" sz="900" b="1" kern="0" dirty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ea typeface="맑은 고딕"/>
              </a:rPr>
              <a:t>пробуждает кожу, помогает ей быстрее восстанавливаться, наполняет силой и жизненным тонусом.</a:t>
            </a:r>
            <a:endParaRPr lang="en-US" altLang="en-US" sz="900" b="1" kern="0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69" name="모서리가 둥근 직사각형 68"/>
          <p:cNvSpPr/>
          <p:nvPr/>
        </p:nvSpPr>
        <p:spPr>
          <a:xfrm>
            <a:off x="793704" y="1706976"/>
            <a:ext cx="1218989" cy="8280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endParaRPr lang="en-US" altLang="" sz="800"/>
          </a:p>
        </p:txBody>
      </p:sp>
      <p:sp>
        <p:nvSpPr>
          <p:cNvPr id="70" name="모서리가 둥근 직사각형 69"/>
          <p:cNvSpPr/>
          <p:nvPr/>
        </p:nvSpPr>
        <p:spPr>
          <a:xfrm>
            <a:off x="827139" y="1387068"/>
            <a:ext cx="1152000" cy="288000"/>
          </a:xfrm>
          <a:prstGeom prst="roundRect">
            <a:avLst>
              <a:gd name="adj" fmla="val 16667"/>
            </a:avLst>
          </a:prstGeom>
          <a:solidFill>
            <a:srgbClr val="9966FF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Экстракт черной икры</a:t>
            </a:r>
            <a:endParaRPr lang="en-US" altLang="en-US" sz="8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71" name="직사각형 70"/>
          <p:cNvSpPr/>
          <p:nvPr/>
        </p:nvSpPr>
        <p:spPr>
          <a:xfrm>
            <a:off x="778270" y="2571071"/>
            <a:ext cx="1260000" cy="319882"/>
          </a:xfrm>
          <a:prstGeom prst="rect">
            <a:avLst/>
          </a:prstGeom>
          <a:solidFill>
            <a:srgbClr val="000000"/>
          </a:solidFill>
          <a:ln w="127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800" b="1" kern="0" dirty="0" smtClean="0">
                <a:solidFill>
                  <a:srgbClr val="FFFFFF"/>
                </a:solidFill>
                <a:latin typeface="맑은 고딕"/>
                <a:ea typeface="맑은 고딕"/>
              </a:rPr>
              <a:t>Питает, повышает эластичность, придает сияние</a:t>
            </a:r>
            <a:endParaRPr lang="en-US" altLang="en-US" sz="800" b="1" kern="0" dirty="0">
              <a:solidFill>
                <a:srgbClr val="FFFFFF"/>
              </a:solidFill>
              <a:latin typeface="맑은 고딕"/>
              <a:ea typeface="맑은 고딕"/>
            </a:endParaRPr>
          </a:p>
        </p:txBody>
      </p:sp>
      <p:sp>
        <p:nvSpPr>
          <p:cNvPr id="73" name="모서리가 둥근 직사각형 72"/>
          <p:cNvSpPr/>
          <p:nvPr/>
        </p:nvSpPr>
        <p:spPr>
          <a:xfrm>
            <a:off x="2221384" y="1283970"/>
            <a:ext cx="1252027" cy="421282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8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Экстракт лекарственной </a:t>
            </a:r>
            <a:r>
              <a:rPr lang="ru-RU" altLang="en-US" sz="800" b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анемаррены</a:t>
            </a:r>
            <a:endParaRPr lang="en-US" altLang="en-US" sz="8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85" name="직사각형 84"/>
          <p:cNvSpPr/>
          <p:nvPr/>
        </p:nvSpPr>
        <p:spPr>
          <a:xfrm>
            <a:off x="2132856" y="2571780"/>
            <a:ext cx="1548172" cy="380039"/>
          </a:xfrm>
          <a:prstGeom prst="rect">
            <a:avLst/>
          </a:prstGeom>
          <a:solidFill>
            <a:srgbClr val="000000"/>
          </a:solidFill>
          <a:ln w="127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800" b="1" kern="0" dirty="0" smtClean="0">
                <a:solidFill>
                  <a:srgbClr val="FFFFFF"/>
                </a:solidFill>
                <a:latin typeface="맑은 고딕"/>
                <a:ea typeface="맑은 고딕"/>
              </a:rPr>
              <a:t>Выравнивает контуры лица и придает тканям объем</a:t>
            </a:r>
            <a:endParaRPr lang="en-US" altLang="en-US" sz="800" b="1" kern="0" dirty="0">
              <a:solidFill>
                <a:srgbClr val="FFFFFF"/>
              </a:solidFill>
              <a:latin typeface="맑은 고딕"/>
              <a:ea typeface="맑은 고딕"/>
            </a:endParaRPr>
          </a:p>
        </p:txBody>
      </p:sp>
      <p:sp>
        <p:nvSpPr>
          <p:cNvPr id="86" name="모서리가 둥근 직사각형 85"/>
          <p:cNvSpPr/>
          <p:nvPr/>
        </p:nvSpPr>
        <p:spPr>
          <a:xfrm>
            <a:off x="2248980" y="1705252"/>
            <a:ext cx="1218989" cy="828000"/>
          </a:xfrm>
          <a:prstGeom prst="roundRect">
            <a:avLst>
              <a:gd name="adj" fmla="val 16667"/>
            </a:avLst>
          </a:prstGeom>
          <a:blipFill rotWithShape="1">
            <a:blip r:embed="rId14" cstate="print"/>
            <a:stretch>
              <a:fillRect/>
            </a:stretch>
          </a:blip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 sz="800"/>
          </a:p>
        </p:txBody>
      </p:sp>
      <p:pic>
        <p:nvPicPr>
          <p:cNvPr id="88" name="Picture 17" descr="arrow"/>
          <p:cNvPicPr>
            <a:picLocks noChangeAspect="1" noChangeArrowheads="1"/>
          </p:cNvPicPr>
          <p:nvPr/>
        </p:nvPicPr>
        <p:blipFill rotWithShape="1">
          <a:blip r:embed="rId13" cstate="print"/>
          <a:srcRect/>
          <a:stretch>
            <a:fillRect/>
          </a:stretch>
        </p:blipFill>
        <p:spPr>
          <a:xfrm rot="16200000">
            <a:off x="3513302" y="6117026"/>
            <a:ext cx="1388445" cy="28803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9" name="대각선 방향의 모서리가 둥근 사각형 88"/>
          <p:cNvSpPr/>
          <p:nvPr/>
        </p:nvSpPr>
        <p:spPr>
          <a:xfrm>
            <a:off x="4567562" y="5710835"/>
            <a:ext cx="1476000" cy="10080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tx1">
              <a:lumMod val="50000"/>
              <a:lumOff val="50000"/>
            </a:scheme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800" b="1" kern="0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ea typeface="맑은 고딕"/>
              </a:rPr>
              <a:t>Разглаживает </a:t>
            </a:r>
            <a:r>
              <a:rPr lang="ru-RU" altLang="en-US" sz="800" b="1" kern="0" dirty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ea typeface="맑은 고딕"/>
              </a:rPr>
              <a:t>мимические морщины путем расслабления лицевой мускулатуры в нужных зонах.</a:t>
            </a:r>
            <a:endParaRPr lang="ko-KR" altLang="en-US" sz="800" b="1" kern="0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90" name="모서리가 둥근 직사각형 89"/>
          <p:cNvSpPr/>
          <p:nvPr/>
        </p:nvSpPr>
        <p:spPr>
          <a:xfrm>
            <a:off x="780138" y="5771287"/>
            <a:ext cx="1218989" cy="8280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endParaRPr lang="en-US" altLang="" sz="800"/>
          </a:p>
        </p:txBody>
      </p:sp>
      <p:sp>
        <p:nvSpPr>
          <p:cNvPr id="91" name="모서리가 둥근 직사각형 90"/>
          <p:cNvSpPr/>
          <p:nvPr/>
        </p:nvSpPr>
        <p:spPr>
          <a:xfrm>
            <a:off x="813573" y="5341620"/>
            <a:ext cx="1152000" cy="397759"/>
          </a:xfrm>
          <a:prstGeom prst="roundRect">
            <a:avLst>
              <a:gd name="adj" fmla="val 16667"/>
            </a:avLst>
          </a:prstGeom>
          <a:solidFill>
            <a:srgbClr val="9966FF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Синтетический пептид – аналог змеиного яда</a:t>
            </a:r>
            <a:endParaRPr lang="en-US" altLang="en-US" sz="8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92" name="직사각형 91"/>
          <p:cNvSpPr/>
          <p:nvPr/>
        </p:nvSpPr>
        <p:spPr>
          <a:xfrm>
            <a:off x="440668" y="6610575"/>
            <a:ext cx="1772744" cy="344690"/>
          </a:xfrm>
          <a:prstGeom prst="rect">
            <a:avLst/>
          </a:prstGeom>
          <a:solidFill>
            <a:srgbClr val="000000"/>
          </a:solidFill>
          <a:ln w="127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800" b="1" kern="0" dirty="0" smtClean="0">
                <a:solidFill>
                  <a:srgbClr val="FFFFFF"/>
                </a:solidFill>
                <a:latin typeface="맑은 고딕"/>
                <a:ea typeface="맑은 고딕"/>
              </a:rPr>
              <a:t>Оказывает эффект </a:t>
            </a:r>
            <a:r>
              <a:rPr lang="ru-RU" altLang="en-US" sz="800" b="1" kern="0" dirty="0" err="1" smtClean="0">
                <a:solidFill>
                  <a:srgbClr val="FFFFFF"/>
                </a:solidFill>
                <a:latin typeface="맑은 고딕"/>
                <a:ea typeface="맑은 고딕"/>
              </a:rPr>
              <a:t>ботокса</a:t>
            </a:r>
            <a:r>
              <a:rPr lang="ru-RU" altLang="en-US" sz="800" b="1" kern="0" dirty="0" smtClean="0">
                <a:solidFill>
                  <a:srgbClr val="FFFFFF"/>
                </a:solidFill>
                <a:latin typeface="맑은 고딕"/>
                <a:ea typeface="맑은 고딕"/>
              </a:rPr>
              <a:t>, повышает упругость и эластичность кожи</a:t>
            </a:r>
            <a:endParaRPr lang="en-US" altLang="en-US" sz="800" b="1" kern="0" dirty="0">
              <a:solidFill>
                <a:srgbClr val="FFFFFF"/>
              </a:solidFill>
              <a:latin typeface="맑은 고딕"/>
              <a:ea typeface="맑은 고딕"/>
            </a:endParaRPr>
          </a:p>
        </p:txBody>
      </p:sp>
      <p:sp>
        <p:nvSpPr>
          <p:cNvPr id="96" name="모서리가 둥근 직사각형 95"/>
          <p:cNvSpPr/>
          <p:nvPr/>
        </p:nvSpPr>
        <p:spPr>
          <a:xfrm>
            <a:off x="2278031" y="5451379"/>
            <a:ext cx="1152000" cy="28800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8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Золото</a:t>
            </a:r>
            <a:endParaRPr lang="en-US" altLang="en-US" sz="8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97" name="직사각형 96"/>
          <p:cNvSpPr/>
          <p:nvPr/>
        </p:nvSpPr>
        <p:spPr>
          <a:xfrm>
            <a:off x="2213412" y="6610575"/>
            <a:ext cx="1467616" cy="344690"/>
          </a:xfrm>
          <a:prstGeom prst="rect">
            <a:avLst/>
          </a:prstGeom>
          <a:solidFill>
            <a:srgbClr val="000000"/>
          </a:solidFill>
          <a:ln w="127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800" b="1" kern="0" dirty="0">
                <a:solidFill>
                  <a:srgbClr val="FFFFFF"/>
                </a:solidFill>
                <a:ea typeface="맑은 고딕"/>
              </a:rPr>
              <a:t>Выводит токсины и предотвращает старение кожи</a:t>
            </a:r>
            <a:endParaRPr lang="en-US" altLang="en-US" sz="800" b="1" kern="0" dirty="0">
              <a:solidFill>
                <a:srgbClr val="FFFFFF"/>
              </a:solidFill>
              <a:ea typeface="맑은 고딕"/>
            </a:endParaRPr>
          </a:p>
        </p:txBody>
      </p:sp>
      <p:sp>
        <p:nvSpPr>
          <p:cNvPr id="98" name="모서리가 둥근 직사각형 97"/>
          <p:cNvSpPr/>
          <p:nvPr/>
        </p:nvSpPr>
        <p:spPr>
          <a:xfrm>
            <a:off x="2221384" y="5782575"/>
            <a:ext cx="1218989" cy="828000"/>
          </a:xfrm>
          <a:prstGeom prst="roundRect">
            <a:avLst>
              <a:gd name="adj" fmla="val 16667"/>
            </a:avLst>
          </a:prstGeom>
          <a:blipFill rotWithShape="1">
            <a:blip r:embed="rId15" cstate="print"/>
            <a:stretch>
              <a:fillRect/>
            </a:stretch>
          </a:blip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 sz="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2"/>
          <p:cNvGrpSpPr/>
          <p:nvPr/>
        </p:nvGrpSpPr>
        <p:grpSpPr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68" name="Line 10"/>
            <p:cNvSpPr>
              <a:spLocks noChangeShapeType="1"/>
            </p:cNvSpPr>
            <p:nvPr/>
          </p:nvSpPr>
          <p:spPr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  <p:sp>
          <p:nvSpPr>
            <p:cNvPr id="69" name="Line 11"/>
            <p:cNvSpPr>
              <a:spLocks noChangeShapeType="1"/>
            </p:cNvSpPr>
            <p:nvPr/>
          </p:nvSpPr>
          <p:spPr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70" name="그룹 69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71" name="TextBox 70"/>
            <p:cNvSpPr txBox="1"/>
            <p:nvPr/>
          </p:nvSpPr>
          <p:spPr>
            <a:xfrm>
              <a:off x="5181600" y="113646"/>
              <a:ext cx="1187450" cy="2154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 lang="en-US"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72" name="그룹 14"/>
            <p:cNvGrpSpPr/>
            <p:nvPr/>
          </p:nvGrpSpPr>
          <p:grpSpPr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77" name="Rectangle 5"/>
              <p:cNvSpPr>
                <a:spLocks noChangeArrowheads="1"/>
              </p:cNvSpPr>
              <p:nvPr/>
            </p:nvSpPr>
            <p:spPr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78" name="Rectangle 9"/>
              <p:cNvSpPr>
                <a:spLocks noChangeArrowheads="1"/>
              </p:cNvSpPr>
              <p:nvPr/>
            </p:nvSpPr>
            <p:spPr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79" name="Rectangle 5"/>
              <p:cNvSpPr>
                <a:spLocks noChangeArrowheads="1"/>
              </p:cNvSpPr>
              <p:nvPr/>
            </p:nvSpPr>
            <p:spPr>
              <a:xfrm>
                <a:off x="4563977" y="1571574"/>
                <a:ext cx="859432" cy="857197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80" name="Rectangle 9"/>
              <p:cNvSpPr>
                <a:spLocks noChangeArrowheads="1"/>
              </p:cNvSpPr>
              <p:nvPr/>
            </p:nvSpPr>
            <p:spPr>
              <a:xfrm>
                <a:off x="3700887" y="714375"/>
                <a:ext cx="863091" cy="857199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81" name="Rectangle 7"/>
              <p:cNvSpPr>
                <a:spLocks noChangeArrowheads="1"/>
              </p:cNvSpPr>
              <p:nvPr/>
            </p:nvSpPr>
            <p:spPr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21" name="Rectangle 7"/>
              <p:cNvSpPr>
                <a:spLocks noChangeArrowheads="1"/>
              </p:cNvSpPr>
              <p:nvPr/>
            </p:nvSpPr>
            <p:spPr>
              <a:xfrm>
                <a:off x="3700887" y="1571574"/>
                <a:ext cx="863091" cy="857197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73" name="그룹 14"/>
            <p:cNvGrpSpPr/>
            <p:nvPr/>
          </p:nvGrpSpPr>
          <p:grpSpPr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75" name="Rectangle 10"/>
              <p:cNvSpPr>
                <a:spLocks noChangeArrowheads="1"/>
              </p:cNvSpPr>
              <p:nvPr/>
            </p:nvSpPr>
            <p:spPr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76" name="Rectangle 21"/>
              <p:cNvSpPr>
                <a:spLocks noChangeArrowheads="1"/>
              </p:cNvSpPr>
              <p:nvPr/>
            </p:nvSpPr>
            <p:spPr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74" name="그림 22" descr="회사로고.JPG"/>
            <p:cNvPicPr>
              <a:picLocks noChangeAspect="1"/>
            </p:cNvPicPr>
            <p:nvPr/>
          </p:nvPicPr>
          <p:blipFill rotWithShape="1">
            <a:blip r:embed="rId5" cstate="print"/>
            <a:srcRect/>
            <a:stretch>
              <a:fillRect/>
            </a:stretch>
          </p:blipFill>
          <p:spPr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sp>
        <p:nvSpPr>
          <p:cNvPr id="62" name="Text Box 12"/>
          <p:cNvSpPr txBox="1">
            <a:spLocks noChangeArrowheads="1"/>
          </p:cNvSpPr>
          <p:nvPr/>
        </p:nvSpPr>
        <p:spPr>
          <a:xfrm>
            <a:off x="538163" y="987382"/>
            <a:ext cx="5771157" cy="276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spcAft>
                <a:spcPts val="0"/>
              </a:spcAft>
              <a:defRPr lang="en-US"/>
            </a:pPr>
            <a:r>
              <a:rPr lang="en-US" altLang="en-US" sz="1200" b="1">
                <a:solidFill>
                  <a:prstClr val="black"/>
                </a:solidFill>
              </a:rPr>
              <a:t>Bio</a:t>
            </a:r>
            <a:r>
              <a:rPr lang="ko-KR" altLang="en-US" sz="1200" b="1">
                <a:solidFill>
                  <a:prstClr val="black"/>
                </a:solidFill>
              </a:rPr>
              <a:t> </a:t>
            </a:r>
            <a:r>
              <a:rPr lang="en-US" altLang="ko-KR" sz="1200" b="1">
                <a:solidFill>
                  <a:prstClr val="black"/>
                </a:solidFill>
              </a:rPr>
              <a:t>EX </a:t>
            </a:r>
            <a:r>
              <a:rPr lang="en-US" altLang="en-US" sz="1200" b="1">
                <a:solidFill>
                  <a:prstClr val="black"/>
                </a:solidFill>
              </a:rPr>
              <a:t>Cell</a:t>
            </a:r>
            <a:r>
              <a:rPr lang="ko-KR" altLang="en-US" sz="1200" b="1">
                <a:solidFill>
                  <a:prstClr val="black"/>
                </a:solidFill>
              </a:rPr>
              <a:t> </a:t>
            </a:r>
            <a:r>
              <a:rPr lang="en-US" altLang="en-US" sz="1200" b="1">
                <a:solidFill>
                  <a:prstClr val="black"/>
                </a:solidFill>
              </a:rPr>
              <a:t>Whitening</a:t>
            </a:r>
          </a:p>
        </p:txBody>
      </p:sp>
      <p:graphicFrame>
        <p:nvGraphicFramePr>
          <p:cNvPr id="63" name="표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40918351"/>
              </p:ext>
            </p:extLst>
          </p:nvPr>
        </p:nvGraphicFramePr>
        <p:xfrm>
          <a:off x="540393" y="1404464"/>
          <a:ext cx="5757633" cy="248598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548347"/>
                <a:gridCol w="3121054"/>
              </a:tblGrid>
              <a:tr h="33528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40064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Bio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EX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Cell Whitening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Serum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50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Отбеливающая сыворотка с 3-ступенчатой системой осветления. Действует целенаправленно на пигментированные участки кожи,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обеспечивая интенсивное лечение проблемы. В результате регулярного использования тон кожи выравнивается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</a:rPr>
                        <a:t> и 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приобретает естественное сияние.</a:t>
                      </a:r>
                      <a:endParaRPr lang="en-US" altLang="ko-KR" sz="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40064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Bio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EX</a:t>
                      </a:r>
                    </a:p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Cell Whitening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Cream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50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Новая концепция 3-ступенчатого отбеливания основана на натуральных ингредиентах и применении новейших технологий. Рисовый экстракт, заключенный в аминокислотные капсулы, проникает глубоко в кожу, мягко осветляя ее шаг за шагом. Содержит АНА-кислоты для ухода за ороговевшим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</a:rPr>
                        <a:t> слоем кожи, мягко его обновляя.</a:t>
                      </a:r>
                      <a:endParaRPr lang="en-US" altLang="ko-KR" sz="800" b="0" dirty="0">
                        <a:solidFill>
                          <a:schemeClr val="tx1"/>
                        </a:solidFill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defRPr lang="en-US"/>
                      </a:pPr>
                      <a:r>
                        <a:rPr lang="ko-KR" altLang="en-US" sz="800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baseline="0" dirty="0" smtClean="0">
                          <a:solidFill>
                            <a:schemeClr val="tx1"/>
                          </a:solidFill>
                        </a:rPr>
                        <a:t> На чувствительной коже применять после тестирования на небольшом участке.</a:t>
                      </a:r>
                      <a:endParaRPr lang="en-US" altLang="ko-KR" sz="800" b="1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kern="1200" dirty="0" smtClean="0">
                          <a:solidFill>
                            <a:schemeClr val="tx1"/>
                          </a:solidFill>
                        </a:rPr>
                        <a:t>При</a:t>
                      </a:r>
                      <a:r>
                        <a:rPr lang="ru-RU" altLang="ko-KR" sz="800" b="1" kern="1200" baseline="0" dirty="0" smtClean="0">
                          <a:solidFill>
                            <a:schemeClr val="tx1"/>
                          </a:solidFill>
                        </a:rPr>
                        <a:t> использовании утром нанести на кожу солнцезащитный крем.</a:t>
                      </a:r>
                      <a:endParaRPr lang="en-US" altLang="ko-KR" sz="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83" name="Picture 2" descr="C:\Users\User\Desktop\Desktop\바이오 이엑스 셀 화이트닝 세럼 복사.png"/>
          <p:cNvPicPr>
            <a:picLocks noChangeAspect="1" noChangeArrowheads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>
            <a:off x="703630" y="1860402"/>
            <a:ext cx="625035" cy="625035"/>
          </a:xfrm>
          <a:prstGeom prst="rect">
            <a:avLst/>
          </a:prstGeom>
          <a:noFill/>
        </p:spPr>
      </p:pic>
      <p:pic>
        <p:nvPicPr>
          <p:cNvPr id="84" name="Picture 2" descr="C:\Users\User\Desktop\Desktop\바이오 이엑스 셀 화이트닝 크림 복사.png"/>
          <p:cNvPicPr>
            <a:picLocks noChangeAspect="1" noChangeArrowheads="1"/>
          </p:cNvPicPr>
          <p:nvPr/>
        </p:nvPicPr>
        <p:blipFill rotWithShape="1">
          <a:blip r:embed="rId7" cstate="print"/>
          <a:srcRect/>
          <a:stretch>
            <a:fillRect/>
          </a:stretch>
        </p:blipFill>
        <p:spPr>
          <a:xfrm>
            <a:off x="721452" y="2915816"/>
            <a:ext cx="517016" cy="517016"/>
          </a:xfrm>
          <a:prstGeom prst="rect">
            <a:avLst/>
          </a:prstGeom>
          <a:noFill/>
        </p:spPr>
      </p:pic>
      <p:sp>
        <p:nvSpPr>
          <p:cNvPr id="26" name="Text Box 12"/>
          <p:cNvSpPr txBox="1">
            <a:spLocks noChangeArrowheads="1"/>
          </p:cNvSpPr>
          <p:nvPr/>
        </p:nvSpPr>
        <p:spPr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 lang="en-US"/>
            </a:pPr>
            <a:r>
              <a:rPr lang="en-US" altLang="ko-KR" sz="1600" b="1" dirty="0">
                <a:solidFill>
                  <a:prstClr val="black"/>
                </a:solidFill>
              </a:rPr>
              <a:t>ONE POINT– SKIN CARE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2"/>
          <p:cNvSpPr txBox="1">
            <a:spLocks noChangeArrowheads="1"/>
          </p:cNvSpPr>
          <p:nvPr/>
        </p:nvSpPr>
        <p:spPr>
          <a:xfrm>
            <a:off x="538163" y="1011213"/>
            <a:ext cx="5771157" cy="2632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spcAft>
                <a:spcPts val="0"/>
              </a:spcAft>
              <a:defRPr lang="en-US"/>
            </a:pPr>
            <a:r>
              <a:rPr lang="en-US" altLang="en-US" sz="1200" b="1">
                <a:solidFill>
                  <a:prstClr val="black"/>
                </a:solidFill>
              </a:rPr>
              <a:t>Gyoel</a:t>
            </a:r>
            <a:r>
              <a:rPr lang="ko-KR" altLang="en-US" sz="1200" b="1">
                <a:solidFill>
                  <a:prstClr val="black"/>
                </a:solidFill>
              </a:rPr>
              <a:t> </a:t>
            </a:r>
            <a:r>
              <a:rPr lang="en-US" altLang="en-US" sz="1200" b="1">
                <a:solidFill>
                  <a:prstClr val="black"/>
                </a:solidFill>
              </a:rPr>
              <a:t>Line</a:t>
            </a: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90661638"/>
              </p:ext>
            </p:extLst>
          </p:nvPr>
        </p:nvGraphicFramePr>
        <p:xfrm>
          <a:off x="538164" y="3372705"/>
          <a:ext cx="5760640" cy="479969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648072"/>
                <a:gridCol w="3024336"/>
              </a:tblGrid>
              <a:tr h="33528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92883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 err="1" smtClean="0">
                          <a:solidFill>
                            <a:schemeClr val="tx1"/>
                          </a:solidFill>
                        </a:rPr>
                        <a:t>Boyoon</a:t>
                      </a: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 Toner</a:t>
                      </a:r>
                      <a:b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</a:b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140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Увлажняющий тоник на основе экстрактов восточных трав. Уникальный комплекс из нескольких десятков растительных ингредиентов традиционной корейской медицины питает, увлажняет и тонизирует кожу, снимает стресс и готовит ее для использования последующих средств. </a:t>
                      </a:r>
                      <a:endParaRPr lang="ko-KR" altLang="en-US" sz="800" b="0" dirty="0" smtClean="0"/>
                    </a:p>
                  </a:txBody>
                  <a:tcPr anchor="ctr"/>
                </a:tc>
              </a:tr>
              <a:tr h="892883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 lang="en-US"/>
                      </a:pPr>
                      <a:r>
                        <a:rPr lang="en-US" altLang="ko-KR" sz="800" dirty="0" err="1" smtClean="0"/>
                        <a:t>Boyoon</a:t>
                      </a:r>
                      <a:r>
                        <a:rPr lang="en-US" altLang="ko-KR" sz="800" baseline="0" dirty="0" smtClean="0"/>
                        <a:t> Lotion</a:t>
                      </a: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140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defRPr lang="en-US"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rPr>
                        <a:t>Интенсивная эмульсия для кожи лица с признаками старения придает коже сияние и улучшает ее тон, заметно омолаживая.</a:t>
                      </a:r>
                      <a:endParaRPr lang="ko-KR" altLang="en-US" sz="800" b="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anchor="ctr"/>
                </a:tc>
              </a:tr>
              <a:tr h="892883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 lang="en-US"/>
                      </a:pPr>
                      <a:r>
                        <a:rPr lang="en-US" altLang="ko-KR" sz="800" dirty="0" smtClean="0"/>
                        <a:t>Energy</a:t>
                      </a:r>
                      <a:r>
                        <a:rPr lang="ko-KR" altLang="en-US" sz="800" dirty="0" smtClean="0"/>
                        <a:t> </a:t>
                      </a:r>
                      <a:r>
                        <a:rPr lang="en-US" altLang="ko-KR" sz="800" dirty="0" smtClean="0"/>
                        <a:t>Essence</a:t>
                      </a: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50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defRPr lang="en-US"/>
                      </a:pPr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rPr>
                        <a:t>Концентрированная эссенция восстанавливает </a:t>
                      </a:r>
                      <a:r>
                        <a:rPr lang="ru-RU" altLang="ko-KR" sz="800" dirty="0" err="1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rPr>
                        <a:t>гидро</a:t>
                      </a:r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rPr>
                        <a:t>-липидный баланс и поддерживает его на оптимальном уровне долгое время.</a:t>
                      </a:r>
                      <a:endParaRPr lang="ko-KR" altLang="en-US" sz="800" b="0" dirty="0" smtClean="0"/>
                    </a:p>
                  </a:txBody>
                  <a:tcPr anchor="ctr"/>
                </a:tc>
              </a:tr>
              <a:tr h="892883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 lang="en-US"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Ginseng</a:t>
                      </a:r>
                      <a:r>
                        <a:rPr lang="ko-KR" altLang="en-US" sz="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Eye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 Cream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30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defRPr lang="en-US"/>
                      </a:pP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Крем для кожи вокруг глаз с ферментированным экстрактом красного женьшеня интенсивно питает нежную кожу, защищая ее от внешних повреждений.</a:t>
                      </a:r>
                      <a:endParaRPr lang="ko-KR" altLang="en-US" sz="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ru-RU" altLang="ko-KR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Антивозрастной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отбеливающий уход</a:t>
                      </a:r>
                      <a:r>
                        <a:rPr lang="en-US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ko-KR" altLang="en-US" sz="800" b="0" dirty="0" smtClean="0"/>
                    </a:p>
                  </a:txBody>
                  <a:tcPr anchor="ctr"/>
                </a:tc>
              </a:tr>
              <a:tr h="892883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 lang="en-US"/>
                      </a:pPr>
                      <a:r>
                        <a:rPr lang="en-US" altLang="ko-KR" sz="800" baseline="0" dirty="0" smtClean="0"/>
                        <a:t>Energy</a:t>
                      </a:r>
                      <a:r>
                        <a:rPr lang="ko-KR" altLang="en-US" sz="800" dirty="0" smtClean="0"/>
                        <a:t> </a:t>
                      </a:r>
                      <a:r>
                        <a:rPr lang="en-US" altLang="ko-KR" sz="800" dirty="0" smtClean="0"/>
                        <a:t>Cream</a:t>
                      </a: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50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rPr>
                        <a:t>Энергетический крем для лица возрождает увядающую кожу посредством уникальной силы восточных экстрактов. </a:t>
                      </a:r>
                      <a:endParaRPr lang="ko-KR" altLang="en-US" sz="80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  <a:p>
                      <a:pPr marL="0" marR="0" indent="0" algn="l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ru-RU" altLang="ko-KR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Антивозрастной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отбеливающий уход</a:t>
                      </a:r>
                      <a:r>
                        <a:rPr lang="en-US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ko-KR" altLang="en-US" sz="800" b="0" dirty="0" smtClean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4" name="Picture 2" descr="\\민경사원\신제품촬영\2014\스킨케어\결 보윤 수액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0282" y="3779788"/>
            <a:ext cx="762497" cy="762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3" descr="\\민경사원\신제품촬영\2014\스킨케어\결 보윤 유액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4982" y="4650989"/>
            <a:ext cx="760156" cy="760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Picture 2" descr="\\민경사원\신제품촬영\2014\스킨케어\결 보양 진액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2379" y="5676958"/>
            <a:ext cx="637309" cy="637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2" descr="\\민경사원\신제품촬영\2014\스킨케어\결 진생 안고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180" t="17440" r="15890" b="18040"/>
          <a:stretch>
            <a:fillRect/>
          </a:stretch>
        </p:blipFill>
        <p:spPr>
          <a:xfrm>
            <a:off x="846295" y="6780007"/>
            <a:ext cx="326077" cy="300832"/>
          </a:xfrm>
          <a:prstGeom prst="rect">
            <a:avLst/>
          </a:prstGeom>
          <a:noFill/>
        </p:spPr>
      </p:pic>
      <p:pic>
        <p:nvPicPr>
          <p:cNvPr id="45" name="Picture 2" descr="\\민경사원\신제품촬영\2014\스킨케어\결 보양 크림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880" t="16890" r="18150" b="16960"/>
          <a:stretch>
            <a:fillRect/>
          </a:stretch>
        </p:blipFill>
        <p:spPr>
          <a:xfrm>
            <a:off x="827324" y="7571360"/>
            <a:ext cx="375475" cy="382303"/>
          </a:xfrm>
          <a:prstGeom prst="rect">
            <a:avLst/>
          </a:prstGeom>
          <a:noFill/>
        </p:spPr>
      </p:pic>
      <p:grpSp>
        <p:nvGrpSpPr>
          <p:cNvPr id="26" name="Group 2"/>
          <p:cNvGrpSpPr/>
          <p:nvPr/>
        </p:nvGrpSpPr>
        <p:grpSpPr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27" name="Line 10"/>
            <p:cNvSpPr>
              <a:spLocks noChangeShapeType="1"/>
            </p:cNvSpPr>
            <p:nvPr/>
          </p:nvSpPr>
          <p:spPr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  <p:sp>
          <p:nvSpPr>
            <p:cNvPr id="28" name="Line 11"/>
            <p:cNvSpPr>
              <a:spLocks noChangeShapeType="1"/>
            </p:cNvSpPr>
            <p:nvPr/>
          </p:nvSpPr>
          <p:spPr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29" name="그룹 28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30" name="TextBox 29"/>
            <p:cNvSpPr txBox="1"/>
            <p:nvPr/>
          </p:nvSpPr>
          <p:spPr>
            <a:xfrm>
              <a:off x="5181600" y="113646"/>
              <a:ext cx="1187450" cy="2154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 lang="en-US"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31" name="그룹 14"/>
            <p:cNvGrpSpPr/>
            <p:nvPr/>
          </p:nvGrpSpPr>
          <p:grpSpPr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37" name="Rectangle 5"/>
              <p:cNvSpPr>
                <a:spLocks noChangeArrowheads="1"/>
              </p:cNvSpPr>
              <p:nvPr/>
            </p:nvSpPr>
            <p:spPr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38" name="Rectangle 9"/>
              <p:cNvSpPr>
                <a:spLocks noChangeArrowheads="1"/>
              </p:cNvSpPr>
              <p:nvPr/>
            </p:nvSpPr>
            <p:spPr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39" name="Rectangle 5"/>
              <p:cNvSpPr>
                <a:spLocks noChangeArrowheads="1"/>
              </p:cNvSpPr>
              <p:nvPr/>
            </p:nvSpPr>
            <p:spPr>
              <a:xfrm>
                <a:off x="4563977" y="1571574"/>
                <a:ext cx="859432" cy="857197"/>
              </a:xfrm>
              <a:prstGeom prst="rect">
                <a:avLst/>
              </a:prstGeom>
              <a:blipFill rotWithShape="1">
                <a:blip r:embed="rId8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40" name="Rectangle 9"/>
              <p:cNvSpPr>
                <a:spLocks noChangeArrowheads="1"/>
              </p:cNvSpPr>
              <p:nvPr/>
            </p:nvSpPr>
            <p:spPr>
              <a:xfrm>
                <a:off x="3700887" y="714375"/>
                <a:ext cx="863091" cy="857199"/>
              </a:xfrm>
              <a:prstGeom prst="rect">
                <a:avLst/>
              </a:prstGeom>
              <a:blipFill rotWithShape="1">
                <a:blip r:embed="rId9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41" name="Rectangle 7"/>
              <p:cNvSpPr>
                <a:spLocks noChangeArrowheads="1"/>
              </p:cNvSpPr>
              <p:nvPr/>
            </p:nvSpPr>
            <p:spPr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48" name="Rectangle 7"/>
              <p:cNvSpPr>
                <a:spLocks noChangeArrowheads="1"/>
              </p:cNvSpPr>
              <p:nvPr/>
            </p:nvSpPr>
            <p:spPr>
              <a:xfrm>
                <a:off x="3700887" y="1571574"/>
                <a:ext cx="863091" cy="857197"/>
              </a:xfrm>
              <a:prstGeom prst="rect">
                <a:avLst/>
              </a:prstGeom>
              <a:blipFill rotWithShape="1">
                <a:blip r:embed="rId10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32" name="그룹 14"/>
            <p:cNvGrpSpPr/>
            <p:nvPr/>
          </p:nvGrpSpPr>
          <p:grpSpPr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35" name="Rectangle 10"/>
              <p:cNvSpPr>
                <a:spLocks noChangeArrowheads="1"/>
              </p:cNvSpPr>
              <p:nvPr/>
            </p:nvSpPr>
            <p:spPr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36" name="Rectangle 21"/>
              <p:cNvSpPr>
                <a:spLocks noChangeArrowheads="1"/>
              </p:cNvSpPr>
              <p:nvPr/>
            </p:nvSpPr>
            <p:spPr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33" name="그림 22" descr="회사로고.JPG"/>
            <p:cNvPicPr>
              <a:picLocks noChangeAspect="1"/>
            </p:cNvPicPr>
            <p:nvPr/>
          </p:nvPicPr>
          <p:blipFill rotWithShape="1">
            <a:blip r:embed="rId11" cstate="print"/>
            <a:srcRect/>
            <a:stretch>
              <a:fillRect/>
            </a:stretch>
          </p:blipFill>
          <p:spPr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sp>
        <p:nvSpPr>
          <p:cNvPr id="47" name="Text Box 12"/>
          <p:cNvSpPr txBox="1">
            <a:spLocks noChangeArrowheads="1"/>
          </p:cNvSpPr>
          <p:nvPr/>
        </p:nvSpPr>
        <p:spPr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 lang="en-US"/>
            </a:pPr>
            <a:r>
              <a:rPr lang="en-US" altLang="ko-KR" sz="1600" b="1" dirty="0">
                <a:solidFill>
                  <a:prstClr val="black"/>
                </a:solidFill>
              </a:rPr>
              <a:t>ONE POINT– SKIN CARE</a:t>
            </a:r>
          </a:p>
        </p:txBody>
      </p:sp>
      <p:sp>
        <p:nvSpPr>
          <p:cNvPr id="60" name="모서리가 둥근 직사각형 59"/>
          <p:cNvSpPr/>
          <p:nvPr/>
        </p:nvSpPr>
        <p:spPr>
          <a:xfrm>
            <a:off x="1639670" y="1785503"/>
            <a:ext cx="936000" cy="720080"/>
          </a:xfrm>
          <a:prstGeom prst="roundRect">
            <a:avLst>
              <a:gd name="adj" fmla="val 16667"/>
            </a:avLst>
          </a:prstGeom>
          <a:blipFill rotWithShape="1">
            <a:blip r:embed="rId12" cstate="print"/>
            <a:stretch>
              <a:fillRect/>
            </a:stretch>
          </a:blip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 sz="800"/>
          </a:p>
        </p:txBody>
      </p:sp>
      <p:sp>
        <p:nvSpPr>
          <p:cNvPr id="61" name="모서리가 둥근 직사각형 60"/>
          <p:cNvSpPr/>
          <p:nvPr/>
        </p:nvSpPr>
        <p:spPr>
          <a:xfrm>
            <a:off x="1529297" y="1403648"/>
            <a:ext cx="1211764" cy="34582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ko-KR" sz="8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Комплекс экстрактов восточных трав</a:t>
            </a:r>
            <a:endParaRPr lang="ko-KR" altLang="en-US" sz="8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1633074" y="2558205"/>
            <a:ext cx="1008000" cy="252000"/>
          </a:xfrm>
          <a:prstGeom prst="rect">
            <a:avLst/>
          </a:prstGeom>
          <a:solidFill>
            <a:srgbClr val="000000"/>
          </a:solidFill>
          <a:ln w="127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800" b="1" kern="0" dirty="0" smtClean="0">
                <a:solidFill>
                  <a:srgbClr val="FFFFFF"/>
                </a:solidFill>
                <a:latin typeface="맑은 고딕"/>
                <a:ea typeface="맑은 고딕"/>
              </a:rPr>
              <a:t>Предотвращает старение</a:t>
            </a:r>
            <a:endParaRPr lang="en-US" altLang="en-US" sz="800" b="1" kern="0" dirty="0">
              <a:solidFill>
                <a:srgbClr val="FFFFFF"/>
              </a:solidFill>
              <a:latin typeface="맑은 고딕"/>
              <a:ea typeface="맑은 고딕"/>
            </a:endParaRPr>
          </a:p>
        </p:txBody>
      </p:sp>
      <p:pic>
        <p:nvPicPr>
          <p:cNvPr id="63" name="Picture 17" descr="arrow"/>
          <p:cNvPicPr>
            <a:picLocks noChangeAspect="1" noChangeArrowheads="1"/>
          </p:cNvPicPr>
          <p:nvPr/>
        </p:nvPicPr>
        <p:blipFill rotWithShape="1">
          <a:blip r:embed="rId13" cstate="print"/>
          <a:srcRect/>
          <a:stretch>
            <a:fillRect/>
          </a:stretch>
        </p:blipFill>
        <p:spPr>
          <a:xfrm rot="16200000">
            <a:off x="4385324" y="2112055"/>
            <a:ext cx="1147095" cy="216024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64" name="대각선 방향의 모서리가 둥근 사각형 63"/>
          <p:cNvSpPr/>
          <p:nvPr/>
        </p:nvSpPr>
        <p:spPr>
          <a:xfrm>
            <a:off x="5112036" y="1497472"/>
            <a:ext cx="1377304" cy="1202208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tx1">
              <a:lumMod val="50000"/>
              <a:lumOff val="50000"/>
            </a:scheme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1000" b="1" kern="0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Уникальная сила восточных трав для здоровья Вашей кожи!</a:t>
            </a:r>
            <a:endParaRPr lang="en-US" altLang="en-US" sz="1000" b="1" kern="0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65" name="모서리가 둥근 직사각형 64"/>
          <p:cNvSpPr/>
          <p:nvPr/>
        </p:nvSpPr>
        <p:spPr>
          <a:xfrm>
            <a:off x="3863000" y="1790536"/>
            <a:ext cx="936000" cy="720080"/>
          </a:xfrm>
          <a:prstGeom prst="roundRect">
            <a:avLst>
              <a:gd name="adj" fmla="val 16667"/>
            </a:avLst>
          </a:prstGeom>
          <a:blipFill rotWithShape="1">
            <a:blip r:embed="rId14" cstate="print"/>
            <a:stretch>
              <a:fillRect/>
            </a:stretch>
          </a:blip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 sz="800"/>
          </a:p>
        </p:txBody>
      </p:sp>
      <p:sp>
        <p:nvSpPr>
          <p:cNvPr id="66" name="모서리가 둥근 직사각형 65"/>
          <p:cNvSpPr/>
          <p:nvPr/>
        </p:nvSpPr>
        <p:spPr>
          <a:xfrm>
            <a:off x="3852988" y="1403648"/>
            <a:ext cx="972000" cy="345823"/>
          </a:xfrm>
          <a:prstGeom prst="roundRect">
            <a:avLst>
              <a:gd name="adj" fmla="val 16667"/>
            </a:avLst>
          </a:prstGeom>
          <a:solidFill>
            <a:srgbClr val="FF4F25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ko-KR" sz="800" b="1" kern="0" dirty="0" smtClean="0"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Применение метода ферментации</a:t>
            </a:r>
            <a:endParaRPr lang="en-US" altLang="ko-KR" sz="800" b="1" kern="0" dirty="0"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67" name="직사각형 66"/>
          <p:cNvSpPr/>
          <p:nvPr/>
        </p:nvSpPr>
        <p:spPr>
          <a:xfrm>
            <a:off x="3838843" y="2565199"/>
            <a:ext cx="1008000" cy="252000"/>
          </a:xfrm>
          <a:prstGeom prst="rect">
            <a:avLst/>
          </a:prstGeom>
          <a:solidFill>
            <a:srgbClr val="000000"/>
          </a:solidFill>
          <a:ln w="127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800" b="1" kern="0" dirty="0" smtClean="0">
                <a:solidFill>
                  <a:srgbClr val="FFFFFF"/>
                </a:solidFill>
                <a:latin typeface="맑은 고딕"/>
                <a:ea typeface="맑은 고딕"/>
              </a:rPr>
              <a:t>Питает</a:t>
            </a:r>
            <a:endParaRPr lang="en-US" altLang="en-US" sz="800" b="1" kern="0" dirty="0">
              <a:solidFill>
                <a:srgbClr val="FFFFFF"/>
              </a:solidFill>
              <a:latin typeface="맑은 고딕"/>
              <a:ea typeface="맑은 고딕"/>
            </a:endParaRPr>
          </a:p>
        </p:txBody>
      </p:sp>
      <p:sp>
        <p:nvSpPr>
          <p:cNvPr id="68" name="모서리가 둥근 직사각형 67"/>
          <p:cNvSpPr/>
          <p:nvPr/>
        </p:nvSpPr>
        <p:spPr>
          <a:xfrm>
            <a:off x="510959" y="1497471"/>
            <a:ext cx="972000" cy="252000"/>
          </a:xfrm>
          <a:prstGeom prst="roundRect">
            <a:avLst>
              <a:gd name="adj" fmla="val 16667"/>
            </a:avLst>
          </a:prstGeom>
          <a:solidFill>
            <a:srgbClr val="9966FF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Экстракт пиявки</a:t>
            </a:r>
            <a:endParaRPr lang="en-US" altLang="en-US" sz="8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69" name="직사각형 68"/>
          <p:cNvSpPr/>
          <p:nvPr/>
        </p:nvSpPr>
        <p:spPr>
          <a:xfrm>
            <a:off x="521296" y="2555772"/>
            <a:ext cx="1008000" cy="252000"/>
          </a:xfrm>
          <a:prstGeom prst="rect">
            <a:avLst/>
          </a:prstGeom>
          <a:solidFill>
            <a:srgbClr val="000000"/>
          </a:solidFill>
          <a:ln w="127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800" b="1" kern="0" dirty="0" smtClean="0">
                <a:solidFill>
                  <a:srgbClr val="FFFFFF"/>
                </a:solidFill>
                <a:latin typeface="맑은 고딕"/>
                <a:ea typeface="맑은 고딕"/>
              </a:rPr>
              <a:t>Улучшает цвет лица</a:t>
            </a:r>
            <a:endParaRPr lang="en-US" altLang="en-US" sz="800" b="1" kern="0" dirty="0">
              <a:solidFill>
                <a:srgbClr val="FFFFFF"/>
              </a:solidFill>
              <a:latin typeface="맑은 고딕"/>
              <a:ea typeface="맑은 고딕"/>
            </a:endParaRPr>
          </a:p>
        </p:txBody>
      </p:sp>
      <p:sp>
        <p:nvSpPr>
          <p:cNvPr id="70" name="모서리가 둥근 직사각형 69"/>
          <p:cNvSpPr/>
          <p:nvPr/>
        </p:nvSpPr>
        <p:spPr>
          <a:xfrm>
            <a:off x="546959" y="1785504"/>
            <a:ext cx="936000" cy="720080"/>
          </a:xfrm>
          <a:prstGeom prst="roundRect">
            <a:avLst>
              <a:gd name="adj" fmla="val 16667"/>
            </a:avLst>
          </a:prstGeom>
          <a:blipFill rotWithShape="1">
            <a:blip r:embed="rId15" cstate="print"/>
            <a:stretch>
              <a:fillRect/>
            </a:stretch>
          </a:blip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 sz="800"/>
          </a:p>
        </p:txBody>
      </p:sp>
      <p:sp>
        <p:nvSpPr>
          <p:cNvPr id="71" name="모서리가 둥근 직사각형 70"/>
          <p:cNvSpPr/>
          <p:nvPr/>
        </p:nvSpPr>
        <p:spPr>
          <a:xfrm>
            <a:off x="2778537" y="1790539"/>
            <a:ext cx="936000" cy="720080"/>
          </a:xfrm>
          <a:prstGeom prst="roundRect">
            <a:avLst>
              <a:gd name="adj" fmla="val 16667"/>
            </a:avLst>
          </a:prstGeom>
          <a:blipFill rotWithShape="1">
            <a:blip r:embed="rId16" cstate="print"/>
            <a:stretch>
              <a:fillRect/>
            </a:stretch>
          </a:blip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 sz="800"/>
          </a:p>
        </p:txBody>
      </p:sp>
      <p:sp>
        <p:nvSpPr>
          <p:cNvPr id="72" name="모서리가 둥근 직사각형 71"/>
          <p:cNvSpPr/>
          <p:nvPr/>
        </p:nvSpPr>
        <p:spPr>
          <a:xfrm>
            <a:off x="2767510" y="1497472"/>
            <a:ext cx="972000" cy="252000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800" b="1" kern="0" dirty="0" smtClean="0"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Коллаген</a:t>
            </a:r>
            <a:endParaRPr lang="en-US" altLang="en-US" sz="800" b="1" kern="0" dirty="0"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73" name="직사각형 72"/>
          <p:cNvSpPr/>
          <p:nvPr/>
        </p:nvSpPr>
        <p:spPr>
          <a:xfrm>
            <a:off x="2741061" y="2565201"/>
            <a:ext cx="1008000" cy="252000"/>
          </a:xfrm>
          <a:prstGeom prst="rect">
            <a:avLst/>
          </a:prstGeom>
          <a:solidFill>
            <a:srgbClr val="000000"/>
          </a:solidFill>
          <a:ln w="127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800" b="1" kern="0" dirty="0" smtClean="0">
                <a:solidFill>
                  <a:srgbClr val="FFFFFF"/>
                </a:solidFill>
                <a:latin typeface="맑은 고딕"/>
                <a:ea typeface="맑은 고딕"/>
              </a:rPr>
              <a:t>Увлажняет</a:t>
            </a:r>
            <a:endParaRPr lang="en-US" altLang="en-US" sz="800" b="1" kern="0" dirty="0">
              <a:solidFill>
                <a:srgbClr val="FFFFFF"/>
              </a:solidFill>
              <a:latin typeface="맑은 고딕"/>
              <a:ea typeface="맑은 고딕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58728" y="3110072"/>
            <a:ext cx="5724000" cy="215444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>
              <a:defRPr lang="en-US"/>
            </a:pPr>
            <a:r>
              <a:rPr lang="ru-RU" altLang="en-US" sz="800" dirty="0" smtClean="0"/>
              <a:t>Порядок применения: лосьон – эссенция – крем для кожи вокруг глаз – крем для лица</a:t>
            </a:r>
            <a:endParaRPr lang="ko-KR" altLang="en-US" sz="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직사각형 31"/>
          <p:cNvSpPr/>
          <p:nvPr/>
        </p:nvSpPr>
        <p:spPr>
          <a:xfrm>
            <a:off x="566016" y="4896424"/>
            <a:ext cx="656964" cy="349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 sz="800"/>
          </a:p>
        </p:txBody>
      </p:sp>
      <p:sp>
        <p:nvSpPr>
          <p:cNvPr id="44" name="직사각형 43"/>
          <p:cNvSpPr/>
          <p:nvPr/>
        </p:nvSpPr>
        <p:spPr>
          <a:xfrm>
            <a:off x="2266824" y="4932040"/>
            <a:ext cx="656965" cy="34563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 sz="800"/>
          </a:p>
        </p:txBody>
      </p:sp>
      <p:sp>
        <p:nvSpPr>
          <p:cNvPr id="63" name="직사각형 62"/>
          <p:cNvSpPr/>
          <p:nvPr/>
        </p:nvSpPr>
        <p:spPr>
          <a:xfrm>
            <a:off x="1402728" y="4896424"/>
            <a:ext cx="656964" cy="349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 sz="800"/>
          </a:p>
        </p:txBody>
      </p:sp>
      <p:sp>
        <p:nvSpPr>
          <p:cNvPr id="88" name="직사각형 87"/>
          <p:cNvSpPr/>
          <p:nvPr/>
        </p:nvSpPr>
        <p:spPr>
          <a:xfrm>
            <a:off x="3953152" y="4860032"/>
            <a:ext cx="656964" cy="35468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/>
          </a:p>
        </p:txBody>
      </p:sp>
      <p:sp>
        <p:nvSpPr>
          <p:cNvPr id="113" name="직사각형 112"/>
          <p:cNvSpPr/>
          <p:nvPr/>
        </p:nvSpPr>
        <p:spPr>
          <a:xfrm>
            <a:off x="3130920" y="4860032"/>
            <a:ext cx="656964" cy="35283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/>
          </a:p>
        </p:txBody>
      </p:sp>
      <p:sp>
        <p:nvSpPr>
          <p:cNvPr id="135" name="직사각형 89"/>
          <p:cNvSpPr/>
          <p:nvPr/>
        </p:nvSpPr>
        <p:spPr>
          <a:xfrm>
            <a:off x="4787104" y="4860032"/>
            <a:ext cx="656964" cy="3600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/>
          </a:p>
        </p:txBody>
      </p:sp>
      <p:sp>
        <p:nvSpPr>
          <p:cNvPr id="160" name="직사각형 90"/>
          <p:cNvSpPr/>
          <p:nvPr/>
        </p:nvSpPr>
        <p:spPr>
          <a:xfrm>
            <a:off x="5651200" y="4921992"/>
            <a:ext cx="656964" cy="3538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 sz="800"/>
          </a:p>
        </p:txBody>
      </p:sp>
      <p:sp>
        <p:nvSpPr>
          <p:cNvPr id="41" name="모서리가 둥근 직사각형 40"/>
          <p:cNvSpPr/>
          <p:nvPr/>
        </p:nvSpPr>
        <p:spPr>
          <a:xfrm>
            <a:off x="577531" y="4716016"/>
            <a:ext cx="648072" cy="252000"/>
          </a:xfrm>
          <a:prstGeom prst="roundRect">
            <a:avLst>
              <a:gd name="adj" fmla="val 16667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en-US"/>
            </a:pPr>
            <a:r>
              <a:rPr lang="ru-RU" altLang="en-US" sz="900" b="1" dirty="0" smtClean="0"/>
              <a:t>Бустер</a:t>
            </a:r>
            <a:endParaRPr lang="en-US" altLang="en-US" sz="900" b="1" dirty="0"/>
          </a:p>
        </p:txBody>
      </p:sp>
      <p:sp>
        <p:nvSpPr>
          <p:cNvPr id="60" name="모서리가 둥근 직사각형 20"/>
          <p:cNvSpPr/>
          <p:nvPr/>
        </p:nvSpPr>
        <p:spPr>
          <a:xfrm>
            <a:off x="2276872" y="4719365"/>
            <a:ext cx="648073" cy="252000"/>
          </a:xfrm>
          <a:prstGeom prst="roundRect">
            <a:avLst>
              <a:gd name="adj" fmla="val 16667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en-US"/>
            </a:pPr>
            <a:r>
              <a:rPr lang="ru-RU" altLang="en-US" sz="900" b="1" dirty="0" smtClean="0"/>
              <a:t>Ампула</a:t>
            </a:r>
            <a:endParaRPr lang="en-US" altLang="en-US" sz="900" b="1" dirty="0"/>
          </a:p>
        </p:txBody>
      </p:sp>
      <p:sp>
        <p:nvSpPr>
          <p:cNvPr id="85" name="모서리가 둥근 직사각형 17"/>
          <p:cNvSpPr/>
          <p:nvPr/>
        </p:nvSpPr>
        <p:spPr>
          <a:xfrm>
            <a:off x="1412776" y="4719365"/>
            <a:ext cx="648072" cy="252000"/>
          </a:xfrm>
          <a:prstGeom prst="roundRect">
            <a:avLst>
              <a:gd name="adj" fmla="val 16667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en-US"/>
            </a:pPr>
            <a:r>
              <a:rPr lang="ru-RU" altLang="en-US" sz="900" b="1" dirty="0" smtClean="0"/>
              <a:t>Тоник</a:t>
            </a:r>
            <a:endParaRPr lang="en-US" altLang="en-US" sz="900" b="1" dirty="0"/>
          </a:p>
        </p:txBody>
      </p:sp>
      <p:sp>
        <p:nvSpPr>
          <p:cNvPr id="110" name="모서리가 둥근 직사각형 109"/>
          <p:cNvSpPr/>
          <p:nvPr/>
        </p:nvSpPr>
        <p:spPr>
          <a:xfrm>
            <a:off x="3933056" y="4719365"/>
            <a:ext cx="828104" cy="248679"/>
          </a:xfrm>
          <a:prstGeom prst="roundRect">
            <a:avLst>
              <a:gd name="adj" fmla="val 16667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en-US"/>
            </a:pPr>
            <a:r>
              <a:rPr lang="ru-RU" altLang="en-US" sz="900" b="1" dirty="0" smtClean="0"/>
              <a:t>Эмульсия</a:t>
            </a:r>
            <a:endParaRPr lang="en-US" altLang="en-US" sz="900" b="1" dirty="0"/>
          </a:p>
        </p:txBody>
      </p:sp>
      <p:sp>
        <p:nvSpPr>
          <p:cNvPr id="132" name="모서리가 둥근 직사각형 23"/>
          <p:cNvSpPr/>
          <p:nvPr/>
        </p:nvSpPr>
        <p:spPr>
          <a:xfrm>
            <a:off x="3038816" y="4719365"/>
            <a:ext cx="858252" cy="252000"/>
          </a:xfrm>
          <a:prstGeom prst="roundRect">
            <a:avLst>
              <a:gd name="adj" fmla="val 16667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en-US"/>
            </a:pPr>
            <a:r>
              <a:rPr lang="ru-RU" altLang="en-US" sz="900" b="1" dirty="0" smtClean="0"/>
              <a:t>Сыворотка</a:t>
            </a:r>
            <a:endParaRPr lang="en-US" altLang="en-US" sz="900" b="1" dirty="0"/>
          </a:p>
        </p:txBody>
      </p:sp>
      <p:sp>
        <p:nvSpPr>
          <p:cNvPr id="152" name="모서리가 둥근 직사각형 151"/>
          <p:cNvSpPr/>
          <p:nvPr/>
        </p:nvSpPr>
        <p:spPr>
          <a:xfrm>
            <a:off x="4797152" y="4719365"/>
            <a:ext cx="744814" cy="252000"/>
          </a:xfrm>
          <a:prstGeom prst="roundRect">
            <a:avLst>
              <a:gd name="adj" fmla="val 16667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en-US"/>
            </a:pPr>
            <a:r>
              <a:rPr lang="ru-RU" altLang="en-US" sz="900" b="1" dirty="0" smtClean="0"/>
              <a:t>Эссенция</a:t>
            </a:r>
            <a:endParaRPr lang="en-US" altLang="en-US" sz="900" b="1" dirty="0"/>
          </a:p>
        </p:txBody>
      </p:sp>
      <p:sp>
        <p:nvSpPr>
          <p:cNvPr id="183" name="모서리가 둥근 직사각형 29"/>
          <p:cNvSpPr/>
          <p:nvPr/>
        </p:nvSpPr>
        <p:spPr>
          <a:xfrm>
            <a:off x="5661248" y="4719365"/>
            <a:ext cx="648072" cy="252000"/>
          </a:xfrm>
          <a:prstGeom prst="roundRect">
            <a:avLst>
              <a:gd name="adj" fmla="val 16667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en-US"/>
            </a:pPr>
            <a:r>
              <a:rPr lang="ru-RU" altLang="en-US" sz="900" b="1" dirty="0" smtClean="0"/>
              <a:t>Крем</a:t>
            </a:r>
            <a:endParaRPr lang="en-US" altLang="en-US" sz="900" b="1" dirty="0"/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10812143"/>
              </p:ext>
            </p:extLst>
          </p:nvPr>
        </p:nvGraphicFramePr>
        <p:xfrm>
          <a:off x="548682" y="1360215"/>
          <a:ext cx="5760640" cy="308220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612066"/>
                <a:gridCol w="3060342"/>
              </a:tblGrid>
              <a:tr h="33528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40064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Timless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 Hydro 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Specialist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5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*10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шт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.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Специальный увлажняющий набор ампул для интенсивного ухода за сухой кожей.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Содержит бета-</a:t>
                      </a:r>
                      <a:r>
                        <a:rPr lang="ru-RU" altLang="en-US" sz="800" b="0" baseline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глюкан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и насыщает влагой глубокие слои кожного покрова.</a:t>
                      </a:r>
                    </a:p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en-US" sz="8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Альтернатива продукту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en-US" sz="800" b="1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Lirikos</a:t>
                      </a:r>
                      <a:r>
                        <a:rPr lang="en-US" altLang="en-US" sz="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Hydro Ampule</a:t>
                      </a: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– от бренда, выпускающего премиум-косметику на основе даров моря.</a:t>
                      </a:r>
                      <a:endParaRPr lang="en-US" altLang="en-US" sz="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840064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r>
                        <a:rPr lang="en-US" altLang="" sz="80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Timeless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Midnight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Activator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50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Ночная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к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онцентрированная сыворотка-активатор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для восстановления кожи лица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. Содержит комплекс биологически активных веществ – </a:t>
                      </a:r>
                      <a:r>
                        <a:rPr lang="ru-RU" altLang="en-US" sz="800" b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лизат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ru-RU" altLang="en-US" sz="800" b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бифидобактерий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. Эффективное средство для борьбы с ухудшением состояния кожи (потеря влаги, упругости, эластичности, тусклый цвет лица).</a:t>
                      </a:r>
                    </a:p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en-US" sz="8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Альтернатива продукту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Estee Lauder Advanced Night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Repair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- универсальному восстанавливающему комплексу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от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Estee Lauder.</a:t>
                      </a:r>
                      <a:endParaRPr lang="ko-KR" altLang="en-US" sz="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840064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Timeless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Pore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Minimizer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50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Сыворотка-</a:t>
                      </a:r>
                      <a:r>
                        <a:rPr lang="ru-RU" altLang="en-US" sz="800" b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минимайзер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для сужения пор – сужает расширенные поры и придает коже мягкость, гладкость и шелковистость. Обладает легкой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консистенцией.</a:t>
                      </a:r>
                      <a:endParaRPr lang="ru-RU" altLang="ko-KR" sz="800" b="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b="0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dirty="0" smtClean="0">
                          <a:solidFill>
                            <a:srgbClr val="FF0000"/>
                          </a:solidFill>
                        </a:rPr>
                        <a:t>Альтернатива продукту</a:t>
                      </a:r>
                      <a:r>
                        <a:rPr lang="ru-RU" altLang="ko-KR" sz="800" b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en-US" altLang="en-US" sz="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stee </a:t>
                      </a:r>
                      <a:r>
                        <a:rPr lang="en-US" altLang="en-US" sz="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Lauder Idealist Skin </a:t>
                      </a:r>
                      <a:r>
                        <a:rPr lang="en-US" altLang="en-US" sz="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Refinisher</a:t>
                      </a: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– 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сыворотке для сужения пор от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Estee Lauder.</a:t>
                      </a:r>
                      <a:endParaRPr lang="ko-KR" altLang="en-US" sz="8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2" name="Group 2"/>
          <p:cNvGrpSpPr/>
          <p:nvPr/>
        </p:nvGrpSpPr>
        <p:grpSpPr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8" name="Line 10"/>
            <p:cNvSpPr>
              <a:spLocks noChangeShapeType="1"/>
            </p:cNvSpPr>
            <p:nvPr/>
          </p:nvSpPr>
          <p:spPr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그룹 9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11" name="TextBox 10"/>
            <p:cNvSpPr txBox="1"/>
            <p:nvPr/>
          </p:nvSpPr>
          <p:spPr>
            <a:xfrm>
              <a:off x="5181600" y="113646"/>
              <a:ext cx="1187450" cy="2154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 lang="en-US"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5" name="그룹 14"/>
            <p:cNvGrpSpPr/>
            <p:nvPr/>
          </p:nvGrpSpPr>
          <p:grpSpPr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7" name="Rectangle 5"/>
              <p:cNvSpPr>
                <a:spLocks noChangeArrowheads="1"/>
              </p:cNvSpPr>
              <p:nvPr/>
            </p:nvSpPr>
            <p:spPr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8" name="Rectangle 9"/>
              <p:cNvSpPr>
                <a:spLocks noChangeArrowheads="1"/>
              </p:cNvSpPr>
              <p:nvPr/>
            </p:nvSpPr>
            <p:spPr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9" name="Rectangle 5"/>
              <p:cNvSpPr>
                <a:spLocks noChangeArrowheads="1"/>
              </p:cNvSpPr>
              <p:nvPr/>
            </p:nvSpPr>
            <p:spPr>
              <a:xfrm>
                <a:off x="4563977" y="1571574"/>
                <a:ext cx="859432" cy="857197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>
              <a:xfrm>
                <a:off x="3700887" y="714375"/>
                <a:ext cx="863091" cy="857199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1" name="Rectangle 7"/>
              <p:cNvSpPr>
                <a:spLocks noChangeArrowheads="1"/>
              </p:cNvSpPr>
              <p:nvPr/>
            </p:nvSpPr>
            <p:spPr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/>
            </p:nvSpPr>
            <p:spPr>
              <a:xfrm>
                <a:off x="3700887" y="1571574"/>
                <a:ext cx="863091" cy="857197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7" name="그룹 14"/>
            <p:cNvGrpSpPr/>
            <p:nvPr/>
          </p:nvGrpSpPr>
          <p:grpSpPr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5" name="Rectangle 10"/>
              <p:cNvSpPr>
                <a:spLocks noChangeArrowheads="1"/>
              </p:cNvSpPr>
              <p:nvPr/>
            </p:nvSpPr>
            <p:spPr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21"/>
              <p:cNvSpPr>
                <a:spLocks noChangeArrowheads="1"/>
              </p:cNvSpPr>
              <p:nvPr/>
            </p:nvSpPr>
            <p:spPr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4" name="그림 22" descr="회사로고.JPG"/>
            <p:cNvPicPr>
              <a:picLocks noChangeAspect="1"/>
            </p:cNvPicPr>
            <p:nvPr/>
          </p:nvPicPr>
          <p:blipFill rotWithShape="1">
            <a:blip r:embed="rId5" cstate="print"/>
            <a:srcRect/>
            <a:stretch>
              <a:fillRect/>
            </a:stretch>
          </p:blipFill>
          <p:spPr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6" cstate="print"/>
          <a:stretch>
            <a:fillRect/>
          </a:stretch>
        </p:blipFill>
        <p:spPr>
          <a:xfrm>
            <a:off x="592818" y="1896423"/>
            <a:ext cx="874757" cy="560492"/>
          </a:xfrm>
          <a:prstGeom prst="rect">
            <a:avLst/>
          </a:prstGeom>
        </p:spPr>
      </p:pic>
      <p:pic>
        <p:nvPicPr>
          <p:cNvPr id="24" name="Picture 2" descr="\\민경사원\신제품촬영\2014\타임리스 미드나잇 액티베이터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080" t="8970" r="32850" b="9530"/>
          <a:stretch>
            <a:fillRect/>
          </a:stretch>
        </p:blipFill>
        <p:spPr>
          <a:xfrm>
            <a:off x="918950" y="2749853"/>
            <a:ext cx="212119" cy="522721"/>
          </a:xfrm>
          <a:prstGeom prst="rect">
            <a:avLst/>
          </a:prstGeom>
          <a:noFill/>
        </p:spPr>
      </p:pic>
      <p:pic>
        <p:nvPicPr>
          <p:cNvPr id="25" name="Picture 2" descr="\\민경사원\신제품촬영\2014\스킨케어\타임리스 포어 미니마이저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070" t="4990" r="33850" b="5240"/>
          <a:stretch>
            <a:fillRect/>
          </a:stretch>
        </p:blipFill>
        <p:spPr>
          <a:xfrm>
            <a:off x="899900" y="3538925"/>
            <a:ext cx="255901" cy="580225"/>
          </a:xfrm>
          <a:prstGeom prst="rect">
            <a:avLst/>
          </a:prstGeom>
          <a:noFill/>
        </p:spPr>
      </p:pic>
      <p:sp>
        <p:nvSpPr>
          <p:cNvPr id="26" name="Text Box 12"/>
          <p:cNvSpPr txBox="1">
            <a:spLocks noChangeArrowheads="1"/>
          </p:cNvSpPr>
          <p:nvPr/>
        </p:nvSpPr>
        <p:spPr>
          <a:xfrm>
            <a:off x="544334" y="1020737"/>
            <a:ext cx="5771157" cy="2632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spcAft>
                <a:spcPts val="0"/>
              </a:spcAft>
              <a:defRPr lang="en-US"/>
            </a:pPr>
            <a:r>
              <a:rPr lang="en-US" altLang="en-US" sz="1200" b="1">
                <a:latin typeface="+mn-ea"/>
              </a:rPr>
              <a:t>Timeless Ampule</a:t>
            </a:r>
            <a:r>
              <a:rPr lang="ko-KR" altLang="en-US" sz="1200" b="1">
                <a:latin typeface="+mn-ea"/>
              </a:rPr>
              <a:t> </a:t>
            </a:r>
            <a:r>
              <a:rPr lang="en-US" altLang="en-US" sz="1200" b="1">
                <a:latin typeface="+mn-ea"/>
              </a:rPr>
              <a:t>Essence</a:t>
            </a:r>
            <a:r>
              <a:rPr lang="ko-KR" altLang="en-US" sz="1200" b="1">
                <a:latin typeface="+mn-ea"/>
              </a:rPr>
              <a:t> </a:t>
            </a:r>
            <a:r>
              <a:rPr lang="en-US" altLang="en-US" sz="1200" b="1">
                <a:latin typeface="+mn-ea"/>
              </a:rPr>
              <a:t>3 Kind</a:t>
            </a: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 lang="en-US"/>
            </a:pPr>
            <a:r>
              <a:rPr lang="en-US" altLang="ko-KR" sz="1600" b="1" dirty="0">
                <a:solidFill>
                  <a:prstClr val="black"/>
                </a:solidFill>
              </a:rPr>
              <a:t>ONE POINT– SKIN CARE</a:t>
            </a:r>
          </a:p>
        </p:txBody>
      </p:sp>
      <p:sp>
        <p:nvSpPr>
          <p:cNvPr id="28" name="Text Box 12"/>
          <p:cNvSpPr txBox="1">
            <a:spLocks noChangeArrowheads="1"/>
          </p:cNvSpPr>
          <p:nvPr/>
        </p:nvSpPr>
        <p:spPr>
          <a:xfrm>
            <a:off x="745597" y="4406466"/>
            <a:ext cx="4875986" cy="515526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algn="just" fontAlgn="ctr"/>
            <a:r>
              <a:rPr lang="ru-RU" altLang="en-US" sz="1100" b="1" dirty="0" smtClean="0">
                <a:solidFill>
                  <a:prstClr val="black"/>
                </a:solidFill>
              </a:rPr>
              <a:t>Порядок применения, предназначение и оказываемый эффект:</a:t>
            </a:r>
            <a:endParaRPr lang="ru-RU" sz="1100" dirty="0">
              <a:latin typeface="Arial"/>
            </a:endParaRPr>
          </a:p>
          <a:p>
            <a:pPr>
              <a:spcBef>
                <a:spcPct val="50000"/>
              </a:spcBef>
              <a:defRPr lang="en-US"/>
            </a:pPr>
            <a:endParaRPr lang="en-US" altLang="en-US" sz="1100" b="1" dirty="0">
              <a:solidFill>
                <a:prstClr val="black"/>
              </a:solidFill>
            </a:endParaRPr>
          </a:p>
        </p:txBody>
      </p:sp>
      <p:sp>
        <p:nvSpPr>
          <p:cNvPr id="29" name="갈매기형 수장 28"/>
          <p:cNvSpPr/>
          <p:nvPr/>
        </p:nvSpPr>
        <p:spPr>
          <a:xfrm>
            <a:off x="538166" y="4465551"/>
            <a:ext cx="169481" cy="216024"/>
          </a:xfrm>
          <a:prstGeom prst="chevron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>
              <a:solidFill>
                <a:schemeClr val="tx1"/>
              </a:solidFill>
            </a:endParaRPr>
          </a:p>
        </p:txBody>
      </p:sp>
      <p:sp>
        <p:nvSpPr>
          <p:cNvPr id="30" name="갈매기형 수장 29"/>
          <p:cNvSpPr/>
          <p:nvPr/>
        </p:nvSpPr>
        <p:spPr>
          <a:xfrm>
            <a:off x="677733" y="4465551"/>
            <a:ext cx="170483" cy="216024"/>
          </a:xfrm>
          <a:prstGeom prst="chevron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>
              <a:solidFill>
                <a:schemeClr val="tx1"/>
              </a:solidFill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489585" y="6064829"/>
            <a:ext cx="859155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lang="en-US"/>
            </a:pPr>
            <a:r>
              <a:rPr lang="en-US" altLang="en-US" sz="800" b="1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</a:rPr>
              <a:t>Galactomyces</a:t>
            </a:r>
          </a:p>
          <a:p>
            <a:pPr algn="ctr">
              <a:defRPr lang="en-US"/>
            </a:pPr>
            <a:r>
              <a:rPr lang="en-US" altLang="en-US" sz="800" b="1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</a:rPr>
              <a:t>First Essence</a:t>
            </a:r>
          </a:p>
        </p:txBody>
      </p:sp>
      <p:sp>
        <p:nvSpPr>
          <p:cNvPr id="188" name="직사각형 187"/>
          <p:cNvSpPr/>
          <p:nvPr/>
        </p:nvSpPr>
        <p:spPr>
          <a:xfrm>
            <a:off x="558727" y="7524328"/>
            <a:ext cx="761437" cy="3600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en-US"/>
            </a:pPr>
            <a:r>
              <a:rPr lang="ru-RU" altLang="en-US" sz="600" dirty="0" smtClean="0">
                <a:solidFill>
                  <a:schemeClr val="tx1"/>
                </a:solidFill>
              </a:rPr>
              <a:t>Уход за порами</a:t>
            </a:r>
            <a:endParaRPr lang="en-US" altLang="en-US" sz="600" dirty="0">
              <a:solidFill>
                <a:schemeClr val="tx1"/>
              </a:solidFill>
            </a:endParaRPr>
          </a:p>
          <a:p>
            <a:pPr algn="ctr">
              <a:defRPr lang="en-US"/>
            </a:pPr>
            <a:r>
              <a:rPr lang="ru-RU" altLang="en-US" sz="600" dirty="0" smtClean="0">
                <a:solidFill>
                  <a:schemeClr val="tx1"/>
                </a:solidFill>
              </a:rPr>
              <a:t>Для всех типов кожи</a:t>
            </a:r>
            <a:endParaRPr lang="en-US" altLang="en-US" sz="600" dirty="0">
              <a:solidFill>
                <a:schemeClr val="tx1"/>
              </a:solidFill>
            </a:endParaRPr>
          </a:p>
        </p:txBody>
      </p:sp>
      <p:sp>
        <p:nvSpPr>
          <p:cNvPr id="203" name="직사각형 202"/>
          <p:cNvSpPr/>
          <p:nvPr/>
        </p:nvSpPr>
        <p:spPr>
          <a:xfrm>
            <a:off x="1320164" y="5508104"/>
            <a:ext cx="884700" cy="3704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en-US"/>
            </a:pPr>
            <a:r>
              <a:rPr lang="ru-RU" altLang="en-US" sz="700" dirty="0" smtClean="0">
                <a:solidFill>
                  <a:schemeClr val="tx1"/>
                </a:solidFill>
              </a:rPr>
              <a:t>Увлажнение</a:t>
            </a:r>
            <a:endParaRPr lang="en-US" altLang="en-US" sz="700" dirty="0">
              <a:solidFill>
                <a:schemeClr val="tx1"/>
              </a:solidFill>
            </a:endParaRPr>
          </a:p>
          <a:p>
            <a:pPr algn="ctr">
              <a:defRPr lang="en-US"/>
            </a:pPr>
            <a:r>
              <a:rPr lang="ru-RU" altLang="en-US" sz="700" dirty="0" smtClean="0">
                <a:solidFill>
                  <a:schemeClr val="tx1"/>
                </a:solidFill>
              </a:rPr>
              <a:t>Для сухой кожи</a:t>
            </a:r>
            <a:endParaRPr lang="en-US" altLang="en-US" sz="700" dirty="0">
              <a:solidFill>
                <a:schemeClr val="tx1"/>
              </a:solidFill>
            </a:endParaRPr>
          </a:p>
        </p:txBody>
      </p:sp>
      <p:sp>
        <p:nvSpPr>
          <p:cNvPr id="204" name="직사각형 203"/>
          <p:cNvSpPr/>
          <p:nvPr/>
        </p:nvSpPr>
        <p:spPr>
          <a:xfrm>
            <a:off x="1320164" y="6320288"/>
            <a:ext cx="728964" cy="3704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en-US"/>
            </a:pPr>
            <a:r>
              <a:rPr lang="ru-RU" altLang="en-US" sz="700" dirty="0" smtClean="0">
                <a:solidFill>
                  <a:schemeClr val="tx1"/>
                </a:solidFill>
              </a:rPr>
              <a:t>Увлажнение</a:t>
            </a:r>
          </a:p>
          <a:p>
            <a:pPr algn="ctr">
              <a:defRPr lang="en-US"/>
            </a:pPr>
            <a:r>
              <a:rPr lang="ru-RU" altLang="en-US" sz="700" dirty="0" smtClean="0">
                <a:solidFill>
                  <a:schemeClr val="tx1"/>
                </a:solidFill>
              </a:rPr>
              <a:t>Для возрастной кожи</a:t>
            </a:r>
            <a:endParaRPr lang="en-US" altLang="en-US" sz="700" dirty="0">
              <a:solidFill>
                <a:schemeClr val="tx1"/>
              </a:solidFill>
            </a:endParaRPr>
          </a:p>
        </p:txBody>
      </p:sp>
      <p:sp>
        <p:nvSpPr>
          <p:cNvPr id="205" name="직사각형 204"/>
          <p:cNvSpPr/>
          <p:nvPr/>
        </p:nvSpPr>
        <p:spPr>
          <a:xfrm>
            <a:off x="1412776" y="7164288"/>
            <a:ext cx="720080" cy="3704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en-US"/>
            </a:pPr>
            <a:r>
              <a:rPr lang="ru-RU" altLang="en-US" sz="700" dirty="0" smtClean="0">
                <a:solidFill>
                  <a:schemeClr val="tx1"/>
                </a:solidFill>
              </a:rPr>
              <a:t>Увлажнение</a:t>
            </a:r>
            <a:endParaRPr lang="en-US" altLang="en-US" sz="700" dirty="0">
              <a:solidFill>
                <a:schemeClr val="tx1"/>
              </a:solidFill>
            </a:endParaRPr>
          </a:p>
          <a:p>
            <a:pPr algn="ctr">
              <a:defRPr lang="en-US"/>
            </a:pPr>
            <a:r>
              <a:rPr lang="ru-RU" altLang="en-US" sz="700" dirty="0" smtClean="0">
                <a:solidFill>
                  <a:schemeClr val="tx1"/>
                </a:solidFill>
              </a:rPr>
              <a:t>Для проблемной кожи</a:t>
            </a:r>
            <a:endParaRPr lang="en-US" altLang="en-US" sz="700" dirty="0">
              <a:solidFill>
                <a:schemeClr val="tx1"/>
              </a:solidFill>
            </a:endParaRPr>
          </a:p>
        </p:txBody>
      </p:sp>
      <p:sp>
        <p:nvSpPr>
          <p:cNvPr id="206" name="직사각형 205"/>
          <p:cNvSpPr/>
          <p:nvPr/>
        </p:nvSpPr>
        <p:spPr>
          <a:xfrm>
            <a:off x="1412776" y="8006616"/>
            <a:ext cx="648072" cy="3704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en-US"/>
            </a:pPr>
            <a:r>
              <a:rPr lang="ru-RU" altLang="en-US" sz="700" dirty="0" smtClean="0">
                <a:solidFill>
                  <a:schemeClr val="tx1"/>
                </a:solidFill>
              </a:rPr>
              <a:t>Уход за порами</a:t>
            </a:r>
            <a:endParaRPr lang="en-US" altLang="en-US" sz="700" dirty="0">
              <a:solidFill>
                <a:schemeClr val="tx1"/>
              </a:solidFill>
            </a:endParaRPr>
          </a:p>
        </p:txBody>
      </p:sp>
      <p:sp>
        <p:nvSpPr>
          <p:cNvPr id="208" name="직사각형 207"/>
          <p:cNvSpPr/>
          <p:nvPr/>
        </p:nvSpPr>
        <p:spPr>
          <a:xfrm>
            <a:off x="2132856" y="6865876"/>
            <a:ext cx="936104" cy="550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en-US"/>
            </a:pPr>
            <a:r>
              <a:rPr lang="ru-RU" altLang="en-US" sz="700" dirty="0" smtClean="0">
                <a:solidFill>
                  <a:schemeClr val="tx1"/>
                </a:solidFill>
              </a:rPr>
              <a:t>Интенсивное увлажнение</a:t>
            </a:r>
          </a:p>
          <a:p>
            <a:pPr algn="ctr">
              <a:defRPr lang="en-US"/>
            </a:pPr>
            <a:r>
              <a:rPr lang="ru-RU" altLang="en-US" sz="700" dirty="0" smtClean="0">
                <a:solidFill>
                  <a:schemeClr val="tx1"/>
                </a:solidFill>
              </a:rPr>
              <a:t>Для любого типа кожи</a:t>
            </a:r>
            <a:endParaRPr lang="en-US" altLang="en-US" sz="700" dirty="0">
              <a:solidFill>
                <a:schemeClr val="tx1"/>
              </a:solidFill>
            </a:endParaRPr>
          </a:p>
        </p:txBody>
      </p:sp>
      <p:pic>
        <p:nvPicPr>
          <p:cNvPr id="209" name="그림 208"/>
          <p:cNvPicPr>
            <a:picLocks noChangeAspect="1"/>
          </p:cNvPicPr>
          <p:nvPr/>
        </p:nvPicPr>
        <p:blipFill rotWithShape="1">
          <a:blip r:embed="rId6" cstate="print"/>
          <a:stretch>
            <a:fillRect/>
          </a:stretch>
        </p:blipFill>
        <p:spPr>
          <a:xfrm>
            <a:off x="2132856" y="6145797"/>
            <a:ext cx="874757" cy="560492"/>
          </a:xfrm>
          <a:prstGeom prst="rect">
            <a:avLst/>
          </a:prstGeom>
        </p:spPr>
      </p:pic>
      <p:pic>
        <p:nvPicPr>
          <p:cNvPr id="210" name="Picture 2" descr="C:\Users\User\Desktop\제품사진 (1)\제품사진\IMG_5911(1).png"/>
          <p:cNvPicPr>
            <a:picLocks noChangeAspect="1" noChangeArrowheads="1"/>
          </p:cNvPicPr>
          <p:nvPr/>
        </p:nvPicPr>
        <p:blipFill rotWithShape="1">
          <a:blip r:embed="rId9" cstate="print"/>
          <a:srcRect/>
          <a:stretch>
            <a:fillRect/>
          </a:stretch>
        </p:blipFill>
        <p:spPr>
          <a:xfrm>
            <a:off x="718822" y="5420533"/>
            <a:ext cx="405922" cy="655039"/>
          </a:xfrm>
          <a:prstGeom prst="rect">
            <a:avLst/>
          </a:prstGeom>
          <a:noFill/>
        </p:spPr>
      </p:pic>
      <p:pic>
        <p:nvPicPr>
          <p:cNvPr id="211" name="Picture 2"/>
          <p:cNvPicPr>
            <a:picLocks noChangeAspect="1" noChangeArrowheads="1"/>
          </p:cNvPicPr>
          <p:nvPr/>
        </p:nvPicPr>
        <p:blipFill rotWithShape="1">
          <a:blip r:embed="rId10" cstate="print"/>
          <a:srcRect l="7210" t="6100" r="35740" b="1230"/>
          <a:stretch>
            <a:fillRect/>
          </a:stretch>
        </p:blipFill>
        <p:spPr>
          <a:xfrm>
            <a:off x="819026" y="6516216"/>
            <a:ext cx="161702" cy="576064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212" name="TextBox 211"/>
          <p:cNvSpPr txBox="1"/>
          <p:nvPr/>
        </p:nvSpPr>
        <p:spPr>
          <a:xfrm>
            <a:off x="461010" y="7144617"/>
            <a:ext cx="859155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lang="en-US"/>
            </a:pPr>
            <a:r>
              <a:rPr lang="en-US" altLang="en-US" sz="800" b="1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</a:rPr>
              <a:t>Galactomyces</a:t>
            </a:r>
          </a:p>
          <a:p>
            <a:pPr algn="ctr">
              <a:defRPr lang="en-US"/>
            </a:pPr>
            <a:r>
              <a:rPr lang="en-US" altLang="en-US" sz="800" b="1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</a:rPr>
              <a:t>Light Essence</a:t>
            </a:r>
          </a:p>
        </p:txBody>
      </p:sp>
      <p:pic>
        <p:nvPicPr>
          <p:cNvPr id="214" name="Picture 2" descr="\\민경사원\신제품촬영\2014\타임리스 미드나잇 액티베이터.jpg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080" t="8970" r="32850" b="9530"/>
          <a:stretch>
            <a:fillRect/>
          </a:stretch>
        </p:blipFill>
        <p:spPr>
          <a:xfrm>
            <a:off x="3315128" y="5436096"/>
            <a:ext cx="306701" cy="683790"/>
          </a:xfrm>
          <a:prstGeom prst="rect">
            <a:avLst/>
          </a:prstGeom>
          <a:noFill/>
        </p:spPr>
      </p:pic>
      <p:sp>
        <p:nvSpPr>
          <p:cNvPr id="215" name="직사각형 214"/>
          <p:cNvSpPr/>
          <p:nvPr/>
        </p:nvSpPr>
        <p:spPr>
          <a:xfrm>
            <a:off x="3068960" y="6228184"/>
            <a:ext cx="792088" cy="3600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en-US"/>
            </a:pPr>
            <a:r>
              <a:rPr lang="ru-RU" altLang="en-US" sz="700" dirty="0" smtClean="0">
                <a:solidFill>
                  <a:schemeClr val="tx1"/>
                </a:solidFill>
              </a:rPr>
              <a:t>Восстановление поврежденной кожи</a:t>
            </a:r>
            <a:endParaRPr lang="en-US" altLang="en-US" sz="700" dirty="0">
              <a:solidFill>
                <a:schemeClr val="tx1"/>
              </a:solidFill>
            </a:endParaRPr>
          </a:p>
        </p:txBody>
      </p:sp>
      <p:pic>
        <p:nvPicPr>
          <p:cNvPr id="216" name="Picture 2" descr="C:\Users\User\Desktop\Desktop\바이오 이엑스 셀 화이트닝 세럼 복사.png"/>
          <p:cNvPicPr>
            <a:picLocks noChangeAspect="1" noChangeArrowheads="1"/>
          </p:cNvPicPr>
          <p:nvPr/>
        </p:nvPicPr>
        <p:blipFill rotWithShape="1">
          <a:blip r:embed="rId12" cstate="print"/>
          <a:srcRect/>
          <a:stretch>
            <a:fillRect/>
          </a:stretch>
        </p:blipFill>
        <p:spPr>
          <a:xfrm>
            <a:off x="3038816" y="6856160"/>
            <a:ext cx="853162" cy="749338"/>
          </a:xfrm>
          <a:prstGeom prst="rect">
            <a:avLst/>
          </a:prstGeom>
          <a:noFill/>
        </p:spPr>
      </p:pic>
      <p:sp>
        <p:nvSpPr>
          <p:cNvPr id="217" name="직사각형 216"/>
          <p:cNvSpPr/>
          <p:nvPr/>
        </p:nvSpPr>
        <p:spPr>
          <a:xfrm>
            <a:off x="3140968" y="7585957"/>
            <a:ext cx="648072" cy="3704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en-US"/>
            </a:pPr>
            <a:r>
              <a:rPr lang="ru-RU" altLang="en-US" sz="700" dirty="0" smtClean="0">
                <a:solidFill>
                  <a:schemeClr val="tx1"/>
                </a:solidFill>
              </a:rPr>
              <a:t>Отбеливание тусклой кожи</a:t>
            </a:r>
            <a:endParaRPr lang="en-US" altLang="en-US" sz="700" dirty="0">
              <a:solidFill>
                <a:schemeClr val="tx1"/>
              </a:solidFill>
            </a:endParaRPr>
          </a:p>
        </p:txBody>
      </p:sp>
      <p:pic>
        <p:nvPicPr>
          <p:cNvPr id="228" name="Picture 2" descr="\\민경사원\신제품촬영\2014\스킨케어\타임리스 포어 미니마이저.JPG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070" t="4990" r="33850" b="5240"/>
          <a:stretch>
            <a:fillRect/>
          </a:stretch>
        </p:blipFill>
        <p:spPr>
          <a:xfrm>
            <a:off x="4971312" y="6873714"/>
            <a:ext cx="298080" cy="675861"/>
          </a:xfrm>
          <a:prstGeom prst="rect">
            <a:avLst/>
          </a:prstGeom>
          <a:noFill/>
        </p:spPr>
      </p:pic>
      <p:sp>
        <p:nvSpPr>
          <p:cNvPr id="229" name="직사각형 228"/>
          <p:cNvSpPr/>
          <p:nvPr/>
        </p:nvSpPr>
        <p:spPr>
          <a:xfrm>
            <a:off x="4797152" y="7596336"/>
            <a:ext cx="648072" cy="3704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en-US"/>
            </a:pPr>
            <a:r>
              <a:rPr lang="ru-RU" altLang="en-US" sz="700" dirty="0" smtClean="0">
                <a:solidFill>
                  <a:schemeClr val="tx1"/>
                </a:solidFill>
              </a:rPr>
              <a:t>Уход за порами</a:t>
            </a:r>
            <a:endParaRPr lang="en-US" altLang="en-US" sz="700" dirty="0">
              <a:solidFill>
                <a:schemeClr val="tx1"/>
              </a:solidFill>
            </a:endParaRPr>
          </a:p>
        </p:txBody>
      </p:sp>
      <p:sp>
        <p:nvSpPr>
          <p:cNvPr id="248" name="직사각형 247"/>
          <p:cNvSpPr/>
          <p:nvPr/>
        </p:nvSpPr>
        <p:spPr>
          <a:xfrm>
            <a:off x="5473696" y="5508104"/>
            <a:ext cx="1019831" cy="3704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en-US"/>
            </a:pPr>
            <a:r>
              <a:rPr lang="ru-RU" altLang="en-US" sz="800" dirty="0">
                <a:solidFill>
                  <a:schemeClr val="tx1"/>
                </a:solidFill>
              </a:rPr>
              <a:t>Увлажнение</a:t>
            </a:r>
          </a:p>
          <a:p>
            <a:pPr algn="ctr">
              <a:defRPr lang="en-US"/>
            </a:pPr>
            <a:r>
              <a:rPr lang="ru-RU" altLang="en-US" sz="800" dirty="0">
                <a:solidFill>
                  <a:schemeClr val="tx1"/>
                </a:solidFill>
              </a:rPr>
              <a:t>Для сухой кожи</a:t>
            </a:r>
            <a:endParaRPr lang="en-US" altLang="en-US" sz="800" dirty="0">
              <a:solidFill>
                <a:schemeClr val="tx1"/>
              </a:solidFill>
            </a:endParaRPr>
          </a:p>
        </p:txBody>
      </p:sp>
      <p:sp>
        <p:nvSpPr>
          <p:cNvPr id="249" name="직사각형 248"/>
          <p:cNvSpPr/>
          <p:nvPr/>
        </p:nvSpPr>
        <p:spPr>
          <a:xfrm>
            <a:off x="5661235" y="6300192"/>
            <a:ext cx="720080" cy="3600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en-US"/>
            </a:pPr>
            <a:r>
              <a:rPr lang="ru-RU" altLang="en-US" sz="700" dirty="0" smtClean="0">
                <a:solidFill>
                  <a:schemeClr val="tx1"/>
                </a:solidFill>
              </a:rPr>
              <a:t>Регенерация</a:t>
            </a:r>
          </a:p>
          <a:p>
            <a:pPr algn="ctr">
              <a:defRPr lang="en-US"/>
            </a:pPr>
            <a:r>
              <a:rPr lang="ru-RU" altLang="en-US" sz="700" dirty="0" smtClean="0">
                <a:solidFill>
                  <a:schemeClr val="tx1"/>
                </a:solidFill>
              </a:rPr>
              <a:t>Для возрастной кожи</a:t>
            </a:r>
            <a:endParaRPr lang="en-US" altLang="en-US" sz="700" dirty="0">
              <a:solidFill>
                <a:schemeClr val="tx1"/>
              </a:solidFill>
            </a:endParaRPr>
          </a:p>
        </p:txBody>
      </p:sp>
      <p:sp>
        <p:nvSpPr>
          <p:cNvPr id="250" name="직사각형 249"/>
          <p:cNvSpPr/>
          <p:nvPr/>
        </p:nvSpPr>
        <p:spPr>
          <a:xfrm>
            <a:off x="5661248" y="7164288"/>
            <a:ext cx="648072" cy="3704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en-US"/>
            </a:pPr>
            <a:r>
              <a:rPr lang="ru-RU" altLang="en-US" sz="700" dirty="0">
                <a:solidFill>
                  <a:schemeClr val="tx1"/>
                </a:solidFill>
              </a:rPr>
              <a:t>Отбеливание тусклой кожи</a:t>
            </a:r>
            <a:endParaRPr lang="en-US" altLang="en-US" sz="700" dirty="0">
              <a:solidFill>
                <a:schemeClr val="tx1"/>
              </a:solidFill>
            </a:endParaRPr>
          </a:p>
        </p:txBody>
      </p:sp>
      <p:sp>
        <p:nvSpPr>
          <p:cNvPr id="251" name="직사각형 250"/>
          <p:cNvSpPr/>
          <p:nvPr/>
        </p:nvSpPr>
        <p:spPr>
          <a:xfrm>
            <a:off x="5541966" y="8068245"/>
            <a:ext cx="1019381" cy="3704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en-US"/>
            </a:pPr>
            <a:r>
              <a:rPr lang="ru-RU" altLang="en-US" sz="700" dirty="0" smtClean="0">
                <a:solidFill>
                  <a:schemeClr val="tx1"/>
                </a:solidFill>
              </a:rPr>
              <a:t>Повышение упругости и эластичности истонченной кожи</a:t>
            </a:r>
            <a:endParaRPr lang="en-US" altLang="en-US" sz="700" dirty="0">
              <a:solidFill>
                <a:schemeClr val="tx1"/>
              </a:solidFill>
            </a:endParaRPr>
          </a:p>
        </p:txBody>
      </p:sp>
      <p:pic>
        <p:nvPicPr>
          <p:cNvPr id="252" name="Picture 2" descr="\\민경사원\신제품촬영\2012\스킨케어\타임리스 플라센타 바운 크림\토니모리 타임리스 플라센타 바운드 크림-1.jpg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061480" y="7638200"/>
            <a:ext cx="432048" cy="360040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253" name="Picture 2"/>
          <p:cNvPicPr>
            <a:picLocks noChangeAspect="1" noChangeArrowheads="1"/>
          </p:cNvPicPr>
          <p:nvPr/>
        </p:nvPicPr>
        <p:blipFill rotWithShape="1">
          <a:blip r:embed="rId15" cstate="print"/>
          <a:srcRect/>
          <a:stretch>
            <a:fillRect/>
          </a:stretch>
        </p:blipFill>
        <p:spPr>
          <a:xfrm>
            <a:off x="5661248" y="6012160"/>
            <a:ext cx="288032" cy="251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그림 43" descr="타임리스 EGF 라인 사본.gif"/>
          <p:cNvPicPr>
            <a:picLocks noChangeAspect="1"/>
          </p:cNvPicPr>
          <p:nvPr/>
        </p:nvPicPr>
        <p:blipFill rotWithShape="1">
          <a:blip r:embed="rId16" cstate="print"/>
          <a:srcRect l="26760" r="36150"/>
          <a:stretch>
            <a:fillRect/>
          </a:stretch>
        </p:blipFill>
        <p:spPr>
          <a:xfrm>
            <a:off x="5949280" y="5652120"/>
            <a:ext cx="376624" cy="643185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256" name="Picture 2" descr="C:\Users\User\Desktop\Desktop\바이오 이엑스 셀 화이트닝 크림 복사.png"/>
          <p:cNvPicPr>
            <a:picLocks noChangeAspect="1" noChangeArrowheads="1"/>
          </p:cNvPicPr>
          <p:nvPr/>
        </p:nvPicPr>
        <p:blipFill rotWithShape="1">
          <a:blip r:embed="rId17" cstate="print"/>
          <a:srcRect/>
          <a:stretch>
            <a:fillRect/>
          </a:stretch>
        </p:blipFill>
        <p:spPr>
          <a:xfrm>
            <a:off x="5909088" y="6774104"/>
            <a:ext cx="445008" cy="445008"/>
          </a:xfrm>
          <a:prstGeom prst="rect">
            <a:avLst/>
          </a:prstGeom>
          <a:noFill/>
        </p:spPr>
      </p:pic>
      <p:pic>
        <p:nvPicPr>
          <p:cNvPr id="257" name="Picture 2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651201" y="6844458"/>
            <a:ext cx="360040" cy="319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Picture 2" descr="C:\Users\User\Desktop\Desktop\인텐스케어 캐비어볼륨 캡슐 크림 복사.png"/>
          <p:cNvPicPr>
            <a:picLocks noChangeAspect="1" noChangeArrowheads="1"/>
          </p:cNvPicPr>
          <p:nvPr/>
        </p:nvPicPr>
        <p:blipFill rotWithShape="1">
          <a:blip r:embed="rId19" cstate="print"/>
          <a:srcRect/>
          <a:stretch>
            <a:fillRect/>
          </a:stretch>
        </p:blipFill>
        <p:spPr>
          <a:xfrm>
            <a:off x="5835408" y="7698488"/>
            <a:ext cx="288032" cy="305496"/>
          </a:xfrm>
          <a:prstGeom prst="rect">
            <a:avLst/>
          </a:prstGeom>
          <a:noFill/>
        </p:spPr>
      </p:pic>
      <p:pic>
        <p:nvPicPr>
          <p:cNvPr id="259" name="Picture 2" descr="C:\Users\User\Downloads\link15-59.jpg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473697" y="7677585"/>
            <a:ext cx="360040" cy="344916"/>
          </a:xfrm>
          <a:prstGeom prst="rect">
            <a:avLst/>
          </a:prstGeom>
          <a:noFill/>
        </p:spPr>
      </p:pic>
      <p:pic>
        <p:nvPicPr>
          <p:cNvPr id="261" name="그림 43" descr="타임리스 EGF 라인 사본.gif"/>
          <p:cNvPicPr>
            <a:picLocks noChangeAspect="1"/>
          </p:cNvPicPr>
          <p:nvPr/>
        </p:nvPicPr>
        <p:blipFill rotWithShape="1">
          <a:blip r:embed="rId16" cstate="print"/>
          <a:srcRect r="74710"/>
          <a:stretch>
            <a:fillRect/>
          </a:stretch>
        </p:blipFill>
        <p:spPr>
          <a:xfrm>
            <a:off x="5013176" y="5465710"/>
            <a:ext cx="275078" cy="690466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262" name="직사각형 261"/>
          <p:cNvSpPr/>
          <p:nvPr/>
        </p:nvSpPr>
        <p:spPr>
          <a:xfrm>
            <a:off x="4761160" y="6217817"/>
            <a:ext cx="900088" cy="3704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en-US"/>
            </a:pPr>
            <a:r>
              <a:rPr lang="ru-RU" altLang="en-US" sz="700" dirty="0">
                <a:solidFill>
                  <a:schemeClr val="tx1"/>
                </a:solidFill>
              </a:rPr>
              <a:t>Увлажнение и регенерация</a:t>
            </a:r>
          </a:p>
          <a:p>
            <a:pPr algn="ctr">
              <a:defRPr lang="en-US"/>
            </a:pPr>
            <a:r>
              <a:rPr lang="ru-RU" altLang="en-US" sz="700" dirty="0">
                <a:solidFill>
                  <a:schemeClr val="tx1"/>
                </a:solidFill>
              </a:rPr>
              <a:t>Для возрастной кожи</a:t>
            </a:r>
            <a:endParaRPr lang="en-US" altLang="en-US" sz="700" dirty="0">
              <a:solidFill>
                <a:schemeClr val="tx1"/>
              </a:solidFill>
            </a:endParaRPr>
          </a:p>
        </p:txBody>
      </p:sp>
      <p:sp>
        <p:nvSpPr>
          <p:cNvPr id="265" name="직사각형 264"/>
          <p:cNvSpPr/>
          <p:nvPr/>
        </p:nvSpPr>
        <p:spPr>
          <a:xfrm>
            <a:off x="3861048" y="5477960"/>
            <a:ext cx="900112" cy="3704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en-US"/>
            </a:pPr>
            <a:r>
              <a:rPr lang="ru-RU" altLang="en-US" sz="700" dirty="0" smtClean="0">
                <a:solidFill>
                  <a:schemeClr val="tx1"/>
                </a:solidFill>
              </a:rPr>
              <a:t>Увлажнение</a:t>
            </a:r>
          </a:p>
          <a:p>
            <a:pPr algn="ctr">
              <a:defRPr lang="en-US"/>
            </a:pPr>
            <a:r>
              <a:rPr lang="ru-RU" altLang="en-US" sz="700" dirty="0" smtClean="0">
                <a:solidFill>
                  <a:schemeClr val="tx1"/>
                </a:solidFill>
              </a:rPr>
              <a:t>Для сухой кожи</a:t>
            </a:r>
            <a:endParaRPr lang="en-US" altLang="en-US" sz="700" dirty="0">
              <a:solidFill>
                <a:schemeClr val="tx1"/>
              </a:solidFill>
            </a:endParaRPr>
          </a:p>
        </p:txBody>
      </p:sp>
      <p:sp>
        <p:nvSpPr>
          <p:cNvPr id="266" name="직사각형 265"/>
          <p:cNvSpPr/>
          <p:nvPr/>
        </p:nvSpPr>
        <p:spPr>
          <a:xfrm>
            <a:off x="3861048" y="6300179"/>
            <a:ext cx="900112" cy="3600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en-US"/>
            </a:pPr>
            <a:r>
              <a:rPr lang="ru-RU" altLang="en-US" sz="700" dirty="0" smtClean="0">
                <a:solidFill>
                  <a:schemeClr val="tx1"/>
                </a:solidFill>
              </a:rPr>
              <a:t>Увлажнение и регенерация</a:t>
            </a:r>
          </a:p>
          <a:p>
            <a:pPr algn="ctr">
              <a:defRPr lang="en-US"/>
            </a:pPr>
            <a:r>
              <a:rPr lang="ru-RU" altLang="en-US" sz="700" dirty="0" smtClean="0">
                <a:solidFill>
                  <a:schemeClr val="tx1"/>
                </a:solidFill>
              </a:rPr>
              <a:t>Для возрастной кожи</a:t>
            </a:r>
            <a:endParaRPr lang="en-US" altLang="en-US" sz="700" dirty="0">
              <a:solidFill>
                <a:schemeClr val="tx1"/>
              </a:solidFill>
            </a:endParaRPr>
          </a:p>
        </p:txBody>
      </p:sp>
      <p:sp>
        <p:nvSpPr>
          <p:cNvPr id="267" name="직사각형 266"/>
          <p:cNvSpPr/>
          <p:nvPr/>
        </p:nvSpPr>
        <p:spPr>
          <a:xfrm>
            <a:off x="3953152" y="7184384"/>
            <a:ext cx="735988" cy="3704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en-US"/>
            </a:pPr>
            <a:r>
              <a:rPr lang="ru-RU" altLang="en-US" sz="700" dirty="0">
                <a:solidFill>
                  <a:schemeClr val="tx1"/>
                </a:solidFill>
              </a:rPr>
              <a:t>Увлажнение</a:t>
            </a:r>
            <a:endParaRPr lang="en-US" altLang="en-US" sz="700" dirty="0">
              <a:solidFill>
                <a:schemeClr val="tx1"/>
              </a:solidFill>
            </a:endParaRPr>
          </a:p>
          <a:p>
            <a:pPr algn="ctr">
              <a:defRPr lang="en-US"/>
            </a:pPr>
            <a:r>
              <a:rPr lang="ru-RU" altLang="en-US" sz="700" dirty="0">
                <a:solidFill>
                  <a:schemeClr val="tx1"/>
                </a:solidFill>
              </a:rPr>
              <a:t>Для проблемной кожи</a:t>
            </a:r>
            <a:endParaRPr lang="en-US" altLang="en-US" sz="700" dirty="0">
              <a:solidFill>
                <a:schemeClr val="tx1"/>
              </a:solidFill>
            </a:endParaRPr>
          </a:p>
        </p:txBody>
      </p:sp>
      <p:sp>
        <p:nvSpPr>
          <p:cNvPr id="268" name="직사각형 267"/>
          <p:cNvSpPr/>
          <p:nvPr/>
        </p:nvSpPr>
        <p:spPr>
          <a:xfrm>
            <a:off x="3789040" y="8028384"/>
            <a:ext cx="972120" cy="3704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en-US"/>
            </a:pPr>
            <a:r>
              <a:rPr lang="ru-RU" altLang="en-US" sz="700" dirty="0" smtClean="0">
                <a:solidFill>
                  <a:schemeClr val="tx1"/>
                </a:solidFill>
              </a:rPr>
              <a:t>Контроль </a:t>
            </a:r>
            <a:r>
              <a:rPr lang="ru-RU" altLang="en-US" sz="700" dirty="0" err="1" smtClean="0">
                <a:solidFill>
                  <a:schemeClr val="tx1"/>
                </a:solidFill>
              </a:rPr>
              <a:t>себума</a:t>
            </a:r>
            <a:endParaRPr lang="ru-RU" altLang="en-US" sz="700" dirty="0" smtClean="0">
              <a:solidFill>
                <a:schemeClr val="tx1"/>
              </a:solidFill>
            </a:endParaRPr>
          </a:p>
          <a:p>
            <a:pPr algn="ctr">
              <a:defRPr lang="en-US"/>
            </a:pPr>
            <a:r>
              <a:rPr lang="ru-RU" altLang="en-US" sz="700" dirty="0" smtClean="0">
                <a:solidFill>
                  <a:schemeClr val="tx1"/>
                </a:solidFill>
              </a:rPr>
              <a:t>Для жирной кожи</a:t>
            </a:r>
            <a:endParaRPr lang="en-US" altLang="en-US" sz="700" dirty="0">
              <a:solidFill>
                <a:schemeClr val="tx1"/>
              </a:solidFill>
            </a:endParaRPr>
          </a:p>
        </p:txBody>
      </p:sp>
      <p:pic>
        <p:nvPicPr>
          <p:cNvPr id="269" name="Picture 2" descr="C:\Users\User\Desktop\output\IMG_9786-1.png"/>
          <p:cNvPicPr>
            <a:picLocks noChangeAspect="1" noChangeArrowheads="1"/>
          </p:cNvPicPr>
          <p:nvPr/>
        </p:nvPicPr>
        <p:blipFill rotWithShape="1">
          <a:blip r:embed="rId21" cstate="print"/>
          <a:srcRect/>
          <a:stretch>
            <a:fillRect/>
          </a:stretch>
        </p:blipFill>
        <p:spPr>
          <a:xfrm>
            <a:off x="4159128" y="7576240"/>
            <a:ext cx="236189" cy="467575"/>
          </a:xfrm>
          <a:prstGeom prst="rect">
            <a:avLst/>
          </a:prstGeom>
          <a:noFill/>
        </p:spPr>
      </p:pic>
      <p:pic>
        <p:nvPicPr>
          <p:cNvPr id="270" name="그림 573" descr="플로리아_영양_완성출력용_copy 사본.gif"/>
          <p:cNvPicPr>
            <a:picLocks noChangeAspect="1"/>
          </p:cNvPicPr>
          <p:nvPr/>
        </p:nvPicPr>
        <p:blipFill rotWithShape="1">
          <a:blip r:embed="rId22" cstate="print"/>
          <a:srcRect l="19480" t="5580" r="65450" b="13310"/>
          <a:stretch>
            <a:fillRect/>
          </a:stretch>
        </p:blipFill>
        <p:spPr>
          <a:xfrm>
            <a:off x="4176507" y="6650184"/>
            <a:ext cx="191197" cy="555088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271" name="Picture 3"/>
          <p:cNvPicPr>
            <a:picLocks noChangeAspect="1" noChangeArrowheads="1"/>
          </p:cNvPicPr>
          <p:nvPr/>
        </p:nvPicPr>
        <p:blipFill rotWithShape="1">
          <a:blip r:embed="rId23" cstate="print"/>
          <a:srcRect/>
          <a:stretch>
            <a:fillRect/>
          </a:stretch>
        </p:blipFill>
        <p:spPr>
          <a:xfrm>
            <a:off x="4200992" y="5868144"/>
            <a:ext cx="144016" cy="432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Picture 2"/>
          <p:cNvPicPr>
            <a:picLocks noChangeAspect="1" noChangeArrowheads="1"/>
          </p:cNvPicPr>
          <p:nvPr/>
        </p:nvPicPr>
        <p:blipFill rotWithShape="1">
          <a:blip r:embed="rId24" cstate="print"/>
          <a:srcRect/>
          <a:stretch>
            <a:fillRect/>
          </a:stretch>
        </p:blipFill>
        <p:spPr>
          <a:xfrm>
            <a:off x="1628800" y="5878192"/>
            <a:ext cx="131022" cy="432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그림 573" descr="플로리아_영양_완성출력용_copy 사본.gif"/>
          <p:cNvPicPr>
            <a:picLocks noChangeAspect="1"/>
          </p:cNvPicPr>
          <p:nvPr/>
        </p:nvPicPr>
        <p:blipFill rotWithShape="1">
          <a:blip r:embed="rId25" cstate="print"/>
          <a:srcRect l="19480" t="5580" r="65450" b="13310"/>
          <a:stretch>
            <a:fillRect/>
          </a:stretch>
        </p:blipFill>
        <p:spPr>
          <a:xfrm>
            <a:off x="1618752" y="6661903"/>
            <a:ext cx="185999" cy="540000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276" name="Picture 2" descr="C:\Users\User\Desktop\output\IMG_9789-1.png"/>
          <p:cNvPicPr>
            <a:picLocks noChangeAspect="1" noChangeArrowheads="1"/>
          </p:cNvPicPr>
          <p:nvPr/>
        </p:nvPicPr>
        <p:blipFill rotWithShape="1">
          <a:blip r:embed="rId26" cstate="print"/>
          <a:srcRect/>
          <a:stretch>
            <a:fillRect/>
          </a:stretch>
        </p:blipFill>
        <p:spPr>
          <a:xfrm>
            <a:off x="1628800" y="7576240"/>
            <a:ext cx="174504" cy="432048"/>
          </a:xfrm>
          <a:prstGeom prst="rect">
            <a:avLst/>
          </a:prstGeom>
          <a:noFill/>
        </p:spPr>
      </p:pic>
      <p:pic>
        <p:nvPicPr>
          <p:cNvPr id="84" name="Picture 2"/>
          <p:cNvPicPr>
            <a:picLocks noChangeAspect="1" noChangeArrowheads="1"/>
          </p:cNvPicPr>
          <p:nvPr/>
        </p:nvPicPr>
        <p:blipFill rotWithShape="1">
          <a:blip r:embed="rId27" cstate="print"/>
          <a:srcRect/>
          <a:stretch>
            <a:fillRect/>
          </a:stretch>
        </p:blipFill>
        <p:spPr>
          <a:xfrm>
            <a:off x="5860747" y="5004048"/>
            <a:ext cx="232549" cy="490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6" name="Picture 4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656876" y="4990598"/>
            <a:ext cx="159872" cy="517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Picture 4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4230691" y="4990582"/>
            <a:ext cx="159872" cy="5175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2"/>
          <p:cNvSpPr txBox="1">
            <a:spLocks noChangeArrowheads="1"/>
          </p:cNvSpPr>
          <p:nvPr/>
        </p:nvSpPr>
        <p:spPr>
          <a:xfrm>
            <a:off x="547688" y="1011213"/>
            <a:ext cx="5771157" cy="2632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spcAft>
                <a:spcPts val="0"/>
              </a:spcAft>
              <a:defRPr lang="en-US"/>
            </a:pPr>
            <a:r>
              <a:rPr lang="en-US" altLang="en-US" sz="1200" b="1">
                <a:latin typeface="+mn-ea"/>
                <a:ea typeface="+mn-ea"/>
              </a:rPr>
              <a:t>Aquaporin</a:t>
            </a: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17344676"/>
              </p:ext>
            </p:extLst>
          </p:nvPr>
        </p:nvGraphicFramePr>
        <p:xfrm>
          <a:off x="548682" y="3228689"/>
          <a:ext cx="5760640" cy="479969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612066"/>
                <a:gridCol w="3060342"/>
              </a:tblGrid>
              <a:tr h="338821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92174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Aquaporin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Opening Toner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150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ko-KR" sz="800" b="0" kern="1200" dirty="0" smtClean="0">
                          <a:latin typeface="+mn-ea"/>
                          <a:ea typeface="+mn-ea"/>
                        </a:rPr>
                        <a:t>Тоник для лица с </a:t>
                      </a:r>
                      <a:r>
                        <a:rPr lang="ru-RU" altLang="ko-KR" sz="800" b="0" kern="1200" dirty="0" err="1" smtClean="0">
                          <a:latin typeface="+mn-ea"/>
                          <a:ea typeface="+mn-ea"/>
                        </a:rPr>
                        <a:t>аквапоринами</a:t>
                      </a:r>
                      <a:r>
                        <a:rPr lang="ru-RU" altLang="ko-KR" sz="800" b="0" kern="1200" dirty="0" smtClean="0">
                          <a:latin typeface="+mn-ea"/>
                          <a:ea typeface="+mn-ea"/>
                        </a:rPr>
                        <a:t> интенсивно увлажняет кожу, как на поверхности, так и изнутри; стимулирует синтез собственных </a:t>
                      </a:r>
                      <a:r>
                        <a:rPr lang="ru-RU" altLang="ko-KR" sz="800" b="0" kern="1200" dirty="0" err="1" smtClean="0">
                          <a:latin typeface="+mn-ea"/>
                          <a:ea typeface="+mn-ea"/>
                        </a:rPr>
                        <a:t>аквапоринов</a:t>
                      </a:r>
                      <a:r>
                        <a:rPr lang="ru-RU" altLang="ko-KR" sz="800" b="0" kern="1200" dirty="0" smtClean="0">
                          <a:latin typeface="+mn-ea"/>
                          <a:ea typeface="+mn-ea"/>
                        </a:rPr>
                        <a:t> и улучшает их активность.</a:t>
                      </a:r>
                    </a:p>
                    <a:p>
                      <a:pPr marL="0" indent="0" algn="l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b="0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en-US" sz="800" b="1" dirty="0" smtClean="0"/>
                        <a:t>При соприкосновении с кожей </a:t>
                      </a:r>
                      <a:r>
                        <a:rPr lang="ru-RU" altLang="en-US" sz="800" b="1" dirty="0" err="1" smtClean="0"/>
                        <a:t>гелевая</a:t>
                      </a:r>
                      <a:r>
                        <a:rPr lang="ru-RU" altLang="en-US" sz="800" b="1" dirty="0" smtClean="0"/>
                        <a:t> текстура мгновенно трансформируется в жидкую.</a:t>
                      </a:r>
                      <a:endParaRPr lang="en-US" altLang="en-US" sz="800" b="1" dirty="0"/>
                    </a:p>
                  </a:txBody>
                  <a:tcPr anchor="ctr"/>
                </a:tc>
              </a:tr>
              <a:tr h="892174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>
                          <a:solidFill>
                            <a:schemeClr val="tx1"/>
                          </a:solidFill>
                        </a:rPr>
                        <a:t>Aquaporin</a:t>
                      </a:r>
                      <a:endParaRPr lang="ko-KR" altLang="en-US" sz="80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>
                          <a:solidFill>
                            <a:schemeClr val="tx1"/>
                          </a:solidFill>
                        </a:rPr>
                        <a:t>Moisture</a:t>
                      </a:r>
                      <a:r>
                        <a:rPr lang="ko-KR" altLang="en-US" sz="80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800">
                          <a:solidFill>
                            <a:schemeClr val="tx1"/>
                          </a:solidFill>
                        </a:rPr>
                        <a:t>Emulsion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150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Wingdings"/>
                        <a:buNone/>
                        <a:defRPr lang="en-US"/>
                      </a:pPr>
                      <a:r>
                        <a:rPr lang="ru-RU" altLang="en-US" sz="800" b="0" dirty="0" smtClean="0"/>
                        <a:t>Эмульсия улучшает клеточный </a:t>
                      </a:r>
                      <a:r>
                        <a:rPr lang="ru-RU" altLang="en-US" sz="800" b="0" dirty="0" err="1" smtClean="0"/>
                        <a:t>водообмен</a:t>
                      </a:r>
                      <a:r>
                        <a:rPr lang="ru-RU" altLang="en-US" sz="800" b="0" dirty="0" smtClean="0"/>
                        <a:t>, а кожа, наполненная влагой, оживает – разглаживается, становится эластичной и упругой, приобретает здоровый цвет.</a:t>
                      </a:r>
                      <a:endParaRPr lang="en-US" altLang="en-US" sz="800" b="0" dirty="0"/>
                    </a:p>
                  </a:txBody>
                  <a:tcPr anchor="ctr"/>
                </a:tc>
              </a:tr>
              <a:tr h="892174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>
                          <a:solidFill>
                            <a:schemeClr val="tx1"/>
                          </a:solidFill>
                        </a:rPr>
                        <a:t>Aquaporin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>
                          <a:solidFill>
                            <a:schemeClr val="tx1"/>
                          </a:solidFill>
                        </a:rPr>
                        <a:t>Watery Essence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55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defRPr lang="en-US"/>
                      </a:pP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Концентрированная эссенция с системой </a:t>
                      </a:r>
                      <a:r>
                        <a:rPr lang="ru-RU" altLang="ko-KR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аквапоринов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позволяет добиться поступления молекул воды в эпидермис. Влага не остается на поверхности, благодаря чему</a:t>
                      </a:r>
                      <a:r>
                        <a:rPr lang="ru-RU" altLang="ko-KR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достигается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долговременный эффект увлажнения.</a:t>
                      </a:r>
                      <a:endParaRPr lang="en-US" altLang="ko-KR" sz="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92174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smtClean="0">
                          <a:solidFill>
                            <a:schemeClr val="tx1"/>
                          </a:solidFill>
                        </a:rPr>
                        <a:t>Aquaporin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smtClean="0">
                          <a:solidFill>
                            <a:schemeClr val="tx1"/>
                          </a:solidFill>
                        </a:rPr>
                        <a:t>Moisture Cream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45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/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100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ko-KR" altLang="en-US" sz="800" b="1" dirty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(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большой объем</a:t>
                      </a: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)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Увлажняющий крем с </a:t>
                      </a:r>
                      <a:r>
                        <a:rPr lang="ru-RU" altLang="en-US" sz="800" b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аквапоринами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имеет легкую </a:t>
                      </a:r>
                      <a:r>
                        <a:rPr lang="ru-RU" altLang="en-US" sz="800" b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гелевую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текстуру, обеспечивает коже прохладную свежесть и чувство комфорта. Устраняет шелушения, сухость, чувство </a:t>
                      </a:r>
                      <a:r>
                        <a:rPr lang="ru-RU" altLang="en-US" sz="800" b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стянутости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algn="just">
                        <a:lnSpc>
                          <a:spcPct val="100000"/>
                        </a:lnSpc>
                        <a:defRPr lang="en-US"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Доказан эффект увлажнения на 24 часа и мгновенное усвоение текстуры крема кожей.</a:t>
                      </a:r>
                      <a:endParaRPr lang="en-US" altLang="en-US" sz="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892174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Aquaporin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Water Volume 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Eye Gel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25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Увлажняющий крем-гель с </a:t>
                      </a:r>
                      <a:r>
                        <a:rPr lang="ru-RU" altLang="en-US" sz="800" b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аквапоринами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для век интенсивно увлажняет кожу и наполняет ее живительной влагой. Освежает, придавая нежной коже легкую прохладу.</a:t>
                      </a:r>
                      <a:endParaRPr lang="en-US" altLang="en-US" sz="8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7" name="Group 2"/>
          <p:cNvGrpSpPr/>
          <p:nvPr/>
        </p:nvGrpSpPr>
        <p:grpSpPr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8" name="Line 10"/>
            <p:cNvSpPr>
              <a:spLocks noChangeShapeType="1"/>
            </p:cNvSpPr>
            <p:nvPr/>
          </p:nvSpPr>
          <p:spPr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11" name="TextBox 10"/>
            <p:cNvSpPr txBox="1"/>
            <p:nvPr/>
          </p:nvSpPr>
          <p:spPr>
            <a:xfrm>
              <a:off x="5181600" y="113646"/>
              <a:ext cx="1187450" cy="2154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 lang="en-US"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2" name="그룹 14"/>
            <p:cNvGrpSpPr/>
            <p:nvPr/>
          </p:nvGrpSpPr>
          <p:grpSpPr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7" name="Rectangle 5"/>
              <p:cNvSpPr>
                <a:spLocks noChangeArrowheads="1"/>
              </p:cNvSpPr>
              <p:nvPr/>
            </p:nvSpPr>
            <p:spPr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8" name="Rectangle 9"/>
              <p:cNvSpPr>
                <a:spLocks noChangeArrowheads="1"/>
              </p:cNvSpPr>
              <p:nvPr/>
            </p:nvSpPr>
            <p:spPr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9" name="Rectangle 5"/>
              <p:cNvSpPr>
                <a:spLocks noChangeArrowheads="1"/>
              </p:cNvSpPr>
              <p:nvPr/>
            </p:nvSpPr>
            <p:spPr>
              <a:xfrm>
                <a:off x="4563977" y="1571574"/>
                <a:ext cx="859432" cy="857197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>
              <a:xfrm>
                <a:off x="3700887" y="714375"/>
                <a:ext cx="863091" cy="857199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1" name="Rectangle 7"/>
              <p:cNvSpPr>
                <a:spLocks noChangeArrowheads="1"/>
              </p:cNvSpPr>
              <p:nvPr/>
            </p:nvSpPr>
            <p:spPr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/>
            </p:nvSpPr>
            <p:spPr>
              <a:xfrm>
                <a:off x="3700887" y="1571574"/>
                <a:ext cx="863091" cy="857197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3" name="그룹 14"/>
            <p:cNvGrpSpPr/>
            <p:nvPr/>
          </p:nvGrpSpPr>
          <p:grpSpPr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5" name="Rectangle 10"/>
              <p:cNvSpPr>
                <a:spLocks noChangeArrowheads="1"/>
              </p:cNvSpPr>
              <p:nvPr/>
            </p:nvSpPr>
            <p:spPr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21"/>
              <p:cNvSpPr>
                <a:spLocks noChangeArrowheads="1"/>
              </p:cNvSpPr>
              <p:nvPr/>
            </p:nvSpPr>
            <p:spPr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4" name="그림 22" descr="회사로고.JPG"/>
            <p:cNvPicPr>
              <a:picLocks noChangeAspect="1"/>
            </p:cNvPicPr>
            <p:nvPr/>
          </p:nvPicPr>
          <p:blipFill rotWithShape="1">
            <a:blip r:embed="rId5" cstate="print"/>
            <a:srcRect/>
            <a:stretch>
              <a:fillRect/>
            </a:stretch>
          </p:blipFill>
          <p:spPr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pic>
        <p:nvPicPr>
          <p:cNvPr id="74" name="그림 73"/>
          <p:cNvPicPr>
            <a:picLocks noChangeAspect="1"/>
          </p:cNvPicPr>
          <p:nvPr/>
        </p:nvPicPr>
        <p:blipFill rotWithShape="1">
          <a:blip r:embed="rId6" cstate="print"/>
          <a:stretch>
            <a:fillRect/>
          </a:stretch>
        </p:blipFill>
        <p:spPr>
          <a:xfrm flipH="1">
            <a:off x="911658" y="3653121"/>
            <a:ext cx="172870" cy="648072"/>
          </a:xfrm>
          <a:prstGeom prst="rect">
            <a:avLst/>
          </a:prstGeom>
        </p:spPr>
      </p:pic>
      <p:pic>
        <p:nvPicPr>
          <p:cNvPr id="76" name="Picture 2" descr="\\민경사원\신제품촬영\2014\스킨케어\아쿠아포린 워터리 에센스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250" t="9970" r="38130" b="10890"/>
          <a:stretch>
            <a:fillRect/>
          </a:stretch>
        </p:blipFill>
        <p:spPr>
          <a:xfrm flipH="1">
            <a:off x="941121" y="5631133"/>
            <a:ext cx="145384" cy="487036"/>
          </a:xfrm>
          <a:prstGeom prst="rect">
            <a:avLst/>
          </a:prstGeom>
          <a:noFill/>
        </p:spPr>
      </p:pic>
      <p:pic>
        <p:nvPicPr>
          <p:cNvPr id="78" name="Picture 3" descr="\\민경사원\신제품촬영\2014\스킨케어\아쿠아포린 워터 볼륨 아이 젤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64704" y="7411563"/>
            <a:ext cx="459646" cy="459647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모서리가 둥근 직사각형 82"/>
          <p:cNvSpPr/>
          <p:nvPr/>
        </p:nvSpPr>
        <p:spPr>
          <a:xfrm>
            <a:off x="600479" y="1756868"/>
            <a:ext cx="1271241" cy="70170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/>
          </a:p>
        </p:txBody>
      </p:sp>
      <p:sp>
        <p:nvSpPr>
          <p:cNvPr id="84" name="모서리가 둥근 직사각형 83"/>
          <p:cNvSpPr/>
          <p:nvPr/>
        </p:nvSpPr>
        <p:spPr>
          <a:xfrm>
            <a:off x="699116" y="1401193"/>
            <a:ext cx="1098657" cy="319883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9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Сок ивы</a:t>
            </a:r>
            <a:endParaRPr lang="en-US" altLang="en-US" sz="9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85" name="직사각형 84"/>
          <p:cNvSpPr/>
          <p:nvPr/>
        </p:nvSpPr>
        <p:spPr>
          <a:xfrm>
            <a:off x="662123" y="2489403"/>
            <a:ext cx="1156873" cy="383140"/>
          </a:xfrm>
          <a:prstGeom prst="rect">
            <a:avLst/>
          </a:prstGeom>
          <a:solidFill>
            <a:srgbClr val="000000"/>
          </a:solidFill>
          <a:ln w="127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800" b="1" kern="0" dirty="0" smtClean="0">
                <a:solidFill>
                  <a:srgbClr val="FFFFFF"/>
                </a:solidFill>
                <a:latin typeface="맑은 고딕"/>
                <a:ea typeface="맑은 고딕"/>
              </a:rPr>
              <a:t>Улучшает циркуляцию крови</a:t>
            </a:r>
            <a:r>
              <a:rPr lang="en-US" altLang="ko-KR" sz="800" b="1" kern="0" dirty="0" smtClean="0">
                <a:solidFill>
                  <a:srgbClr val="FFFFFF"/>
                </a:solidFill>
                <a:latin typeface="맑은 고딕"/>
                <a:ea typeface="맑은 고딕"/>
              </a:rPr>
              <a:t> </a:t>
            </a:r>
            <a:endParaRPr lang="en-US" altLang="ko-KR" sz="800" b="1" kern="0" dirty="0">
              <a:solidFill>
                <a:srgbClr val="FFFFFF"/>
              </a:solidFill>
              <a:latin typeface="맑은 고딕"/>
              <a:ea typeface="맑은 고딕"/>
            </a:endParaRPr>
          </a:p>
        </p:txBody>
      </p:sp>
      <p:pic>
        <p:nvPicPr>
          <p:cNvPr id="82" name="Picture 2"/>
          <p:cNvPicPr>
            <a:picLocks noChangeAspect="1" noChangeArrowheads="1"/>
          </p:cNvPicPr>
          <p:nvPr/>
        </p:nvPicPr>
        <p:blipFill rotWithShape="1">
          <a:blip r:embed="rId9" cstate="print"/>
          <a:srcRect/>
          <a:stretch>
            <a:fillRect/>
          </a:stretch>
        </p:blipFill>
        <p:spPr>
          <a:xfrm>
            <a:off x="1010625" y="1787328"/>
            <a:ext cx="781115" cy="62639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8" name="대각선 방향의 모서리가 둥근 사각형 87"/>
          <p:cNvSpPr/>
          <p:nvPr/>
        </p:nvSpPr>
        <p:spPr>
          <a:xfrm>
            <a:off x="4897997" y="1504161"/>
            <a:ext cx="1471056" cy="118737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tx1">
              <a:lumMod val="50000"/>
              <a:lumOff val="50000"/>
            </a:scheme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1000" b="1" kern="0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Интенсивная увлажняющая линия мгновенно утолит жажду Вашей  кожи! </a:t>
            </a:r>
            <a:endParaRPr lang="ko-KR" altLang="en-US" sz="1000" b="1" kern="0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92" name="모서리가 둥근 직사각형 91"/>
          <p:cNvSpPr/>
          <p:nvPr/>
        </p:nvSpPr>
        <p:spPr>
          <a:xfrm>
            <a:off x="1944227" y="1763888"/>
            <a:ext cx="1271241" cy="70170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/>
          </a:p>
        </p:txBody>
      </p:sp>
      <p:sp>
        <p:nvSpPr>
          <p:cNvPr id="93" name="모서리가 둥근 직사각형 92"/>
          <p:cNvSpPr/>
          <p:nvPr/>
        </p:nvSpPr>
        <p:spPr>
          <a:xfrm>
            <a:off x="2042864" y="1408217"/>
            <a:ext cx="1098657" cy="319883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ko-KR" sz="9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Хлорелла</a:t>
            </a:r>
            <a:endParaRPr lang="ko-KR" altLang="en-US" sz="9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94" name="직사각형 93"/>
          <p:cNvSpPr/>
          <p:nvPr/>
        </p:nvSpPr>
        <p:spPr>
          <a:xfrm>
            <a:off x="2015546" y="2489157"/>
            <a:ext cx="1156873" cy="383387"/>
          </a:xfrm>
          <a:prstGeom prst="rect">
            <a:avLst/>
          </a:prstGeom>
          <a:solidFill>
            <a:srgbClr val="000000"/>
          </a:solidFill>
          <a:ln w="127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800" b="1" kern="0" dirty="0" smtClean="0">
                <a:solidFill>
                  <a:srgbClr val="FFFFFF"/>
                </a:solidFill>
                <a:latin typeface="맑은 고딕"/>
                <a:ea typeface="맑은 고딕"/>
              </a:rPr>
              <a:t>Увлажняет и насыщает витаминами</a:t>
            </a:r>
            <a:r>
              <a:rPr lang="en-US" altLang="ko-KR" sz="800" b="1" kern="0" dirty="0" smtClean="0">
                <a:solidFill>
                  <a:srgbClr val="FFFFFF"/>
                </a:solidFill>
                <a:latin typeface="맑은 고딕"/>
                <a:ea typeface="맑은 고딕"/>
              </a:rPr>
              <a:t> </a:t>
            </a:r>
            <a:endParaRPr lang="en-US" altLang="ko-KR" sz="800" b="1" kern="0" dirty="0">
              <a:solidFill>
                <a:srgbClr val="FFFFFF"/>
              </a:solidFill>
              <a:latin typeface="맑은 고딕"/>
              <a:ea typeface="맑은 고딕"/>
            </a:endParaRPr>
          </a:p>
        </p:txBody>
      </p:sp>
      <p:sp>
        <p:nvSpPr>
          <p:cNvPr id="98" name="모서리가 둥근 직사각형 97"/>
          <p:cNvSpPr/>
          <p:nvPr/>
        </p:nvSpPr>
        <p:spPr>
          <a:xfrm>
            <a:off x="3288355" y="1752520"/>
            <a:ext cx="1271241" cy="70170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/>
          </a:p>
        </p:txBody>
      </p:sp>
      <p:sp>
        <p:nvSpPr>
          <p:cNvPr id="99" name="모서리가 둥근 직사각형 98"/>
          <p:cNvSpPr/>
          <p:nvPr/>
        </p:nvSpPr>
        <p:spPr>
          <a:xfrm>
            <a:off x="3386990" y="1396845"/>
            <a:ext cx="1098657" cy="319883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ko-KR" sz="900" b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Спирулина</a:t>
            </a:r>
            <a:endParaRPr lang="ko-KR" altLang="en-US" sz="9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100" name="직사각형 99"/>
          <p:cNvSpPr/>
          <p:nvPr/>
        </p:nvSpPr>
        <p:spPr>
          <a:xfrm>
            <a:off x="3349998" y="2485054"/>
            <a:ext cx="1156873" cy="387489"/>
          </a:xfrm>
          <a:prstGeom prst="rect">
            <a:avLst/>
          </a:prstGeom>
          <a:solidFill>
            <a:srgbClr val="000000"/>
          </a:solidFill>
          <a:ln w="127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ko-KR" sz="800" b="1" kern="0" dirty="0" smtClean="0">
                <a:solidFill>
                  <a:srgbClr val="FFFFFF"/>
                </a:solidFill>
                <a:latin typeface="맑은 고딕"/>
                <a:ea typeface="맑은 고딕"/>
              </a:rPr>
              <a:t>Увлажняет и насыщает кислородом</a:t>
            </a:r>
            <a:r>
              <a:rPr lang="en-US" altLang="ko-KR" sz="800" b="1" kern="0" dirty="0" smtClean="0">
                <a:solidFill>
                  <a:srgbClr val="FFFFFF"/>
                </a:solidFill>
                <a:latin typeface="맑은 고딕"/>
                <a:ea typeface="맑은 고딕"/>
              </a:rPr>
              <a:t> </a:t>
            </a:r>
            <a:endParaRPr lang="en-US" altLang="ko-KR" sz="800" b="1" kern="0" dirty="0">
              <a:solidFill>
                <a:srgbClr val="FFFFFF"/>
              </a:solidFill>
              <a:latin typeface="맑은 고딕"/>
              <a:ea typeface="맑은 고딕"/>
            </a:endParaRPr>
          </a:p>
        </p:txBody>
      </p:sp>
      <p:pic>
        <p:nvPicPr>
          <p:cNvPr id="50" name="Picture 17" descr="arrow"/>
          <p:cNvPicPr>
            <a:picLocks noChangeAspect="1" noChangeArrowheads="1"/>
          </p:cNvPicPr>
          <p:nvPr/>
        </p:nvPicPr>
        <p:blipFill rotWithShape="1">
          <a:blip r:embed="rId10" cstate="print"/>
          <a:srcRect/>
          <a:stretch>
            <a:fillRect/>
          </a:stretch>
        </p:blipFill>
        <p:spPr>
          <a:xfrm rot="16200000">
            <a:off x="4038801" y="2122739"/>
            <a:ext cx="1386475" cy="25921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48" name="Text Box 12"/>
          <p:cNvSpPr txBox="1">
            <a:spLocks noChangeArrowheads="1"/>
          </p:cNvSpPr>
          <p:nvPr/>
        </p:nvSpPr>
        <p:spPr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 lang="en-US"/>
            </a:pPr>
            <a:r>
              <a:rPr lang="en-US" altLang="ko-KR" sz="1600" dirty="0" smtClean="0">
                <a:solidFill>
                  <a:prstClr val="black"/>
                </a:solidFill>
              </a:rPr>
              <a:t>One Point – Skin care</a:t>
            </a:r>
            <a:endParaRPr lang="en-US" altLang="ko-KR" sz="1600" dirty="0">
              <a:solidFill>
                <a:prstClr val="black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58728" y="2966056"/>
            <a:ext cx="5724000" cy="215444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>
              <a:defRPr lang="en-US"/>
            </a:pPr>
            <a:r>
              <a:rPr lang="ru-RU" altLang="ko-KR" sz="800" dirty="0" smtClean="0"/>
              <a:t>Порядок применения</a:t>
            </a:r>
            <a:r>
              <a:rPr lang="en-US" altLang="ko-KR" sz="800" dirty="0" smtClean="0"/>
              <a:t>: </a:t>
            </a:r>
            <a:r>
              <a:rPr lang="ru-RU" altLang="ko-KR" sz="800" dirty="0" smtClean="0"/>
              <a:t>тоник – эмульсия – эссенция – увлажняющий крем – гель для кожи вокруг глаз</a:t>
            </a:r>
            <a:endParaRPr lang="en-US" altLang="en-US" sz="800" dirty="0"/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10669" y="6595498"/>
            <a:ext cx="354568" cy="308457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62123" y="1787328"/>
            <a:ext cx="323009" cy="636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6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038308" y="1797604"/>
            <a:ext cx="1097314" cy="636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369301" y="1804116"/>
            <a:ext cx="1119879" cy="63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2"/>
          <p:cNvSpPr txBox="1">
            <a:spLocks noChangeArrowheads="1"/>
          </p:cNvSpPr>
          <p:nvPr/>
        </p:nvSpPr>
        <p:spPr>
          <a:xfrm>
            <a:off x="547688" y="1011213"/>
            <a:ext cx="5771157" cy="2632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spcAft>
                <a:spcPts val="0"/>
              </a:spcAft>
              <a:defRPr lang="en-US"/>
            </a:pPr>
            <a:r>
              <a:rPr lang="en-US" altLang="en-US" sz="1200" b="1">
                <a:latin typeface="+mn-ea"/>
                <a:ea typeface="+mn-ea"/>
              </a:rPr>
              <a:t>Aquaporin Rich</a:t>
            </a: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33997505"/>
              </p:ext>
            </p:extLst>
          </p:nvPr>
        </p:nvGraphicFramePr>
        <p:xfrm>
          <a:off x="512676" y="2915816"/>
          <a:ext cx="5868652" cy="269999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576064"/>
                <a:gridCol w="3204356"/>
              </a:tblGrid>
              <a:tr h="330803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89732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Aquaporin</a:t>
                      </a: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Rich Cream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88582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45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Решает проблему глубокого увлажнения и стимулирует выработку собственных </a:t>
                      </a:r>
                      <a:r>
                        <a:rPr lang="ru-RU" altLang="en-US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аквапоринов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в организме.</a:t>
                      </a:r>
                    </a:p>
                    <a:p>
                      <a:pPr marL="0" indent="0" algn="just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Увлажняет кожу на 48 часов (тест), обладает</a:t>
                      </a:r>
                      <a:r>
                        <a:rPr lang="ru-RU" altLang="ko-KR" sz="8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altLang="ko-KR" sz="800" b="1" baseline="0" dirty="0" err="1" smtClean="0">
                          <a:solidFill>
                            <a:schemeClr val="tx1"/>
                          </a:solidFill>
                        </a:rPr>
                        <a:t>гипоаллергенной</a:t>
                      </a:r>
                      <a:r>
                        <a:rPr lang="ru-RU" altLang="ko-KR" sz="800" b="1" baseline="0" dirty="0" smtClean="0">
                          <a:solidFill>
                            <a:schemeClr val="tx1"/>
                          </a:solidFill>
                        </a:rPr>
                        <a:t> формулой.</a:t>
                      </a:r>
                      <a:endParaRPr lang="en-US" altLang="en-US" sz="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789732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Aquaporin 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Rich Watery Oil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88582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30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Wingdings"/>
                        <a:buNone/>
                        <a:defRPr lang="en-US"/>
                      </a:pPr>
                      <a:r>
                        <a:rPr lang="ru-RU" altLang="en-US" sz="800" b="0" dirty="0" smtClean="0"/>
                        <a:t>Интенсивное увлажняющее масло с двухфазной текстурой поддерживает водно-липидный баланс, предотвращает обезвоживание и </a:t>
                      </a:r>
                      <a:r>
                        <a:rPr lang="ru-RU" altLang="en-US" sz="800" b="0" dirty="0" err="1" smtClean="0"/>
                        <a:t>пересушивание</a:t>
                      </a:r>
                      <a:r>
                        <a:rPr lang="ru-RU" altLang="en-US" sz="800" b="0" dirty="0" smtClean="0"/>
                        <a:t> кожи, придает ей здоровое сияние, живой блеск</a:t>
                      </a:r>
                      <a:r>
                        <a:rPr lang="ru-RU" altLang="en-US" sz="800" b="0" baseline="0" dirty="0" smtClean="0"/>
                        <a:t> и свежесть</a:t>
                      </a:r>
                      <a:r>
                        <a:rPr lang="ru-RU" altLang="en-US" sz="800" b="0" dirty="0" smtClean="0"/>
                        <a:t>.</a:t>
                      </a:r>
                      <a:endParaRPr lang="en-US" altLang="en-US" sz="800" b="0" dirty="0"/>
                    </a:p>
                  </a:txBody>
                  <a:tcPr anchor="ctr"/>
                </a:tc>
              </a:tr>
              <a:tr h="789732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Aquaporin 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Rich Cream Mist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88582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85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Глубокоувлажняющий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крем-</a:t>
                      </a:r>
                      <a:r>
                        <a:rPr lang="ru-RU" altLang="en-US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мист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для лица с </a:t>
                      </a:r>
                      <a:r>
                        <a:rPr lang="ru-RU" altLang="en-US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аквапоринами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Легкая текстура значительно улучшает состояние очень сухой кожи и стимулирует синтез собственных «водных» ворот» кожи – </a:t>
                      </a:r>
                      <a:r>
                        <a:rPr lang="ru-RU" altLang="en-US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аквапоринов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Можно использовать в течение дня по мере необходимости.</a:t>
                      </a:r>
                      <a:endParaRPr lang="en-US" altLang="en-US" sz="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7" name="Group 2"/>
          <p:cNvGrpSpPr/>
          <p:nvPr/>
        </p:nvGrpSpPr>
        <p:grpSpPr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8" name="Line 10"/>
            <p:cNvSpPr>
              <a:spLocks noChangeShapeType="1"/>
            </p:cNvSpPr>
            <p:nvPr/>
          </p:nvSpPr>
          <p:spPr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11" name="TextBox 10"/>
            <p:cNvSpPr txBox="1"/>
            <p:nvPr/>
          </p:nvSpPr>
          <p:spPr>
            <a:xfrm>
              <a:off x="5181600" y="113645"/>
              <a:ext cx="1187450" cy="21544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 lang="en-US"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2" name="그룹 14"/>
            <p:cNvGrpSpPr/>
            <p:nvPr/>
          </p:nvGrpSpPr>
          <p:grpSpPr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7" name="Rectangle 5"/>
              <p:cNvSpPr>
                <a:spLocks noChangeArrowheads="1"/>
              </p:cNvSpPr>
              <p:nvPr/>
            </p:nvSpPr>
            <p:spPr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8" name="Rectangle 9"/>
              <p:cNvSpPr>
                <a:spLocks noChangeArrowheads="1"/>
              </p:cNvSpPr>
              <p:nvPr/>
            </p:nvSpPr>
            <p:spPr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9" name="Rectangle 5"/>
              <p:cNvSpPr>
                <a:spLocks noChangeArrowheads="1"/>
              </p:cNvSpPr>
              <p:nvPr/>
            </p:nvSpPr>
            <p:spPr>
              <a:xfrm>
                <a:off x="4563977" y="1571574"/>
                <a:ext cx="859432" cy="857197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>
              <a:xfrm>
                <a:off x="3700887" y="714375"/>
                <a:ext cx="863091" cy="857199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1" name="Rectangle 7"/>
              <p:cNvSpPr>
                <a:spLocks noChangeArrowheads="1"/>
              </p:cNvSpPr>
              <p:nvPr/>
            </p:nvSpPr>
            <p:spPr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/>
            </p:nvSpPr>
            <p:spPr>
              <a:xfrm>
                <a:off x="3700887" y="1571574"/>
                <a:ext cx="863091" cy="857197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3" name="그룹 14"/>
            <p:cNvGrpSpPr/>
            <p:nvPr/>
          </p:nvGrpSpPr>
          <p:grpSpPr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5" name="Rectangle 10"/>
              <p:cNvSpPr>
                <a:spLocks noChangeArrowheads="1"/>
              </p:cNvSpPr>
              <p:nvPr/>
            </p:nvSpPr>
            <p:spPr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21"/>
              <p:cNvSpPr>
                <a:spLocks noChangeArrowheads="1"/>
              </p:cNvSpPr>
              <p:nvPr/>
            </p:nvSpPr>
            <p:spPr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4" name="그림 22" descr="회사로고.JPG"/>
            <p:cNvPicPr>
              <a:picLocks noChangeAspect="1"/>
            </p:cNvPicPr>
            <p:nvPr/>
          </p:nvPicPr>
          <p:blipFill rotWithShape="1">
            <a:blip r:embed="rId5" cstate="print"/>
            <a:srcRect/>
            <a:stretch>
              <a:fillRect/>
            </a:stretch>
          </p:blipFill>
          <p:spPr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sp>
        <p:nvSpPr>
          <p:cNvPr id="83" name="모서리가 둥근 직사각형 82"/>
          <p:cNvSpPr/>
          <p:nvPr/>
        </p:nvSpPr>
        <p:spPr>
          <a:xfrm>
            <a:off x="600480" y="1756868"/>
            <a:ext cx="924872" cy="70170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/>
          </a:p>
        </p:txBody>
      </p:sp>
      <p:sp>
        <p:nvSpPr>
          <p:cNvPr id="84" name="모서리가 둥근 직사각형 83"/>
          <p:cNvSpPr/>
          <p:nvPr/>
        </p:nvSpPr>
        <p:spPr>
          <a:xfrm>
            <a:off x="620688" y="1401193"/>
            <a:ext cx="877038" cy="319883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9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ea typeface="맑은 고딕"/>
              </a:rPr>
              <a:t>Сок ивы</a:t>
            </a:r>
            <a:endParaRPr lang="en-US" altLang="en-US" sz="9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ea typeface="맑은 고딕"/>
            </a:endParaRPr>
          </a:p>
        </p:txBody>
      </p:sp>
      <p:sp>
        <p:nvSpPr>
          <p:cNvPr id="85" name="직사각형 84"/>
          <p:cNvSpPr/>
          <p:nvPr/>
        </p:nvSpPr>
        <p:spPr>
          <a:xfrm>
            <a:off x="620688" y="2489402"/>
            <a:ext cx="936104" cy="354405"/>
          </a:xfrm>
          <a:prstGeom prst="rect">
            <a:avLst/>
          </a:prstGeom>
          <a:solidFill>
            <a:srgbClr val="000000"/>
          </a:solidFill>
          <a:ln w="127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800" b="1" kern="0" dirty="0">
                <a:solidFill>
                  <a:srgbClr val="FFFFFF"/>
                </a:solidFill>
                <a:ea typeface="맑은 고딕"/>
              </a:rPr>
              <a:t>Улучшает циркуляцию крови</a:t>
            </a:r>
            <a:r>
              <a:rPr lang="en-US" altLang="ko-KR" sz="800" b="1" kern="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81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>
            <a:off x="656692" y="1774859"/>
            <a:ext cx="243416" cy="636901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 rotWithShape="1">
          <a:blip r:embed="rId7" cstate="print"/>
          <a:srcRect/>
          <a:stretch>
            <a:fillRect/>
          </a:stretch>
        </p:blipFill>
        <p:spPr>
          <a:xfrm>
            <a:off x="908720" y="1787328"/>
            <a:ext cx="588639" cy="62639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8" name="대각선 방향의 모서리가 둥근 사각형 87"/>
          <p:cNvSpPr/>
          <p:nvPr/>
        </p:nvSpPr>
        <p:spPr>
          <a:xfrm>
            <a:off x="4897997" y="1504161"/>
            <a:ext cx="1391679" cy="118737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tx1">
              <a:lumMod val="50000"/>
              <a:lumOff val="50000"/>
            </a:scheme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900" b="1" kern="0" dirty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ea typeface="맑은 고딕"/>
              </a:rPr>
              <a:t>Интенсивная увлажняющая линия мгновенно утолит жажду Вашей  кожи! </a:t>
            </a:r>
          </a:p>
        </p:txBody>
      </p:sp>
      <p:sp>
        <p:nvSpPr>
          <p:cNvPr id="92" name="모서리가 둥근 직사각형 91"/>
          <p:cNvSpPr/>
          <p:nvPr/>
        </p:nvSpPr>
        <p:spPr>
          <a:xfrm>
            <a:off x="1628800" y="1763888"/>
            <a:ext cx="924872" cy="70170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/>
          </a:p>
        </p:txBody>
      </p:sp>
      <p:sp>
        <p:nvSpPr>
          <p:cNvPr id="93" name="모서리가 둥근 직사각형 92"/>
          <p:cNvSpPr/>
          <p:nvPr/>
        </p:nvSpPr>
        <p:spPr>
          <a:xfrm>
            <a:off x="1687866" y="1403648"/>
            <a:ext cx="877038" cy="319883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ko-KR" sz="9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Хлорелла</a:t>
            </a:r>
            <a:endParaRPr lang="ko-KR" altLang="en-US" sz="9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94" name="직사각형 93"/>
          <p:cNvSpPr/>
          <p:nvPr/>
        </p:nvSpPr>
        <p:spPr>
          <a:xfrm>
            <a:off x="1628800" y="2483767"/>
            <a:ext cx="936103" cy="360039"/>
          </a:xfrm>
          <a:prstGeom prst="rect">
            <a:avLst/>
          </a:prstGeom>
          <a:solidFill>
            <a:srgbClr val="000000"/>
          </a:solidFill>
          <a:ln w="127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800" b="1" kern="0" dirty="0">
                <a:solidFill>
                  <a:srgbClr val="FFFFFF"/>
                </a:solidFill>
                <a:ea typeface="맑은 고딕"/>
              </a:rPr>
              <a:t>Увлажняет и насыщает витаминами</a:t>
            </a:r>
            <a:r>
              <a:rPr lang="en-US" altLang="ko-KR" sz="800" b="1" kern="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91" name="Picture 6"/>
          <p:cNvPicPr>
            <a:picLocks noChangeAspect="1" noChangeArrowheads="1"/>
          </p:cNvPicPr>
          <p:nvPr/>
        </p:nvPicPr>
        <p:blipFill rotWithShape="1">
          <a:blip r:embed="rId8" cstate="print"/>
          <a:srcRect/>
          <a:stretch>
            <a:fillRect/>
          </a:stretch>
        </p:blipFill>
        <p:spPr>
          <a:xfrm>
            <a:off x="1701961" y="1799701"/>
            <a:ext cx="826922" cy="63690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8" name="모서리가 둥근 직사각형 97"/>
          <p:cNvSpPr/>
          <p:nvPr/>
        </p:nvSpPr>
        <p:spPr>
          <a:xfrm>
            <a:off x="2636912" y="1752520"/>
            <a:ext cx="924872" cy="70170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/>
          </a:p>
        </p:txBody>
      </p:sp>
      <p:sp>
        <p:nvSpPr>
          <p:cNvPr id="99" name="모서리가 둥근 직사각형 98"/>
          <p:cNvSpPr/>
          <p:nvPr/>
        </p:nvSpPr>
        <p:spPr>
          <a:xfrm>
            <a:off x="2695978" y="1403648"/>
            <a:ext cx="877038" cy="319883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ko-KR" sz="900" b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Спирулина</a:t>
            </a:r>
            <a:endParaRPr lang="ko-KR" altLang="en-US" sz="9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100" name="직사각형 99"/>
          <p:cNvSpPr/>
          <p:nvPr/>
        </p:nvSpPr>
        <p:spPr>
          <a:xfrm>
            <a:off x="2636912" y="2485055"/>
            <a:ext cx="936104" cy="358752"/>
          </a:xfrm>
          <a:prstGeom prst="rect">
            <a:avLst/>
          </a:prstGeom>
          <a:solidFill>
            <a:srgbClr val="000000"/>
          </a:solidFill>
          <a:ln w="127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ko-KR" sz="800" b="1" kern="0" dirty="0">
                <a:solidFill>
                  <a:srgbClr val="FFFFFF"/>
                </a:solidFill>
              </a:rPr>
              <a:t>Увлажняет и насыщает кислородом</a:t>
            </a:r>
            <a:r>
              <a:rPr lang="en-US" altLang="ko-KR" sz="800" b="1" kern="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97" name="Picture 3"/>
          <p:cNvPicPr>
            <a:picLocks noChangeAspect="1" noChangeArrowheads="1"/>
          </p:cNvPicPr>
          <p:nvPr/>
        </p:nvPicPr>
        <p:blipFill rotWithShape="1">
          <a:blip r:embed="rId9" cstate="print"/>
          <a:srcRect/>
          <a:stretch>
            <a:fillRect/>
          </a:stretch>
        </p:blipFill>
        <p:spPr>
          <a:xfrm>
            <a:off x="2708920" y="1804116"/>
            <a:ext cx="785919" cy="63016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0" name="Picture 17" descr="arrow"/>
          <p:cNvPicPr>
            <a:picLocks noChangeAspect="1" noChangeArrowheads="1"/>
          </p:cNvPicPr>
          <p:nvPr/>
        </p:nvPicPr>
        <p:blipFill rotWithShape="1">
          <a:blip r:embed="rId10" cstate="print"/>
          <a:srcRect/>
          <a:stretch>
            <a:fillRect/>
          </a:stretch>
        </p:blipFill>
        <p:spPr>
          <a:xfrm rot="78929">
            <a:off x="-452893" y="1801677"/>
            <a:ext cx="246867" cy="57132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48" name="Text Box 12"/>
          <p:cNvSpPr txBox="1">
            <a:spLocks noChangeArrowheads="1"/>
          </p:cNvSpPr>
          <p:nvPr/>
        </p:nvSpPr>
        <p:spPr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 lang="en-US"/>
            </a:pPr>
            <a:r>
              <a:rPr lang="en-US" altLang="ko-KR" sz="1600" b="1" dirty="0">
                <a:solidFill>
                  <a:prstClr val="black"/>
                </a:solidFill>
              </a:rPr>
              <a:t>ONE POINT– SKIN CARE</a:t>
            </a:r>
          </a:p>
        </p:txBody>
      </p:sp>
      <p:sp>
        <p:nvSpPr>
          <p:cNvPr id="43" name="모서리가 둥근 직사각형 42"/>
          <p:cNvSpPr/>
          <p:nvPr/>
        </p:nvSpPr>
        <p:spPr>
          <a:xfrm>
            <a:off x="3615008" y="1745974"/>
            <a:ext cx="924872" cy="70170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/>
          </a:p>
        </p:txBody>
      </p:sp>
      <p:sp>
        <p:nvSpPr>
          <p:cNvPr id="44" name="모서리가 둥근 직사각형 43"/>
          <p:cNvSpPr/>
          <p:nvPr/>
        </p:nvSpPr>
        <p:spPr>
          <a:xfrm>
            <a:off x="3645024" y="1403648"/>
            <a:ext cx="877038" cy="319883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9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Зеленая икра</a:t>
            </a:r>
            <a:endParaRPr lang="en-US" altLang="en-US" sz="9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3645890" y="2483767"/>
            <a:ext cx="863230" cy="360039"/>
          </a:xfrm>
          <a:prstGeom prst="rect">
            <a:avLst/>
          </a:prstGeom>
          <a:solidFill>
            <a:srgbClr val="000000"/>
          </a:solidFill>
          <a:ln w="127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800" b="1" kern="0" dirty="0" smtClean="0">
                <a:solidFill>
                  <a:srgbClr val="FFFFFF"/>
                </a:solidFill>
                <a:latin typeface="맑은 고딕"/>
                <a:ea typeface="맑은 고딕"/>
              </a:rPr>
              <a:t>Препятствует испарению влаги</a:t>
            </a:r>
            <a:endParaRPr lang="en-US" altLang="en-US" sz="800" b="1" kern="0" dirty="0">
              <a:solidFill>
                <a:srgbClr val="FFFFFF"/>
              </a:solidFill>
              <a:latin typeface="맑은 고딕"/>
              <a:ea typeface="맑은 고딕"/>
            </a:endParaRPr>
          </a:p>
        </p:txBody>
      </p:sp>
      <p:pic>
        <p:nvPicPr>
          <p:cNvPr id="46" name="Picture 3"/>
          <p:cNvPicPr>
            <a:picLocks noChangeAspect="1" noChangeArrowheads="1"/>
          </p:cNvPicPr>
          <p:nvPr/>
        </p:nvPicPr>
        <p:blipFill rotWithShape="1">
          <a:blip r:embed="rId11" cstate="print"/>
          <a:srcRect/>
          <a:stretch>
            <a:fillRect/>
          </a:stretch>
        </p:blipFill>
        <p:spPr>
          <a:xfrm>
            <a:off x="3645891" y="1785182"/>
            <a:ext cx="863230" cy="65911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2" cstate="print"/>
          <a:srcRect/>
          <a:stretch>
            <a:fillRect/>
          </a:stretch>
        </p:blipFill>
        <p:spPr>
          <a:xfrm>
            <a:off x="836724" y="4103911"/>
            <a:ext cx="396031" cy="576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 rotWithShape="1">
          <a:blip r:embed="rId13" cstate="print"/>
          <a:srcRect/>
          <a:stretch>
            <a:fillRect/>
          </a:stretch>
        </p:blipFill>
        <p:spPr>
          <a:xfrm>
            <a:off x="916740" y="4860032"/>
            <a:ext cx="172000" cy="703997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Text Box 12"/>
          <p:cNvSpPr txBox="1">
            <a:spLocks noChangeArrowheads="1"/>
          </p:cNvSpPr>
          <p:nvPr/>
        </p:nvSpPr>
        <p:spPr>
          <a:xfrm>
            <a:off x="548680" y="5724128"/>
            <a:ext cx="5771157" cy="2651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spcAft>
                <a:spcPts val="0"/>
              </a:spcAft>
              <a:defRPr lang="en-US"/>
            </a:pPr>
            <a:r>
              <a:rPr lang="en-US" altLang="en-US" sz="1200" b="1">
                <a:latin typeface="+mn-ea"/>
              </a:rPr>
              <a:t>Dust and the City</a:t>
            </a: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78557805"/>
              </p:ext>
            </p:extLst>
          </p:nvPr>
        </p:nvGraphicFramePr>
        <p:xfrm>
          <a:off x="548680" y="7284251"/>
          <a:ext cx="5760640" cy="172192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576064"/>
                <a:gridCol w="3096344"/>
              </a:tblGrid>
              <a:tr h="32400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96885">
                <a:tc>
                  <a:txBody>
                    <a:bodyPr/>
                    <a:lstStyle/>
                    <a:p>
                      <a:pPr algn="ctr" latinLnBrk="0">
                        <a:defRPr lang="en-US"/>
                      </a:pPr>
                      <a:endParaRPr lang="en-US" altLang="" sz="800" b="1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en-US" altLang="en-US" sz="800" b="0" dirty="0">
                          <a:solidFill>
                            <a:schemeClr val="tx1"/>
                          </a:solidFill>
                        </a:rPr>
                        <a:t>Dust and the City</a:t>
                      </a:r>
                    </a:p>
                    <a:p>
                      <a:pPr algn="ctr" latinLnBrk="1">
                        <a:defRPr lang="en-US"/>
                      </a:pPr>
                      <a:r>
                        <a:rPr lang="en-US" altLang="en-US" sz="800" b="0" dirty="0">
                          <a:solidFill>
                            <a:schemeClr val="tx1"/>
                          </a:solidFill>
                        </a:rPr>
                        <a:t>Refreshing Toner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rPr>
                        <a:t>300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ko-KR" altLang="en-US" sz="800" b="1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885826" eaLnBrk="1" latinLnBrk="1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Освежающий тоник удаляет скопившиеся на коже ежедневные загрязнения и ороговевшие клетки,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защищает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</a:rPr>
                        <a:t> от уличной пыли, снимает стресс, </a:t>
                      </a:r>
                      <a:r>
                        <a:rPr lang="ru-RU" altLang="en-US" sz="800" b="0" baseline="0" dirty="0" err="1" smtClean="0">
                          <a:solidFill>
                            <a:schemeClr val="tx1"/>
                          </a:solidFill>
                        </a:rPr>
                        <a:t>минимизируя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</a:rPr>
                        <a:t> нагрузку агрессивной окружающей среды.</a:t>
                      </a:r>
                      <a:endParaRPr lang="en-US" alt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48072">
                <a:tc>
                  <a:txBody>
                    <a:bodyPr/>
                    <a:lstStyle/>
                    <a:p>
                      <a:pPr algn="ctr" latinLnBrk="0">
                        <a:defRPr lang="en-US"/>
                      </a:pPr>
                      <a:endParaRPr lang="en-US" altLang="" sz="800" b="1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en-US" altLang="en-US" sz="800" b="0">
                          <a:solidFill>
                            <a:schemeClr val="tx1"/>
                          </a:solidFill>
                        </a:rPr>
                        <a:t>Dust and the City</a:t>
                      </a:r>
                      <a:endParaRPr lang="ko-KR" altLang="en-US" sz="800" b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defRPr lang="en-US"/>
                      </a:pPr>
                      <a:r>
                        <a:rPr lang="en-US" altLang="en-US" sz="800" b="0">
                          <a:solidFill>
                            <a:schemeClr val="tx1"/>
                          </a:solidFill>
                        </a:rPr>
                        <a:t>Face Locking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rPr>
                        <a:t>50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ko-KR" altLang="en-US" sz="800" b="1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Финишный крем образует на коже тончайшую</a:t>
                      </a:r>
                      <a:r>
                        <a:rPr lang="ru-RU" altLang="en-US" sz="800" baseline="0" dirty="0" smtClean="0">
                          <a:solidFill>
                            <a:schemeClr val="tx1"/>
                          </a:solidFill>
                        </a:rPr>
                        <a:t> пылеотталкивающую</a:t>
                      </a: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 пленку, которая не дает загрязнениям проникать в поры.</a:t>
                      </a:r>
                      <a:r>
                        <a:rPr lang="ru-RU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Функция крема: «запереть» кожу и оградить её от токсичных компонентов атмосферы, благодаря чему она остается чистой и свежей весь день.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1" name="Picture 2"/>
          <p:cNvPicPr>
            <a:picLocks noChangeAspect="1" noChangeArrowheads="1"/>
          </p:cNvPicPr>
          <p:nvPr/>
        </p:nvPicPr>
        <p:blipFill rotWithShape="1">
          <a:blip r:embed="rId14" cstate="print"/>
          <a:srcRect/>
          <a:stretch>
            <a:fillRect/>
          </a:stretch>
        </p:blipFill>
        <p:spPr>
          <a:xfrm>
            <a:off x="905540" y="7630008"/>
            <a:ext cx="257810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대각선 방향의 모서리가 둥근 사각형 51"/>
          <p:cNvSpPr/>
          <p:nvPr/>
        </p:nvSpPr>
        <p:spPr>
          <a:xfrm>
            <a:off x="4884667" y="6248018"/>
            <a:ext cx="1401836" cy="93610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tx1">
              <a:lumMod val="50000"/>
              <a:lumOff val="50000"/>
            </a:scheme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900" b="1" kern="0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Ухаживает за кожей в условиях загрязненной городской атмосферы.</a:t>
            </a:r>
            <a:endParaRPr lang="en-US" altLang="en-US" sz="900" b="1" kern="0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pic>
        <p:nvPicPr>
          <p:cNvPr id="53" name="Picture 17" descr="arrow"/>
          <p:cNvPicPr>
            <a:picLocks noChangeAspect="1" noChangeArrowheads="1"/>
          </p:cNvPicPr>
          <p:nvPr/>
        </p:nvPicPr>
        <p:blipFill rotWithShape="1">
          <a:blip r:embed="rId10" cstate="print"/>
          <a:srcRect/>
          <a:stretch>
            <a:fillRect/>
          </a:stretch>
        </p:blipFill>
        <p:spPr>
          <a:xfrm rot="16200000">
            <a:off x="4078197" y="6694662"/>
            <a:ext cx="1182580" cy="25921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55" name="모서리가 둥근 직사각형 54"/>
          <p:cNvSpPr/>
          <p:nvPr/>
        </p:nvSpPr>
        <p:spPr>
          <a:xfrm>
            <a:off x="1136319" y="6084168"/>
            <a:ext cx="1152000" cy="288000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8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Фитиновая кислота</a:t>
            </a:r>
            <a:endParaRPr lang="en-US" altLang="en-US" sz="8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56" name="모서리가 둥근 직사각형 55"/>
          <p:cNvSpPr/>
          <p:nvPr/>
        </p:nvSpPr>
        <p:spPr>
          <a:xfrm>
            <a:off x="2708920" y="5989320"/>
            <a:ext cx="1152000" cy="382848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8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Комплекс растительных экстрактов</a:t>
            </a:r>
            <a:endParaRPr lang="en-US" altLang="en-US" sz="8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57" name="모서리가 둥근 직사각형 56"/>
          <p:cNvSpPr/>
          <p:nvPr/>
        </p:nvSpPr>
        <p:spPr>
          <a:xfrm>
            <a:off x="1052736" y="6410044"/>
            <a:ext cx="1218989" cy="610228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 sz="800"/>
          </a:p>
        </p:txBody>
      </p:sp>
      <p:sp>
        <p:nvSpPr>
          <p:cNvPr id="59" name="모서리가 둥근 직사각형 58"/>
          <p:cNvSpPr/>
          <p:nvPr/>
        </p:nvSpPr>
        <p:spPr>
          <a:xfrm>
            <a:off x="2420888" y="6372200"/>
            <a:ext cx="1843140" cy="610228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 sz="800"/>
          </a:p>
        </p:txBody>
      </p:sp>
      <p:pic>
        <p:nvPicPr>
          <p:cNvPr id="61" name="Picture 2"/>
          <p:cNvPicPr>
            <a:picLocks noChangeAspect="1" noChangeArrowheads="1"/>
          </p:cNvPicPr>
          <p:nvPr/>
        </p:nvPicPr>
        <p:blipFill rotWithShape="1">
          <a:blip r:embed="rId7" cstate="print"/>
          <a:srcRect/>
          <a:stretch>
            <a:fillRect/>
          </a:stretch>
        </p:blipFill>
        <p:spPr>
          <a:xfrm>
            <a:off x="1700808" y="6454522"/>
            <a:ext cx="531676" cy="52309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2" name="Picture 3"/>
          <p:cNvPicPr>
            <a:picLocks noChangeAspect="1" noChangeArrowheads="1"/>
          </p:cNvPicPr>
          <p:nvPr/>
        </p:nvPicPr>
        <p:blipFill rotWithShape="1">
          <a:blip r:embed="rId9" cstate="print"/>
          <a:srcRect/>
          <a:stretch>
            <a:fillRect/>
          </a:stretch>
        </p:blipFill>
        <p:spPr>
          <a:xfrm>
            <a:off x="1156354" y="6453609"/>
            <a:ext cx="544454" cy="52309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8" name="그림 67"/>
          <p:cNvPicPr>
            <a:picLocks noChangeAspect="1"/>
          </p:cNvPicPr>
          <p:nvPr/>
        </p:nvPicPr>
        <p:blipFill rotWithShape="1">
          <a:blip r:embed="rId15" cstate="print"/>
          <a:stretch>
            <a:fillRect/>
          </a:stretch>
        </p:blipFill>
        <p:spPr>
          <a:xfrm>
            <a:off x="2424123" y="6451031"/>
            <a:ext cx="569593" cy="48311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 rotWithShape="1">
          <a:blip r:embed="rId16" cstate="print"/>
          <a:srcRect/>
          <a:stretch>
            <a:fillRect/>
          </a:stretch>
        </p:blipFill>
        <p:spPr>
          <a:xfrm>
            <a:off x="2993716" y="6416214"/>
            <a:ext cx="582535" cy="48556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0" name="Picture 3"/>
          <p:cNvPicPr>
            <a:picLocks noChangeAspect="1" noChangeArrowheads="1"/>
          </p:cNvPicPr>
          <p:nvPr/>
        </p:nvPicPr>
        <p:blipFill rotWithShape="1">
          <a:blip r:embed="rId17" cstate="print"/>
          <a:srcRect/>
          <a:stretch>
            <a:fillRect/>
          </a:stretch>
        </p:blipFill>
        <p:spPr>
          <a:xfrm>
            <a:off x="3645022" y="6444208"/>
            <a:ext cx="568205" cy="485207"/>
          </a:xfrm>
          <a:prstGeom prst="rect">
            <a:avLst/>
          </a:prstGeom>
          <a:ln>
            <a:noFill/>
          </a:ln>
          <a:effectLst/>
        </p:spPr>
      </p:pic>
      <p:sp>
        <p:nvSpPr>
          <p:cNvPr id="71" name="직사각형 70"/>
          <p:cNvSpPr/>
          <p:nvPr/>
        </p:nvSpPr>
        <p:spPr>
          <a:xfrm>
            <a:off x="2329522" y="6600470"/>
            <a:ext cx="1747922" cy="4558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 lang="en-US"/>
            </a:pPr>
            <a:r>
              <a:rPr lang="ru-RU" altLang="ko-KR" sz="700" b="1" dirty="0" smtClean="0">
                <a:ln w="9525">
                  <a:solidFill>
                    <a:prstClr val="white">
                      <a:alpha val="0"/>
                    </a:prstClr>
                  </a:solidFill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</a:rPr>
              <a:t>черный чай</a:t>
            </a:r>
            <a:r>
              <a:rPr lang="ko-KR" altLang="en-US" sz="700" b="1" dirty="0" smtClean="0">
                <a:ln w="9525">
                  <a:solidFill>
                    <a:prstClr val="white">
                      <a:alpha val="0"/>
                    </a:prstClr>
                  </a:solidFill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</a:rPr>
              <a:t>  </a:t>
            </a:r>
            <a:r>
              <a:rPr lang="ru-RU" altLang="en-US" sz="700" b="1" dirty="0" smtClean="0">
                <a:ln w="9525">
                  <a:solidFill>
                    <a:prstClr val="white">
                      <a:alpha val="0"/>
                    </a:prstClr>
                  </a:solidFill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</a:rPr>
              <a:t>кипарисовая  лотос </a:t>
            </a:r>
          </a:p>
          <a:p>
            <a:pPr lvl="0">
              <a:defRPr lang="en-US"/>
            </a:pPr>
            <a:r>
              <a:rPr lang="ru-RU" altLang="en-US" sz="700" b="1" dirty="0">
                <a:ln w="9525">
                  <a:solidFill>
                    <a:prstClr val="white">
                      <a:alpha val="0"/>
                    </a:prstClr>
                  </a:solidFill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ru-RU" altLang="en-US" sz="700" b="1" dirty="0" smtClean="0">
                <a:ln w="9525">
                  <a:solidFill>
                    <a:prstClr val="white">
                      <a:alpha val="0"/>
                    </a:prstClr>
                  </a:solidFill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</a:rPr>
              <a:t>                    хвоя</a:t>
            </a:r>
            <a:endParaRPr lang="en-US" altLang="en-US" sz="700" b="1" dirty="0">
              <a:ln w="9525">
                <a:solidFill>
                  <a:prstClr val="white">
                    <a:alpha val="0"/>
                  </a:prstClr>
                </a:solidFill>
              </a:ln>
              <a:solidFill>
                <a:srgbClr val="FF000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</a:endParaRPr>
          </a:p>
        </p:txBody>
      </p:sp>
      <p:sp>
        <p:nvSpPr>
          <p:cNvPr id="60" name="직사각형 59"/>
          <p:cNvSpPr/>
          <p:nvPr/>
        </p:nvSpPr>
        <p:spPr>
          <a:xfrm>
            <a:off x="1196752" y="7020272"/>
            <a:ext cx="936104" cy="252000"/>
          </a:xfrm>
          <a:prstGeom prst="rect">
            <a:avLst/>
          </a:prstGeom>
          <a:solidFill>
            <a:srgbClr val="000000"/>
          </a:solidFill>
          <a:ln w="127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800" b="1" kern="0" dirty="0" smtClean="0">
                <a:solidFill>
                  <a:srgbClr val="FFFFFF"/>
                </a:solidFill>
                <a:latin typeface="맑은 고딕"/>
                <a:ea typeface="맑은 고딕"/>
              </a:rPr>
              <a:t>Защищает от загрязнений</a:t>
            </a:r>
            <a:endParaRPr lang="en-US" altLang="en-US" sz="800" b="1" kern="0" dirty="0">
              <a:solidFill>
                <a:srgbClr val="FFFFFF"/>
              </a:solidFill>
              <a:latin typeface="맑은 고딕"/>
              <a:ea typeface="맑은 고딕"/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2852936" y="7020272"/>
            <a:ext cx="936104" cy="252000"/>
          </a:xfrm>
          <a:prstGeom prst="rect">
            <a:avLst/>
          </a:prstGeom>
          <a:solidFill>
            <a:srgbClr val="000000"/>
          </a:solidFill>
          <a:ln w="127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800" b="1" kern="0" dirty="0" smtClean="0">
                <a:solidFill>
                  <a:srgbClr val="FFFFFF"/>
                </a:solidFill>
                <a:latin typeface="맑은 고딕"/>
                <a:ea typeface="맑은 고딕"/>
              </a:rPr>
              <a:t>Очищает</a:t>
            </a:r>
            <a:endParaRPr lang="en-US" altLang="en-US" sz="800" b="1" kern="0" dirty="0">
              <a:solidFill>
                <a:srgbClr val="FFFFFF"/>
              </a:solidFill>
              <a:latin typeface="맑은 고딕"/>
              <a:ea typeface="맑은 고딕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538166" y="8965068"/>
            <a:ext cx="602318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 lang="en-US"/>
            </a:pPr>
            <a:r>
              <a:rPr lang="ko-KR" altLang="en-US" sz="800" b="1" dirty="0" smtClean="0">
                <a:solidFill>
                  <a:srgbClr val="FF0000"/>
                </a:solidFill>
              </a:rPr>
              <a:t>★</a:t>
            </a:r>
            <a:r>
              <a:rPr lang="ru-RU" altLang="ko-KR" sz="800" b="1" dirty="0" err="1" smtClean="0">
                <a:solidFill>
                  <a:srgbClr val="FF0000"/>
                </a:solidFill>
              </a:rPr>
              <a:t>Антипыльная</a:t>
            </a:r>
            <a:r>
              <a:rPr lang="ru-RU" altLang="ko-KR" sz="800" b="1" dirty="0" smtClean="0">
                <a:solidFill>
                  <a:srgbClr val="FF0000"/>
                </a:solidFill>
              </a:rPr>
              <a:t> линейка </a:t>
            </a:r>
            <a:r>
              <a:rPr lang="ru-RU" altLang="ko-KR" sz="800" b="1" dirty="0" smtClean="0"/>
              <a:t>включает 5 средств по уходу за кожей, включая маску, очищающую пенку и </a:t>
            </a:r>
            <a:r>
              <a:rPr lang="ru-RU" altLang="ko-KR" sz="800" b="1" dirty="0" err="1" smtClean="0"/>
              <a:t>мист</a:t>
            </a:r>
            <a:r>
              <a:rPr lang="ru-RU" altLang="ko-KR" sz="800" b="1" dirty="0" smtClean="0"/>
              <a:t>.</a:t>
            </a:r>
            <a:endParaRPr lang="en-US" altLang="ko-KR" sz="800" b="1" dirty="0">
              <a:latin typeface="+mn-ea"/>
            </a:endParaRPr>
          </a:p>
        </p:txBody>
      </p:sp>
      <p:pic>
        <p:nvPicPr>
          <p:cNvPr id="64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3958" y="3563888"/>
            <a:ext cx="412794" cy="35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6807" y="8388424"/>
            <a:ext cx="256467" cy="489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2"/>
          <p:cNvSpPr txBox="1">
            <a:spLocks noChangeArrowheads="1"/>
          </p:cNvSpPr>
          <p:nvPr/>
        </p:nvSpPr>
        <p:spPr>
          <a:xfrm>
            <a:off x="538163" y="1020737"/>
            <a:ext cx="5771157" cy="2632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spcAft>
                <a:spcPts val="0"/>
              </a:spcAft>
              <a:defRPr lang="en-US"/>
            </a:pPr>
            <a:r>
              <a:rPr lang="en-US" altLang="en-US" sz="1200" b="1">
                <a:latin typeface="+mn-ea"/>
                <a:ea typeface="+mn-ea"/>
              </a:rPr>
              <a:t>Tony Lab AC Control</a:t>
            </a: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83794443"/>
              </p:ext>
            </p:extLst>
          </p:nvPr>
        </p:nvGraphicFramePr>
        <p:xfrm>
          <a:off x="548682" y="3310622"/>
          <a:ext cx="5760640" cy="543784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576062"/>
                <a:gridCol w="3096346"/>
              </a:tblGrid>
              <a:tr h="33528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50427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Tony Lab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AC Control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Toner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·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Emulsion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150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</a:p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150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dirty="0" smtClean="0"/>
                        <a:t>Тоник и эмульсия с легкой текстурой увлажняют, питают и лечат кожу, склонную к жирности и проявлениям </a:t>
                      </a:r>
                      <a:r>
                        <a:rPr lang="ru-RU" altLang="en-US" sz="800" dirty="0" err="1" smtClean="0"/>
                        <a:t>акне</a:t>
                      </a:r>
                      <a:r>
                        <a:rPr lang="ru-RU" altLang="en-US" sz="800" dirty="0" smtClean="0"/>
                        <a:t>. Контролируют работу сальных желез, очищают от ороговевших клеток, успокаивают.</a:t>
                      </a:r>
                      <a:endParaRPr lang="en-US" altLang="en-US" sz="800" dirty="0"/>
                    </a:p>
                  </a:txBody>
                  <a:tcPr anchor="ctr"/>
                </a:tc>
              </a:tr>
              <a:tr h="850427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Tony Lab</a:t>
                      </a:r>
                    </a:p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AC Control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Serum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50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Высококонцентрированное средство предназначено для мягкого и деликатного ухода за проблемной подростковой кожей.</a:t>
                      </a:r>
                      <a:r>
                        <a:rPr lang="ru-RU" altLang="en-US" sz="800" baseline="0" dirty="0" smtClean="0">
                          <a:solidFill>
                            <a:schemeClr val="tx1"/>
                          </a:solidFill>
                        </a:rPr>
                        <a:t> П</a:t>
                      </a: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омогает бороться с появлением прыщей, подсушивает уже существующие, снимает красноту,</a:t>
                      </a:r>
                      <a:r>
                        <a:rPr lang="ru-RU" altLang="en-US" sz="800" baseline="0" dirty="0" smtClean="0">
                          <a:solidFill>
                            <a:schemeClr val="tx1"/>
                          </a:solidFill>
                        </a:rPr>
                        <a:t> успокаивая и освежая кожу.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50427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>
                          <a:solidFill>
                            <a:schemeClr val="tx1"/>
                          </a:solidFill>
                        </a:rPr>
                        <a:t>Tony Lab</a:t>
                      </a:r>
                    </a:p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>
                          <a:solidFill>
                            <a:schemeClr val="tx1"/>
                          </a:solidFill>
                        </a:rPr>
                        <a:t>AC Control</a:t>
                      </a:r>
                      <a:endParaRPr lang="ko-KR" altLang="en-US" sz="80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800">
                          <a:solidFill>
                            <a:schemeClr val="tx1"/>
                          </a:solidFill>
                        </a:rPr>
                        <a:t>Whitening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>
                          <a:solidFill>
                            <a:schemeClr val="tx1"/>
                          </a:solidFill>
                        </a:rPr>
                        <a:t>Toner</a:t>
                      </a:r>
                      <a:r>
                        <a:rPr lang="ko-KR" altLang="en-US" sz="80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>
                          <a:solidFill>
                            <a:schemeClr val="tx1"/>
                          </a:solidFill>
                        </a:rPr>
                        <a:t>·</a:t>
                      </a:r>
                      <a:r>
                        <a:rPr lang="ko-KR" altLang="en-US" sz="80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800">
                          <a:solidFill>
                            <a:schemeClr val="tx1"/>
                          </a:solidFill>
                        </a:rPr>
                        <a:t>Emulsion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150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</a:p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50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Отбеливающие тоник и эмульсия не только полноценно ухаживают за жирной кожей, но</a:t>
                      </a:r>
                      <a:r>
                        <a:rPr lang="ru-RU" altLang="en-US" sz="800" baseline="0" dirty="0" smtClean="0">
                          <a:solidFill>
                            <a:schemeClr val="tx1"/>
                          </a:solidFill>
                        </a:rPr>
                        <a:t> избавляют от следов </a:t>
                      </a:r>
                      <a:r>
                        <a:rPr lang="ru-RU" altLang="en-US" sz="800" baseline="0" dirty="0" err="1" smtClean="0">
                          <a:solidFill>
                            <a:schemeClr val="tx1"/>
                          </a:solidFill>
                        </a:rPr>
                        <a:t>постакне</a:t>
                      </a:r>
                      <a:r>
                        <a:rPr lang="ru-RU" altLang="en-US" sz="800" baseline="0" dirty="0" smtClean="0">
                          <a:solidFill>
                            <a:schemeClr val="tx1"/>
                          </a:solidFill>
                        </a:rPr>
                        <a:t>, покраснения, выравнивая рельеф кожи и ее тон.</a:t>
                      </a:r>
                      <a:endParaRPr lang="en-US" altLang="ko-KR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50427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Tony Lab</a:t>
                      </a:r>
                    </a:p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AC Control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Whitening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After Spot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ko-KR" altLang="en-US" sz="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</a:rPr>
                        <a:t>Средство для локального применения позволяет успокоить кожные воспаления, устранить неприятное чувство зуда и </a:t>
                      </a:r>
                      <a:r>
                        <a:rPr lang="ru-RU" altLang="en-US" sz="800" b="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</a:rPr>
                        <a:t>стянутости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</a:rPr>
                        <a:t> кожи, а также уменьшить покраснения и ускорить заживление </a:t>
                      </a:r>
                      <a:r>
                        <a:rPr lang="ru-RU" altLang="en-US" sz="800" b="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</a:rPr>
                        <a:t>акне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</a:rPr>
                        <a:t>. Осветляет и делает менее заметными следы </a:t>
                      </a:r>
                      <a:r>
                        <a:rPr lang="ru-RU" altLang="en-US" sz="800" b="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</a:rPr>
                        <a:t>постакне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</a:rPr>
                        <a:t>.</a:t>
                      </a:r>
                      <a:endParaRPr lang="en-US" altLang="ko-KR" sz="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</a:tr>
              <a:tr h="850427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Tony Lab</a:t>
                      </a:r>
                    </a:p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AC Control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smtClean="0">
                          <a:solidFill>
                            <a:schemeClr val="tx1"/>
                          </a:solidFill>
                        </a:rPr>
                        <a:t>Pink 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Deep Spot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25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Интенсивная розовая сыворотка с текстурой мази действует локально на место воспаления, снимает зуд, устраняет раздражение, охлаждает, делая незаметным воспалившееся место. Салициловая</a:t>
                      </a:r>
                      <a:r>
                        <a:rPr lang="ru-RU" altLang="en-US" sz="800" baseline="0" dirty="0" smtClean="0">
                          <a:solidFill>
                            <a:schemeClr val="tx1"/>
                          </a:solidFill>
                        </a:rPr>
                        <a:t> кислота и ВНА-кислоты эффективно удаляют ороговевшие клетки.</a:t>
                      </a:r>
                      <a:endParaRPr lang="en-US" altLang="en-US" sz="800" dirty="0"/>
                    </a:p>
                  </a:txBody>
                  <a:tcPr anchor="ctr"/>
                </a:tc>
              </a:tr>
              <a:tr h="850427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4463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Tony Lab</a:t>
                      </a:r>
                    </a:p>
                    <a:p>
                      <a:pPr marL="0" indent="0" algn="ctr" defTabSz="84463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AC Control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Spot Patch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altLang="en-US" sz="8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шт</a:t>
                      </a: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altLang="ko-KR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Матовые и прозрачные</a:t>
                      </a:r>
                      <a:r>
                        <a:rPr lang="ru-RU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altLang="en-US" sz="800" baseline="0" dirty="0" err="1" smtClean="0">
                          <a:solidFill>
                            <a:schemeClr val="tx1"/>
                          </a:solidFill>
                        </a:rPr>
                        <a:t>патчи</a:t>
                      </a: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 незаметны на коже, при этом эффективно борются с небольшими кожными проблемами. Удобны и экономичны.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38" name="그룹 37"/>
          <p:cNvGrpSpPr/>
          <p:nvPr/>
        </p:nvGrpSpPr>
        <p:grpSpPr>
          <a:xfrm>
            <a:off x="812329" y="3685926"/>
            <a:ext cx="432048" cy="816871"/>
            <a:chOff x="665844" y="2123728"/>
            <a:chExt cx="900659" cy="1680967"/>
          </a:xfrm>
        </p:grpSpPr>
        <p:pic>
          <p:nvPicPr>
            <p:cNvPr id="36" name="Picture 2" descr="C:\Users\User\Desktop\Desktop\토니 랩 에이씨 컨트롤 토너 복사.png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36930" r="37370"/>
            <a:stretch>
              <a:fillRect/>
            </a:stretch>
          </p:blipFill>
          <p:spPr>
            <a:xfrm>
              <a:off x="665844" y="2123728"/>
              <a:ext cx="432048" cy="1680967"/>
            </a:xfrm>
            <a:prstGeom prst="rect">
              <a:avLst/>
            </a:prstGeom>
            <a:noFill/>
          </p:spPr>
        </p:pic>
        <p:pic>
          <p:nvPicPr>
            <p:cNvPr id="37" name="Picture 3" descr="C:\Users\User\Desktop\Desktop\토니 랩 에이씨 컨트롤 에멀젼 복사.pn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/>
            <a:stretch>
              <a:fillRect/>
            </a:stretch>
          </p:blipFill>
          <p:spPr>
            <a:xfrm>
              <a:off x="1169900" y="2218314"/>
              <a:ext cx="396603" cy="1473473"/>
            </a:xfrm>
            <a:prstGeom prst="rect">
              <a:avLst/>
            </a:prstGeom>
            <a:noFill/>
          </p:spPr>
        </p:pic>
      </p:grpSp>
      <p:pic>
        <p:nvPicPr>
          <p:cNvPr id="39" name="Picture 2" descr="\\민경사원\신제품촬영\2014\스킨케어\토니 랩 에이씨 컨트롤 세럼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210" t="8870" r="35440" b="7860"/>
          <a:stretch>
            <a:fillRect/>
          </a:stretch>
        </p:blipFill>
        <p:spPr>
          <a:xfrm>
            <a:off x="923261" y="4717454"/>
            <a:ext cx="189969" cy="557979"/>
          </a:xfrm>
          <a:prstGeom prst="rect">
            <a:avLst/>
          </a:prstGeom>
          <a:noFill/>
        </p:spPr>
      </p:pic>
      <p:grpSp>
        <p:nvGrpSpPr>
          <p:cNvPr id="53" name="그룹 52"/>
          <p:cNvGrpSpPr/>
          <p:nvPr/>
        </p:nvGrpSpPr>
        <p:grpSpPr>
          <a:xfrm>
            <a:off x="783757" y="5438500"/>
            <a:ext cx="451097" cy="701031"/>
            <a:chOff x="746561" y="4954878"/>
            <a:chExt cx="528508" cy="632371"/>
          </a:xfrm>
        </p:grpSpPr>
        <p:pic>
          <p:nvPicPr>
            <p:cNvPr id="45" name="그림 44"/>
            <p:cNvPicPr>
              <a:picLocks noChangeAspect="1"/>
            </p:cNvPicPr>
            <p:nvPr/>
          </p:nvPicPr>
          <p:blipFill rotWithShape="1">
            <a:blip r:embed="rId5" cstate="print"/>
            <a:stretch>
              <a:fillRect/>
            </a:stretch>
          </p:blipFill>
          <p:spPr>
            <a:xfrm>
              <a:off x="746561" y="4954878"/>
              <a:ext cx="286820" cy="632371"/>
            </a:xfrm>
            <a:prstGeom prst="rect">
              <a:avLst/>
            </a:prstGeom>
          </p:spPr>
        </p:pic>
        <p:pic>
          <p:nvPicPr>
            <p:cNvPr id="52" name="그림 51"/>
            <p:cNvPicPr>
              <a:picLocks noChangeAspect="1"/>
            </p:cNvPicPr>
            <p:nvPr/>
          </p:nvPicPr>
          <p:blipFill rotWithShape="1">
            <a:blip r:embed="rId5" cstate="print"/>
            <a:stretch>
              <a:fillRect/>
            </a:stretch>
          </p:blipFill>
          <p:spPr>
            <a:xfrm>
              <a:off x="988249" y="4954878"/>
              <a:ext cx="286820" cy="632371"/>
            </a:xfrm>
            <a:prstGeom prst="rect">
              <a:avLst/>
            </a:prstGeom>
          </p:spPr>
        </p:pic>
      </p:grpSp>
      <p:pic>
        <p:nvPicPr>
          <p:cNvPr id="54" name="그림 53"/>
          <p:cNvPicPr>
            <a:picLocks noChangeAspect="1"/>
          </p:cNvPicPr>
          <p:nvPr/>
        </p:nvPicPr>
        <p:blipFill rotWithShape="1">
          <a:blip r:embed="rId6" cstate="print"/>
          <a:stretch>
            <a:fillRect/>
          </a:stretch>
        </p:blipFill>
        <p:spPr>
          <a:xfrm>
            <a:off x="569297" y="6260248"/>
            <a:ext cx="861132" cy="861132"/>
          </a:xfrm>
          <a:prstGeom prst="rect">
            <a:avLst/>
          </a:prstGeom>
        </p:spPr>
      </p:pic>
      <p:pic>
        <p:nvPicPr>
          <p:cNvPr id="55" name="Picture 2" descr="C:\Users\User\Desktop\Desktop\토니 랩 에이씨 컨트롤 핑크 딥 스팟 복사.png"/>
          <p:cNvPicPr>
            <a:picLocks noChangeAspect="1" noChangeArrowheads="1"/>
          </p:cNvPicPr>
          <p:nvPr/>
        </p:nvPicPr>
        <p:blipFill rotWithShape="1">
          <a:blip r:embed="rId7" cstate="print"/>
          <a:srcRect l="23330" r="20690"/>
          <a:stretch>
            <a:fillRect/>
          </a:stretch>
        </p:blipFill>
        <p:spPr>
          <a:xfrm>
            <a:off x="790936" y="7142270"/>
            <a:ext cx="417854" cy="746395"/>
          </a:xfrm>
          <a:prstGeom prst="rect">
            <a:avLst/>
          </a:prstGeom>
          <a:noFill/>
        </p:spPr>
      </p:pic>
      <p:pic>
        <p:nvPicPr>
          <p:cNvPr id="56" name="Picture 3" descr="\\민경사원\신제품촬영\2014\마스크 팩&amp;패치\토니 랩 에이씨 컨트롤 스팟 패치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48307" y="7864008"/>
            <a:ext cx="878012" cy="878012"/>
          </a:xfrm>
          <a:prstGeom prst="rect">
            <a:avLst/>
          </a:prstGeom>
          <a:noFill/>
        </p:spPr>
      </p:pic>
      <p:grpSp>
        <p:nvGrpSpPr>
          <p:cNvPr id="44" name="Group 2"/>
          <p:cNvGrpSpPr/>
          <p:nvPr/>
        </p:nvGrpSpPr>
        <p:grpSpPr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46" name="Line 10"/>
            <p:cNvSpPr>
              <a:spLocks noChangeShapeType="1"/>
            </p:cNvSpPr>
            <p:nvPr/>
          </p:nvSpPr>
          <p:spPr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  <p:sp>
          <p:nvSpPr>
            <p:cNvPr id="47" name="Line 11"/>
            <p:cNvSpPr>
              <a:spLocks noChangeShapeType="1"/>
            </p:cNvSpPr>
            <p:nvPr/>
          </p:nvSpPr>
          <p:spPr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48" name="그룹 47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49" name="TextBox 48"/>
            <p:cNvSpPr txBox="1"/>
            <p:nvPr/>
          </p:nvSpPr>
          <p:spPr>
            <a:xfrm>
              <a:off x="5181600" y="113646"/>
              <a:ext cx="1187450" cy="2154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 lang="en-US"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50" name="그룹 14"/>
            <p:cNvGrpSpPr/>
            <p:nvPr/>
          </p:nvGrpSpPr>
          <p:grpSpPr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60" name="Rectangle 5"/>
              <p:cNvSpPr>
                <a:spLocks noChangeArrowheads="1"/>
              </p:cNvSpPr>
              <p:nvPr/>
            </p:nvSpPr>
            <p:spPr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61" name="Rectangle 9"/>
              <p:cNvSpPr>
                <a:spLocks noChangeArrowheads="1"/>
              </p:cNvSpPr>
              <p:nvPr/>
            </p:nvSpPr>
            <p:spPr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62" name="Rectangle 5"/>
              <p:cNvSpPr>
                <a:spLocks noChangeArrowheads="1"/>
              </p:cNvSpPr>
              <p:nvPr/>
            </p:nvSpPr>
            <p:spPr>
              <a:xfrm>
                <a:off x="4563977" y="1571574"/>
                <a:ext cx="859432" cy="857197"/>
              </a:xfrm>
              <a:prstGeom prst="rect">
                <a:avLst/>
              </a:prstGeom>
              <a:blipFill rotWithShape="1">
                <a:blip r:embed="rId9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63" name="Rectangle 9"/>
              <p:cNvSpPr>
                <a:spLocks noChangeArrowheads="1"/>
              </p:cNvSpPr>
              <p:nvPr/>
            </p:nvSpPr>
            <p:spPr>
              <a:xfrm>
                <a:off x="3700887" y="714375"/>
                <a:ext cx="863091" cy="857199"/>
              </a:xfrm>
              <a:prstGeom prst="rect">
                <a:avLst/>
              </a:prstGeom>
              <a:blipFill rotWithShape="1">
                <a:blip r:embed="rId10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64" name="Rectangle 7"/>
              <p:cNvSpPr>
                <a:spLocks noChangeArrowheads="1"/>
              </p:cNvSpPr>
              <p:nvPr/>
            </p:nvSpPr>
            <p:spPr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65" name="Rectangle 7"/>
              <p:cNvSpPr>
                <a:spLocks noChangeArrowheads="1"/>
              </p:cNvSpPr>
              <p:nvPr/>
            </p:nvSpPr>
            <p:spPr>
              <a:xfrm>
                <a:off x="3700887" y="1571574"/>
                <a:ext cx="863091" cy="857197"/>
              </a:xfrm>
              <a:prstGeom prst="rect">
                <a:avLst/>
              </a:prstGeom>
              <a:blipFill rotWithShape="1">
                <a:blip r:embed="rId11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51" name="그룹 14"/>
            <p:cNvGrpSpPr/>
            <p:nvPr/>
          </p:nvGrpSpPr>
          <p:grpSpPr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58" name="Rectangle 10"/>
              <p:cNvSpPr>
                <a:spLocks noChangeArrowheads="1"/>
              </p:cNvSpPr>
              <p:nvPr/>
            </p:nvSpPr>
            <p:spPr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59" name="Rectangle 21"/>
              <p:cNvSpPr>
                <a:spLocks noChangeArrowheads="1"/>
              </p:cNvSpPr>
              <p:nvPr/>
            </p:nvSpPr>
            <p:spPr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57" name="그림 22" descr="회사로고.JPG"/>
            <p:cNvPicPr>
              <a:picLocks noChangeAspect="1"/>
            </p:cNvPicPr>
            <p:nvPr/>
          </p:nvPicPr>
          <p:blipFill rotWithShape="1">
            <a:blip r:embed="rId12" cstate="print"/>
            <a:srcRect/>
            <a:stretch>
              <a:fillRect/>
            </a:stretch>
          </p:blipFill>
          <p:spPr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pic>
        <p:nvPicPr>
          <p:cNvPr id="67" name="Picture 17" descr="arrow"/>
          <p:cNvPicPr>
            <a:picLocks noChangeAspect="1" noChangeArrowheads="1"/>
          </p:cNvPicPr>
          <p:nvPr/>
        </p:nvPicPr>
        <p:blipFill rotWithShape="1">
          <a:blip r:embed="rId13" cstate="print"/>
          <a:srcRect/>
          <a:stretch>
            <a:fillRect/>
          </a:stretch>
        </p:blipFill>
        <p:spPr>
          <a:xfrm rot="16200000">
            <a:off x="4056780" y="1905089"/>
            <a:ext cx="1178241" cy="267152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68" name="대각선 방향의 모서리가 둥근 사각형 67"/>
          <p:cNvSpPr/>
          <p:nvPr/>
        </p:nvSpPr>
        <p:spPr>
          <a:xfrm>
            <a:off x="4840631" y="1410721"/>
            <a:ext cx="1528421" cy="1211712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tx1">
              <a:lumMod val="50000"/>
              <a:lumOff val="50000"/>
            </a:scheme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endParaRPr lang="ru-RU" altLang="en-US" sz="1000" b="1" kern="0" dirty="0" smtClean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1000" b="1" kern="0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Полноценный, сбалансированный уход за проблемной подростковой кожей!</a:t>
            </a:r>
            <a:endParaRPr lang="ko-KR" altLang="en-US" sz="1000" b="1" kern="0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  <a:p>
            <a:pPr algn="ctr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lang="en-US"/>
            </a:pPr>
            <a:endParaRPr lang="en-US" altLang="" sz="1000" b="1" kern="0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70" name="모서리가 둥근 직사각형 69"/>
          <p:cNvSpPr/>
          <p:nvPr/>
        </p:nvSpPr>
        <p:spPr>
          <a:xfrm>
            <a:off x="682311" y="1691680"/>
            <a:ext cx="1548000" cy="720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/>
          </a:p>
        </p:txBody>
      </p:sp>
      <p:sp>
        <p:nvSpPr>
          <p:cNvPr id="71" name="모서리가 둥근 직사각형 70"/>
          <p:cNvSpPr/>
          <p:nvPr/>
        </p:nvSpPr>
        <p:spPr>
          <a:xfrm>
            <a:off x="775583" y="1393375"/>
            <a:ext cx="1357275" cy="252000"/>
          </a:xfrm>
          <a:prstGeom prst="roundRect">
            <a:avLst>
              <a:gd name="adj" fmla="val 16667"/>
            </a:avLst>
          </a:prstGeom>
          <a:solidFill>
            <a:srgbClr val="9966FF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sz="900" b="1" dirty="0" err="1"/>
              <a:t>Сциадопитис</a:t>
            </a:r>
            <a:endParaRPr lang="ko-KR" altLang="en-US" sz="900" b="1" kern="0" dirty="0">
              <a:solidFill>
                <a:srgbClr val="FFFFFF"/>
              </a:solidFill>
              <a:latin typeface="맑은 고딕"/>
              <a:ea typeface="맑은 고딕"/>
            </a:endParaRPr>
          </a:p>
        </p:txBody>
      </p:sp>
      <p:sp>
        <p:nvSpPr>
          <p:cNvPr id="72" name="직사각형 71"/>
          <p:cNvSpPr/>
          <p:nvPr/>
        </p:nvSpPr>
        <p:spPr>
          <a:xfrm>
            <a:off x="812329" y="2463112"/>
            <a:ext cx="1299491" cy="488707"/>
          </a:xfrm>
          <a:prstGeom prst="rect">
            <a:avLst/>
          </a:prstGeom>
          <a:solidFill>
            <a:srgbClr val="000000"/>
          </a:solidFill>
          <a:ln w="127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800" b="1" kern="0" dirty="0" smtClean="0">
                <a:solidFill>
                  <a:srgbClr val="FFFFFF"/>
                </a:solidFill>
                <a:latin typeface="맑은 고딕"/>
                <a:ea typeface="맑은 고딕"/>
              </a:rPr>
              <a:t>Антибактериальный  и противовоспалительный эффект</a:t>
            </a:r>
            <a:endParaRPr lang="en-US" altLang="en-US" sz="800" b="1" kern="0" dirty="0">
              <a:solidFill>
                <a:srgbClr val="FFFFFF"/>
              </a:solidFill>
              <a:latin typeface="맑은 고딕"/>
              <a:ea typeface="맑은 고딕"/>
            </a:endParaRPr>
          </a:p>
        </p:txBody>
      </p:sp>
      <p:sp>
        <p:nvSpPr>
          <p:cNvPr id="73" name="직사각형 72"/>
          <p:cNvSpPr/>
          <p:nvPr/>
        </p:nvSpPr>
        <p:spPr>
          <a:xfrm>
            <a:off x="807537" y="1763581"/>
            <a:ext cx="546352" cy="571635"/>
          </a:xfrm>
          <a:prstGeom prst="rect">
            <a:avLst/>
          </a:prstGeom>
          <a:blipFill rotWithShape="1">
            <a:blip r:embed="rId14" cstate="print"/>
            <a:stretch>
              <a:fillRect/>
            </a:stretch>
          </a:blip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>
              <a:solidFill>
                <a:prstClr val="white"/>
              </a:solidFill>
            </a:endParaRPr>
          </a:p>
        </p:txBody>
      </p:sp>
      <p:pic>
        <p:nvPicPr>
          <p:cNvPr id="74" name="Picture 2" descr="C:\Users\admin\Desktop\20120505_120341.jpg"/>
          <p:cNvPicPr>
            <a:picLocks noChangeAspect="1" noChangeArrowheads="1"/>
          </p:cNvPicPr>
          <p:nvPr/>
        </p:nvPicPr>
        <p:blipFill rotWithShape="1">
          <a:blip r:embed="rId15" cstate="print"/>
          <a:srcRect/>
          <a:stretch>
            <a:fillRect/>
          </a:stretch>
        </p:blipFill>
        <p:spPr>
          <a:xfrm>
            <a:off x="1386227" y="1770292"/>
            <a:ext cx="725593" cy="55918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5" name="포인트가 16개인 별 74"/>
          <p:cNvSpPr/>
          <p:nvPr/>
        </p:nvSpPr>
        <p:spPr>
          <a:xfrm>
            <a:off x="1370272" y="1763931"/>
            <a:ext cx="427391" cy="239383"/>
          </a:xfrm>
          <a:prstGeom prst="star16">
            <a:avLst>
              <a:gd name="adj" fmla="val 37500"/>
            </a:avLst>
          </a:prstGeom>
          <a:solidFill>
            <a:srgbClr val="FF9933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latinLnBrk="0">
              <a:defRPr lang="en-US"/>
            </a:pPr>
            <a:endParaRPr lang="en-US" altLang="" sz="1200" b="1" kern="0">
              <a:solidFill>
                <a:srgbClr val="FFFFFF"/>
              </a:solidFill>
              <a:latin typeface="굴림"/>
              <a:ea typeface="굴림"/>
            </a:endParaRPr>
          </a:p>
        </p:txBody>
      </p:sp>
      <p:sp>
        <p:nvSpPr>
          <p:cNvPr id="78" name="모서리가 둥근 직사각형 77"/>
          <p:cNvSpPr/>
          <p:nvPr/>
        </p:nvSpPr>
        <p:spPr>
          <a:xfrm>
            <a:off x="2639081" y="1692127"/>
            <a:ext cx="1548000" cy="720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/>
          </a:p>
        </p:txBody>
      </p:sp>
      <p:sp>
        <p:nvSpPr>
          <p:cNvPr id="79" name="모서리가 둥근 직사각형 78"/>
          <p:cNvSpPr/>
          <p:nvPr/>
        </p:nvSpPr>
        <p:spPr>
          <a:xfrm>
            <a:off x="2639082" y="1283970"/>
            <a:ext cx="1548000" cy="356285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9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Экстракт </a:t>
            </a:r>
            <a:r>
              <a:rPr lang="ru-RU" altLang="en-US" sz="900" b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центеллы</a:t>
            </a:r>
            <a:endParaRPr lang="en-US" altLang="en-US" sz="9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9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Комплекс экстрактов ростков</a:t>
            </a:r>
            <a:endParaRPr lang="en-US" altLang="en-US" sz="9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80" name="직사각형 79"/>
          <p:cNvSpPr/>
          <p:nvPr/>
        </p:nvSpPr>
        <p:spPr>
          <a:xfrm>
            <a:off x="2872982" y="2463112"/>
            <a:ext cx="1125537" cy="416699"/>
          </a:xfrm>
          <a:prstGeom prst="rect">
            <a:avLst/>
          </a:prstGeom>
          <a:solidFill>
            <a:srgbClr val="000000"/>
          </a:solidFill>
          <a:ln w="127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900" b="1" kern="0" dirty="0" smtClean="0">
                <a:solidFill>
                  <a:srgbClr val="FFFFFF"/>
                </a:solidFill>
                <a:latin typeface="맑은 고딕"/>
                <a:ea typeface="맑은 고딕"/>
              </a:rPr>
              <a:t>Регенерирует и успокаивает</a:t>
            </a:r>
            <a:endParaRPr lang="en-US" altLang="en-US" sz="900" b="1" kern="0" dirty="0">
              <a:solidFill>
                <a:srgbClr val="FFFFFF"/>
              </a:solidFill>
              <a:latin typeface="맑은 고딕"/>
              <a:ea typeface="맑은 고딕"/>
            </a:endParaRPr>
          </a:p>
        </p:txBody>
      </p:sp>
      <p:pic>
        <p:nvPicPr>
          <p:cNvPr id="81" name="Picture 3"/>
          <p:cNvPicPr>
            <a:picLocks noChangeArrowheads="1"/>
          </p:cNvPicPr>
          <p:nvPr/>
        </p:nvPicPr>
        <p:blipFill rotWithShape="1">
          <a:blip r:embed="rId16" cstate="print"/>
          <a:srcRect/>
          <a:stretch>
            <a:fillRect/>
          </a:stretch>
        </p:blipFill>
        <p:spPr>
          <a:xfrm>
            <a:off x="2747693" y="1746529"/>
            <a:ext cx="634527" cy="58676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</p:pic>
      <p:grpSp>
        <p:nvGrpSpPr>
          <p:cNvPr id="82" name="그룹 45"/>
          <p:cNvGrpSpPr/>
          <p:nvPr/>
        </p:nvGrpSpPr>
        <p:grpSpPr>
          <a:xfrm>
            <a:off x="3479840" y="1759256"/>
            <a:ext cx="634527" cy="582489"/>
            <a:chOff x="7452314" y="1699629"/>
            <a:chExt cx="1437994" cy="1229003"/>
          </a:xfrm>
        </p:grpSpPr>
        <p:pic>
          <p:nvPicPr>
            <p:cNvPr id="83" name="Picture 2"/>
            <p:cNvPicPr>
              <a:picLocks noChangeArrowheads="1"/>
            </p:cNvPicPr>
            <p:nvPr/>
          </p:nvPicPr>
          <p:blipFill rotWithShape="1">
            <a:blip r:embed="rId17" cstate="print"/>
            <a:srcRect/>
            <a:stretch>
              <a:fillRect/>
            </a:stretch>
          </p:blipFill>
          <p:spPr>
            <a:xfrm>
              <a:off x="7452319" y="1700808"/>
              <a:ext cx="712453" cy="614984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84" name="Picture 3"/>
            <p:cNvPicPr>
              <a:picLocks noChangeArrowheads="1"/>
            </p:cNvPicPr>
            <p:nvPr/>
          </p:nvPicPr>
          <p:blipFill rotWithShape="1">
            <a:blip r:embed="rId18" cstate="print"/>
            <a:srcRect/>
            <a:stretch>
              <a:fillRect/>
            </a:stretch>
          </p:blipFill>
          <p:spPr>
            <a:xfrm>
              <a:off x="8169881" y="1699629"/>
              <a:ext cx="712454" cy="614984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85" name="Picture 5"/>
            <p:cNvPicPr>
              <a:picLocks noChangeArrowheads="1"/>
            </p:cNvPicPr>
            <p:nvPr/>
          </p:nvPicPr>
          <p:blipFill rotWithShape="1">
            <a:blip r:embed="rId19" cstate="print"/>
            <a:srcRect/>
            <a:stretch>
              <a:fillRect/>
            </a:stretch>
          </p:blipFill>
          <p:spPr>
            <a:xfrm>
              <a:off x="8150452" y="2313647"/>
              <a:ext cx="739856" cy="614985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86" name="Picture 4"/>
            <p:cNvPicPr>
              <a:picLocks noChangeArrowheads="1"/>
            </p:cNvPicPr>
            <p:nvPr/>
          </p:nvPicPr>
          <p:blipFill rotWithShape="1">
            <a:blip r:embed="rId20" cstate="print"/>
            <a:srcRect/>
            <a:stretch>
              <a:fillRect/>
            </a:stretch>
          </p:blipFill>
          <p:spPr>
            <a:xfrm>
              <a:off x="7452314" y="2312462"/>
              <a:ext cx="712454" cy="614984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sp>
        <p:nvSpPr>
          <p:cNvPr id="87" name="Text Box 12"/>
          <p:cNvSpPr txBox="1">
            <a:spLocks noChangeArrowheads="1"/>
          </p:cNvSpPr>
          <p:nvPr/>
        </p:nvSpPr>
        <p:spPr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 lang="en-US"/>
            </a:pPr>
            <a:r>
              <a:rPr lang="en-US" altLang="ko-KR" sz="1600" b="1" dirty="0">
                <a:solidFill>
                  <a:prstClr val="black"/>
                </a:solidFill>
              </a:rPr>
              <a:t>ONE POINT– SKIN CARE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58728" y="3038064"/>
            <a:ext cx="5724000" cy="215444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>
              <a:defRPr lang="en-US"/>
            </a:pPr>
            <a:r>
              <a:rPr lang="ru-RU" altLang="en-US" sz="800" dirty="0" smtClean="0"/>
              <a:t>Порядок применения: тоник – эмульсия – сыворотка</a:t>
            </a:r>
            <a:endParaRPr lang="en-US" altLang="en-US" sz="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2"/>
          <p:cNvSpPr txBox="1">
            <a:spLocks noChangeArrowheads="1"/>
          </p:cNvSpPr>
          <p:nvPr/>
        </p:nvSpPr>
        <p:spPr>
          <a:xfrm>
            <a:off x="538163" y="1020737"/>
            <a:ext cx="5771157" cy="2632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spcAft>
                <a:spcPts val="0"/>
              </a:spcAft>
              <a:defRPr lang="en-US"/>
            </a:pPr>
            <a:r>
              <a:rPr lang="en-US" altLang="en-US" sz="1200" b="1">
                <a:latin typeface="+mn-ea"/>
                <a:ea typeface="+mn-ea"/>
              </a:rPr>
              <a:t>Intense Care</a:t>
            </a:r>
            <a:r>
              <a:rPr lang="ko-KR" altLang="en-US" sz="1200" b="1">
                <a:latin typeface="+mn-ea"/>
                <a:ea typeface="+mn-ea"/>
              </a:rPr>
              <a:t> </a:t>
            </a:r>
            <a:r>
              <a:rPr lang="en-US" altLang="en-US" sz="1200" b="1">
                <a:latin typeface="+mn-ea"/>
                <a:ea typeface="+mn-ea"/>
              </a:rPr>
              <a:t>Bee</a:t>
            </a:r>
            <a:r>
              <a:rPr lang="ko-KR" altLang="en-US" sz="1200" b="1">
                <a:latin typeface="+mn-ea"/>
                <a:ea typeface="+mn-ea"/>
              </a:rPr>
              <a:t> </a:t>
            </a:r>
            <a:r>
              <a:rPr lang="en-US" altLang="en-US" sz="1200" b="1">
                <a:latin typeface="+mn-ea"/>
                <a:ea typeface="+mn-ea"/>
              </a:rPr>
              <a:t>Propolis</a:t>
            </a: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85137767"/>
              </p:ext>
            </p:extLst>
          </p:nvPr>
        </p:nvGraphicFramePr>
        <p:xfrm>
          <a:off x="548680" y="3310622"/>
          <a:ext cx="5760640" cy="402868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576064"/>
                <a:gridCol w="3096344"/>
              </a:tblGrid>
              <a:tr h="33528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1142122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Intense Care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Bee </a:t>
                      </a: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Propolis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Toner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·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Emulsion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140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140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Успокаивающий тоник (89% натуральных ингредиентов) и эмульсия (78% натуральных ингредиентов) с</a:t>
                      </a:r>
                      <a:r>
                        <a:rPr lang="ru-RU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экстрактом прополиса оказывают бактерицидное и ранозаживляющее действие, препятствуя образованию прыщей. Восстанавливают барьерную защиту эпидермиса.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ru-RU" altLang="ko-KR" sz="800" b="1" dirty="0" err="1" smtClean="0">
                          <a:solidFill>
                            <a:schemeClr val="tx1"/>
                          </a:solidFill>
                        </a:rPr>
                        <a:t>Гипоаллергенная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 формула (тест).</a:t>
                      </a: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just" defTabSz="90000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endParaRPr lang="en-US" altLang="" sz="800" dirty="0"/>
                    </a:p>
                  </a:txBody>
                  <a:tcPr anchor="ctr"/>
                </a:tc>
              </a:tr>
              <a:tr h="850427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>
                          <a:solidFill>
                            <a:schemeClr val="tx1"/>
                          </a:solidFill>
                        </a:rPr>
                        <a:t>Intense Care</a:t>
                      </a:r>
                    </a:p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>
                          <a:solidFill>
                            <a:schemeClr val="tx1"/>
                          </a:solidFill>
                        </a:rPr>
                        <a:t>Bee Propolis</a:t>
                      </a:r>
                      <a:endParaRPr lang="ko-KR" altLang="en-US" sz="80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>
                          <a:solidFill>
                            <a:schemeClr val="tx1"/>
                          </a:solidFill>
                        </a:rPr>
                        <a:t>Spot Ointment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25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гр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Мазь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</a:rPr>
                        <a:t> для регенерации кожи с экстрактом </a:t>
                      </a:r>
                      <a:r>
                        <a:rPr lang="ru-RU" altLang="en-US" sz="800" b="0" baseline="0" dirty="0" err="1" smtClean="0">
                          <a:solidFill>
                            <a:schemeClr val="tx1"/>
                          </a:solidFill>
                        </a:rPr>
                        <a:t>центеллы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</a:rPr>
                        <a:t> предназначена для точечного нанесения на проблемные участки кожи. Лечит повреждения после </a:t>
                      </a:r>
                      <a:r>
                        <a:rPr lang="ru-RU" altLang="en-US" sz="800" b="0" baseline="0" dirty="0" err="1" smtClean="0">
                          <a:solidFill>
                            <a:schemeClr val="tx1"/>
                          </a:solidFill>
                        </a:rPr>
                        <a:t>акне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</a:rPr>
                        <a:t>, небольшие шрамы и рубцы, выравнивая текстуру кожи. Обладает мощным антимикробным действием, регулирует секрецию сальных желез.</a:t>
                      </a:r>
                      <a:endParaRPr lang="en-US" alt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50427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4463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Intense Care</a:t>
                      </a:r>
                    </a:p>
                    <a:p>
                      <a:pPr marL="0" indent="0" algn="ctr" defTabSz="84463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Bee </a:t>
                      </a: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Propolis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Mist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100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dirty="0" err="1" smtClean="0">
                          <a:solidFill>
                            <a:schemeClr val="tx1"/>
                          </a:solidFill>
                        </a:rPr>
                        <a:t>Мист</a:t>
                      </a: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 мгновенно</a:t>
                      </a:r>
                      <a:r>
                        <a:rPr lang="ru-RU" altLang="en-US" sz="800" baseline="0" dirty="0" smtClean="0">
                          <a:solidFill>
                            <a:schemeClr val="tx1"/>
                          </a:solidFill>
                        </a:rPr>
                        <a:t> успокаивает кожу, </a:t>
                      </a: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снимая воспаления и раздражения. Все компоненты его формулы направлены на лечение и предотвращение появления угревой сыпи, повышают иммунитет кожи и имеют противомикробный эффект.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50427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4463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Intense Care</a:t>
                      </a:r>
                    </a:p>
                    <a:p>
                      <a:pPr marL="0" indent="0" algn="ctr" defTabSz="84463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Bee </a:t>
                      </a: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Propolis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Cleanser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Not launched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ko-KR" altLang="en-US" sz="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150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Очищающий лечебный гель для умывания. Подходит для всех типов кожи, в том числе раздраженной и проблемной. Содержит активный комплекс пчелиного, яда и прополиса, обладает интенсивным успокаивающим действием. Снимает стресс.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44" name="Group 2"/>
          <p:cNvGrpSpPr/>
          <p:nvPr/>
        </p:nvGrpSpPr>
        <p:grpSpPr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46" name="Line 10"/>
            <p:cNvSpPr>
              <a:spLocks noChangeShapeType="1"/>
            </p:cNvSpPr>
            <p:nvPr/>
          </p:nvSpPr>
          <p:spPr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  <p:sp>
          <p:nvSpPr>
            <p:cNvPr id="47" name="Line 11"/>
            <p:cNvSpPr>
              <a:spLocks noChangeShapeType="1"/>
            </p:cNvSpPr>
            <p:nvPr/>
          </p:nvSpPr>
          <p:spPr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48" name="그룹 47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49" name="TextBox 48"/>
            <p:cNvSpPr txBox="1"/>
            <p:nvPr/>
          </p:nvSpPr>
          <p:spPr>
            <a:xfrm>
              <a:off x="5181600" y="113646"/>
              <a:ext cx="1187450" cy="2154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 lang="en-US"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50" name="그룹 14"/>
            <p:cNvGrpSpPr/>
            <p:nvPr/>
          </p:nvGrpSpPr>
          <p:grpSpPr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60" name="Rectangle 5"/>
              <p:cNvSpPr>
                <a:spLocks noChangeArrowheads="1"/>
              </p:cNvSpPr>
              <p:nvPr/>
            </p:nvSpPr>
            <p:spPr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61" name="Rectangle 9"/>
              <p:cNvSpPr>
                <a:spLocks noChangeArrowheads="1"/>
              </p:cNvSpPr>
              <p:nvPr/>
            </p:nvSpPr>
            <p:spPr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62" name="Rectangle 5"/>
              <p:cNvSpPr>
                <a:spLocks noChangeArrowheads="1"/>
              </p:cNvSpPr>
              <p:nvPr/>
            </p:nvSpPr>
            <p:spPr>
              <a:xfrm>
                <a:off x="4563977" y="1571574"/>
                <a:ext cx="859432" cy="857197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63" name="Rectangle 9"/>
              <p:cNvSpPr>
                <a:spLocks noChangeArrowheads="1"/>
              </p:cNvSpPr>
              <p:nvPr/>
            </p:nvSpPr>
            <p:spPr>
              <a:xfrm>
                <a:off x="3700887" y="714375"/>
                <a:ext cx="863091" cy="857199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64" name="Rectangle 7"/>
              <p:cNvSpPr>
                <a:spLocks noChangeArrowheads="1"/>
              </p:cNvSpPr>
              <p:nvPr/>
            </p:nvSpPr>
            <p:spPr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65" name="Rectangle 7"/>
              <p:cNvSpPr>
                <a:spLocks noChangeArrowheads="1"/>
              </p:cNvSpPr>
              <p:nvPr/>
            </p:nvSpPr>
            <p:spPr>
              <a:xfrm>
                <a:off x="3700887" y="1571574"/>
                <a:ext cx="863091" cy="857197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51" name="그룹 14"/>
            <p:cNvGrpSpPr/>
            <p:nvPr/>
          </p:nvGrpSpPr>
          <p:grpSpPr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58" name="Rectangle 10"/>
              <p:cNvSpPr>
                <a:spLocks noChangeArrowheads="1"/>
              </p:cNvSpPr>
              <p:nvPr/>
            </p:nvSpPr>
            <p:spPr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59" name="Rectangle 21"/>
              <p:cNvSpPr>
                <a:spLocks noChangeArrowheads="1"/>
              </p:cNvSpPr>
              <p:nvPr/>
            </p:nvSpPr>
            <p:spPr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57" name="그림 22" descr="회사로고.JPG"/>
            <p:cNvPicPr>
              <a:picLocks noChangeAspect="1"/>
            </p:cNvPicPr>
            <p:nvPr/>
          </p:nvPicPr>
          <p:blipFill rotWithShape="1">
            <a:blip r:embed="rId5" cstate="print"/>
            <a:srcRect/>
            <a:stretch>
              <a:fillRect/>
            </a:stretch>
          </p:blipFill>
          <p:spPr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pic>
        <p:nvPicPr>
          <p:cNvPr id="67" name="Picture 17" descr="arrow"/>
          <p:cNvPicPr>
            <a:picLocks noChangeAspect="1" noChangeArrowheads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 rot="16200000">
            <a:off x="4056780" y="1905089"/>
            <a:ext cx="1178241" cy="267152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68" name="대각선 방향의 모서리가 둥근 사각형 67"/>
          <p:cNvSpPr/>
          <p:nvPr/>
        </p:nvSpPr>
        <p:spPr>
          <a:xfrm>
            <a:off x="4840632" y="1547649"/>
            <a:ext cx="1445868" cy="107478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tx1">
              <a:lumMod val="50000"/>
              <a:lumOff val="50000"/>
            </a:scheme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ko-KR" sz="1000" b="1" kern="0" dirty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 </a:t>
            </a:r>
            <a:r>
              <a:rPr lang="ko-KR" altLang="en-US" sz="1000" b="1" kern="0" dirty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 </a:t>
            </a:r>
            <a:r>
              <a:rPr lang="ru-RU" altLang="en-US" sz="800" b="1" kern="0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ea typeface="맑은 고딕"/>
              </a:rPr>
              <a:t>Комплекс уникальных средств обеспечит великолепный уход за </a:t>
            </a:r>
            <a:r>
              <a:rPr lang="ru-RU" altLang="en-US" sz="800" b="1" kern="0" dirty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ea typeface="맑은 고딕"/>
              </a:rPr>
              <a:t>проблемной </a:t>
            </a:r>
            <a:r>
              <a:rPr lang="ru-RU" altLang="en-US" sz="800" b="1" kern="0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ea typeface="맑은 고딕"/>
              </a:rPr>
              <a:t>кожей лица!</a:t>
            </a:r>
            <a:endParaRPr lang="en-US" altLang="" sz="800" b="1" kern="0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72" name="직사각형 71"/>
          <p:cNvSpPr/>
          <p:nvPr/>
        </p:nvSpPr>
        <p:spPr>
          <a:xfrm>
            <a:off x="620688" y="2627784"/>
            <a:ext cx="1125537" cy="252000"/>
          </a:xfrm>
          <a:prstGeom prst="rect">
            <a:avLst/>
          </a:prstGeom>
          <a:solidFill>
            <a:srgbClr val="000000"/>
          </a:solidFill>
          <a:ln w="127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900" b="1" kern="0" dirty="0" smtClean="0">
                <a:solidFill>
                  <a:srgbClr val="FFFFFF"/>
                </a:solidFill>
                <a:latin typeface="맑은 고딕"/>
                <a:ea typeface="맑은 고딕"/>
              </a:rPr>
              <a:t>Регенерирует</a:t>
            </a:r>
            <a:endParaRPr lang="en-US" altLang="en-US" sz="900" b="1" kern="0" dirty="0">
              <a:solidFill>
                <a:srgbClr val="FFFFFF"/>
              </a:solidFill>
              <a:latin typeface="맑은 고딕"/>
              <a:ea typeface="맑은 고딕"/>
            </a:endParaRPr>
          </a:p>
        </p:txBody>
      </p:sp>
      <p:sp>
        <p:nvSpPr>
          <p:cNvPr id="80" name="직사각형 79"/>
          <p:cNvSpPr/>
          <p:nvPr/>
        </p:nvSpPr>
        <p:spPr>
          <a:xfrm>
            <a:off x="3239567" y="2627784"/>
            <a:ext cx="1125537" cy="252000"/>
          </a:xfrm>
          <a:prstGeom prst="rect">
            <a:avLst/>
          </a:prstGeom>
          <a:solidFill>
            <a:srgbClr val="000000"/>
          </a:solidFill>
          <a:ln w="127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ko-KR" sz="900" b="1" kern="0" dirty="0" smtClean="0">
                <a:solidFill>
                  <a:srgbClr val="FFFFFF"/>
                </a:solidFill>
                <a:latin typeface="맑은 고딕"/>
                <a:ea typeface="맑은 고딕"/>
              </a:rPr>
              <a:t>   Успокаивает	</a:t>
            </a:r>
            <a:endParaRPr lang="en-US" altLang="en-US" sz="900" b="1" kern="0" dirty="0">
              <a:solidFill>
                <a:srgbClr val="FFFFFF"/>
              </a:solidFill>
              <a:latin typeface="맑은 고딕"/>
              <a:ea typeface="맑은 고딕"/>
            </a:endParaRPr>
          </a:p>
        </p:txBody>
      </p:sp>
      <p:sp>
        <p:nvSpPr>
          <p:cNvPr id="87" name="Text Box 12"/>
          <p:cNvSpPr txBox="1">
            <a:spLocks noChangeArrowheads="1"/>
          </p:cNvSpPr>
          <p:nvPr/>
        </p:nvSpPr>
        <p:spPr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 lang="en-US"/>
            </a:pPr>
            <a:r>
              <a:rPr lang="en-US" altLang="ko-KR" sz="1600" b="1" dirty="0">
                <a:solidFill>
                  <a:prstClr val="black"/>
                </a:solidFill>
              </a:rPr>
              <a:t>ONE POINT– SKIN CARE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58728" y="3038064"/>
            <a:ext cx="5724000" cy="215444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>
              <a:defRPr lang="en-US"/>
            </a:pPr>
            <a:r>
              <a:rPr lang="ru-RU" altLang="en-US" sz="800" dirty="0" smtClean="0"/>
              <a:t>Порядок применения: тоник – эмульсия – мазь для точечного ухода за проблемной кожей</a:t>
            </a:r>
            <a:r>
              <a:rPr lang="ko-KR" altLang="en-US" sz="800" dirty="0" smtClean="0"/>
              <a:t> </a:t>
            </a:r>
            <a:endParaRPr lang="ko-KR" altLang="en-US" sz="800" dirty="0"/>
          </a:p>
        </p:txBody>
      </p:sp>
      <p:pic>
        <p:nvPicPr>
          <p:cNvPr id="69" name="Picture 2"/>
          <p:cNvPicPr>
            <a:picLocks noChangeAspect="1" noChangeArrowheads="1"/>
          </p:cNvPicPr>
          <p:nvPr/>
        </p:nvPicPr>
        <p:blipFill rotWithShape="1">
          <a:blip r:embed="rId7" cstate="print"/>
          <a:srcRect/>
          <a:stretch>
            <a:fillRect/>
          </a:stretch>
        </p:blipFill>
        <p:spPr>
          <a:xfrm>
            <a:off x="710521" y="3765088"/>
            <a:ext cx="252011" cy="87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Picture 2"/>
          <p:cNvPicPr>
            <a:picLocks noChangeAspect="1" noChangeArrowheads="1"/>
          </p:cNvPicPr>
          <p:nvPr/>
        </p:nvPicPr>
        <p:blipFill rotWithShape="1">
          <a:blip r:embed="rId7" cstate="print"/>
          <a:srcRect/>
          <a:stretch>
            <a:fillRect/>
          </a:stretch>
        </p:blipFill>
        <p:spPr>
          <a:xfrm>
            <a:off x="1088757" y="3765088"/>
            <a:ext cx="252011" cy="87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Picture 2"/>
          <p:cNvPicPr>
            <a:picLocks noChangeAspect="1" noChangeArrowheads="1"/>
          </p:cNvPicPr>
          <p:nvPr/>
        </p:nvPicPr>
        <p:blipFill rotWithShape="1">
          <a:blip r:embed="rId8" cstate="print"/>
          <a:srcRect/>
          <a:stretch>
            <a:fillRect/>
          </a:stretch>
        </p:blipFill>
        <p:spPr>
          <a:xfrm>
            <a:off x="889931" y="4822086"/>
            <a:ext cx="194366" cy="75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Picture 2"/>
          <p:cNvPicPr>
            <a:picLocks noChangeAspect="1" noChangeArrowheads="1"/>
          </p:cNvPicPr>
          <p:nvPr/>
        </p:nvPicPr>
        <p:blipFill rotWithShape="1">
          <a:blip r:embed="rId9" cstate="print"/>
          <a:srcRect/>
          <a:stretch>
            <a:fillRect/>
          </a:stretch>
        </p:blipFill>
        <p:spPr>
          <a:xfrm>
            <a:off x="904912" y="5713861"/>
            <a:ext cx="189589" cy="730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Picture 2"/>
          <p:cNvPicPr>
            <a:picLocks noChangeAspect="1" noChangeArrowheads="1"/>
          </p:cNvPicPr>
          <p:nvPr/>
        </p:nvPicPr>
        <p:blipFill rotWithShape="1">
          <a:blip r:embed="rId10" cstate="print"/>
          <a:srcRect/>
          <a:stretch>
            <a:fillRect/>
          </a:stretch>
        </p:blipFill>
        <p:spPr>
          <a:xfrm>
            <a:off x="908720" y="6592627"/>
            <a:ext cx="185781" cy="71567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모서리가 둥근 직사각형 91"/>
          <p:cNvSpPr/>
          <p:nvPr/>
        </p:nvSpPr>
        <p:spPr>
          <a:xfrm>
            <a:off x="3211111" y="1723556"/>
            <a:ext cx="1218989" cy="828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 sz="800"/>
          </a:p>
        </p:txBody>
      </p:sp>
      <p:sp>
        <p:nvSpPr>
          <p:cNvPr id="93" name="모서리가 둥근 직사각형 92"/>
          <p:cNvSpPr/>
          <p:nvPr/>
        </p:nvSpPr>
        <p:spPr>
          <a:xfrm>
            <a:off x="1894543" y="1403648"/>
            <a:ext cx="1152000" cy="288000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8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Прополис черной пчелы</a:t>
            </a:r>
            <a:endParaRPr lang="en-US" altLang="en-US" sz="8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95" name="모서리가 둥근 직사각형 94"/>
          <p:cNvSpPr/>
          <p:nvPr/>
        </p:nvSpPr>
        <p:spPr>
          <a:xfrm>
            <a:off x="593407" y="1403649"/>
            <a:ext cx="1152000" cy="288000"/>
          </a:xfrm>
          <a:prstGeom prst="roundRect">
            <a:avLst>
              <a:gd name="adj" fmla="val 16667"/>
            </a:avLst>
          </a:prstGeom>
          <a:solidFill>
            <a:srgbClr val="9966FF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Пчелиный яд</a:t>
            </a:r>
            <a:endParaRPr lang="en-US" altLang="en-US" sz="8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96" name="모서리가 둥근 직사각형 95"/>
          <p:cNvSpPr/>
          <p:nvPr/>
        </p:nvSpPr>
        <p:spPr>
          <a:xfrm>
            <a:off x="3233975" y="1403648"/>
            <a:ext cx="1152000" cy="288000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8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Ромашковая вода</a:t>
            </a:r>
            <a:endParaRPr lang="en-US" altLang="en-US" sz="8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97" name="모서리가 둥근 직사각형 96"/>
          <p:cNvSpPr/>
          <p:nvPr/>
        </p:nvSpPr>
        <p:spPr>
          <a:xfrm>
            <a:off x="1882968" y="1723556"/>
            <a:ext cx="1218989" cy="8280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 sz="800"/>
          </a:p>
        </p:txBody>
      </p:sp>
      <p:sp>
        <p:nvSpPr>
          <p:cNvPr id="98" name="직사각형 97"/>
          <p:cNvSpPr/>
          <p:nvPr/>
        </p:nvSpPr>
        <p:spPr>
          <a:xfrm>
            <a:off x="1916832" y="2627784"/>
            <a:ext cx="1125537" cy="252000"/>
          </a:xfrm>
          <a:prstGeom prst="rect">
            <a:avLst/>
          </a:prstGeom>
          <a:solidFill>
            <a:srgbClr val="000000"/>
          </a:solidFill>
          <a:ln w="127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900" b="1" kern="0" dirty="0" smtClean="0">
                <a:solidFill>
                  <a:srgbClr val="FFFFFF"/>
                </a:solidFill>
                <a:latin typeface="맑은 고딕"/>
                <a:ea typeface="맑은 고딕"/>
              </a:rPr>
              <a:t>Повышает иммунитет</a:t>
            </a:r>
            <a:endParaRPr lang="en-US" altLang="en-US" sz="900" b="1" kern="0" dirty="0">
              <a:solidFill>
                <a:srgbClr val="FFFFFF"/>
              </a:solidFill>
              <a:latin typeface="맑은 고딕"/>
              <a:ea typeface="맑은 고딕"/>
            </a:endParaRPr>
          </a:p>
        </p:txBody>
      </p:sp>
      <p:pic>
        <p:nvPicPr>
          <p:cNvPr id="102" name="Picture 2"/>
          <p:cNvPicPr>
            <a:picLocks noChangeAspect="1" noChangeArrowheads="1"/>
          </p:cNvPicPr>
          <p:nvPr/>
        </p:nvPicPr>
        <p:blipFill rotWithShape="1">
          <a:blip r:embed="rId11" cstate="print"/>
          <a:srcRect/>
          <a:stretch>
            <a:fillRect/>
          </a:stretch>
        </p:blipFill>
        <p:spPr>
          <a:xfrm>
            <a:off x="3318318" y="1755285"/>
            <a:ext cx="1046786" cy="72848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4" name="Picture 5"/>
          <p:cNvPicPr>
            <a:picLocks noChangeAspect="1" noChangeArrowheads="1"/>
          </p:cNvPicPr>
          <p:nvPr/>
        </p:nvPicPr>
        <p:blipFill rotWithShape="1">
          <a:blip r:embed="rId12" cstate="print"/>
          <a:srcRect/>
          <a:stretch>
            <a:fillRect/>
          </a:stretch>
        </p:blipFill>
        <p:spPr>
          <a:xfrm>
            <a:off x="1938772" y="1757614"/>
            <a:ext cx="1103598" cy="72615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5" name="모서리가 둥근 직사각형 104"/>
          <p:cNvSpPr/>
          <p:nvPr/>
        </p:nvSpPr>
        <p:spPr>
          <a:xfrm>
            <a:off x="548680" y="1727776"/>
            <a:ext cx="1218989" cy="828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 sz="800"/>
          </a:p>
        </p:txBody>
      </p:sp>
      <p:pic>
        <p:nvPicPr>
          <p:cNvPr id="103" name="Picture 2"/>
          <p:cNvPicPr>
            <a:picLocks noChangeAspect="1" noChangeArrowheads="1"/>
          </p:cNvPicPr>
          <p:nvPr/>
        </p:nvPicPr>
        <p:blipFill rotWithShape="1">
          <a:blip r:embed="rId13" cstate="print"/>
          <a:srcRect/>
          <a:stretch>
            <a:fillRect/>
          </a:stretch>
        </p:blipFill>
        <p:spPr>
          <a:xfrm>
            <a:off x="620688" y="1757614"/>
            <a:ext cx="1092692" cy="726154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2"/>
          <p:cNvSpPr txBox="1">
            <a:spLocks noChangeArrowheads="1"/>
          </p:cNvSpPr>
          <p:nvPr/>
        </p:nvSpPr>
        <p:spPr>
          <a:xfrm>
            <a:off x="538163" y="1016505"/>
            <a:ext cx="5771157" cy="2674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spcAft>
                <a:spcPts val="0"/>
              </a:spcAft>
              <a:defRPr lang="en-US"/>
            </a:pPr>
            <a:r>
              <a:rPr lang="en-US" altLang="en-US" sz="1200" b="1">
                <a:latin typeface="+mn-ea"/>
                <a:ea typeface="+mn-ea"/>
              </a:rPr>
              <a:t>I'm Real Line</a:t>
            </a: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08567310"/>
              </p:ext>
            </p:extLst>
          </p:nvPr>
        </p:nvGraphicFramePr>
        <p:xfrm>
          <a:off x="548682" y="1369781"/>
          <a:ext cx="5760640" cy="543784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576062"/>
                <a:gridCol w="3096346"/>
              </a:tblGrid>
              <a:tr h="33528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50427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I'm Real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Rice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Smooth Toner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latin typeface="맑은 고딕"/>
                          <a:ea typeface="맑은 고딕"/>
                        </a:rPr>
                        <a:t>250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Тоник с рисовым экстрактом не только мягко очистит  кожу, но и сделает ее гладкой, нежной и шелковистой.</a:t>
                      </a:r>
                      <a:endParaRPr lang="en-US" altLang="ko-KR" sz="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50427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I'm Real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Seaweed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Aqua Moisture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Lotion</a:t>
                      </a:r>
                    </a:p>
                    <a:p>
                      <a:pPr algn="ctr" latinLnBrk="0">
                        <a:lnSpc>
                          <a:spcPct val="100000"/>
                        </a:lnSpc>
                        <a:defRPr lang="en-US"/>
                      </a:pPr>
                      <a:endParaRPr lang="en-US" altLang="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200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Высокое содержание морской воды и экстракта бурых водорослей делает лосьон незаменимым в уходе за сухой, усталой кожей лица.</a:t>
                      </a:r>
                      <a:endParaRPr lang="en-US" altLang="ko-KR" sz="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50427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I'm Real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Tea tree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Sebum &amp;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Pore 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Lotion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200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Лосьон с экстрактом чайного дерева ухаживает за жирной и</a:t>
                      </a:r>
                      <a:r>
                        <a:rPr lang="ru-RU" altLang="ko-KR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комбинированной кожей с расширенными порами, контролируя секрецию сальных желез.</a:t>
                      </a:r>
                      <a:endParaRPr lang="en-US" altLang="ko-KR" sz="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50427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I'm Real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Lemon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Brightening Lotion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200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Лосьон помогает выровнять и осветлить тусклый тон кожи, делая его более здоровым и сияющим.</a:t>
                      </a:r>
                      <a:endParaRPr lang="en-US" altLang="ko-KR" sz="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50427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I'm Real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Aloe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Soothing Lotion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200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Успокаивающий</a:t>
                      </a:r>
                      <a:r>
                        <a:rPr lang="ru-RU" altLang="ko-KR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л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осьон с экстрактом алоэ вера быстро впитывается, освежая и тонизируя чувствительную</a:t>
                      </a:r>
                      <a:r>
                        <a:rPr lang="ru-RU" altLang="ko-KR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кожу.</a:t>
                      </a:r>
                      <a:endParaRPr lang="en-US" altLang="ko-KR" sz="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50427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I'm Real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Avocado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Rich Cream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90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Высокопитательный крем с маслом авокадо обладает густой текстурой, увлажняет кожу и наполняет ее силой, энергией и здоровьем.</a:t>
                      </a:r>
                      <a:endParaRPr lang="en-US" altLang="ko-KR" sz="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90" name="Group 2"/>
          <p:cNvGrpSpPr/>
          <p:nvPr/>
        </p:nvGrpSpPr>
        <p:grpSpPr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91" name="Line 10"/>
            <p:cNvSpPr>
              <a:spLocks noChangeShapeType="1"/>
            </p:cNvSpPr>
            <p:nvPr/>
          </p:nvSpPr>
          <p:spPr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  <p:sp>
          <p:nvSpPr>
            <p:cNvPr id="92" name="Line 11"/>
            <p:cNvSpPr>
              <a:spLocks noChangeShapeType="1"/>
            </p:cNvSpPr>
            <p:nvPr/>
          </p:nvSpPr>
          <p:spPr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93" name="그룹 92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94" name="TextBox 93"/>
            <p:cNvSpPr txBox="1"/>
            <p:nvPr/>
          </p:nvSpPr>
          <p:spPr>
            <a:xfrm>
              <a:off x="5181600" y="113646"/>
              <a:ext cx="1187450" cy="2154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 lang="en-US"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95" name="그룹 14"/>
            <p:cNvGrpSpPr/>
            <p:nvPr/>
          </p:nvGrpSpPr>
          <p:grpSpPr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00" name="Rectangle 5"/>
              <p:cNvSpPr>
                <a:spLocks noChangeArrowheads="1"/>
              </p:cNvSpPr>
              <p:nvPr/>
            </p:nvSpPr>
            <p:spPr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01" name="Rectangle 9"/>
              <p:cNvSpPr>
                <a:spLocks noChangeArrowheads="1"/>
              </p:cNvSpPr>
              <p:nvPr/>
            </p:nvSpPr>
            <p:spPr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02" name="Rectangle 5"/>
              <p:cNvSpPr>
                <a:spLocks noChangeArrowheads="1"/>
              </p:cNvSpPr>
              <p:nvPr/>
            </p:nvSpPr>
            <p:spPr>
              <a:xfrm>
                <a:off x="4563977" y="1571574"/>
                <a:ext cx="859432" cy="857197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03" name="Rectangle 9"/>
              <p:cNvSpPr>
                <a:spLocks noChangeArrowheads="1"/>
              </p:cNvSpPr>
              <p:nvPr/>
            </p:nvSpPr>
            <p:spPr>
              <a:xfrm>
                <a:off x="3700887" y="714375"/>
                <a:ext cx="863091" cy="857199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04" name="Rectangle 7"/>
              <p:cNvSpPr>
                <a:spLocks noChangeArrowheads="1"/>
              </p:cNvSpPr>
              <p:nvPr/>
            </p:nvSpPr>
            <p:spPr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05" name="Rectangle 7"/>
              <p:cNvSpPr>
                <a:spLocks noChangeArrowheads="1"/>
              </p:cNvSpPr>
              <p:nvPr/>
            </p:nvSpPr>
            <p:spPr>
              <a:xfrm>
                <a:off x="3700887" y="1571574"/>
                <a:ext cx="863091" cy="857197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96" name="그룹 14"/>
            <p:cNvGrpSpPr/>
            <p:nvPr/>
          </p:nvGrpSpPr>
          <p:grpSpPr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98" name="Rectangle 10"/>
              <p:cNvSpPr>
                <a:spLocks noChangeArrowheads="1"/>
              </p:cNvSpPr>
              <p:nvPr/>
            </p:nvSpPr>
            <p:spPr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99" name="Rectangle 21"/>
              <p:cNvSpPr>
                <a:spLocks noChangeArrowheads="1"/>
              </p:cNvSpPr>
              <p:nvPr/>
            </p:nvSpPr>
            <p:spPr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97" name="그림 22" descr="회사로고.JPG"/>
            <p:cNvPicPr>
              <a:picLocks noChangeAspect="1"/>
            </p:cNvPicPr>
            <p:nvPr/>
          </p:nvPicPr>
          <p:blipFill rotWithShape="1">
            <a:blip r:embed="rId5" cstate="print"/>
            <a:srcRect/>
            <a:stretch>
              <a:fillRect/>
            </a:stretch>
          </p:blipFill>
          <p:spPr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pic>
        <p:nvPicPr>
          <p:cNvPr id="107" name="Picture 2" descr="C:\Users\User\Desktop\Desktop\토니모리 아임리얼 아보카도 영양 크림 복사.png"/>
          <p:cNvPicPr>
            <a:picLocks noChangeAspect="1" noChangeArrowheads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>
            <a:off x="829288" y="6307309"/>
            <a:ext cx="395291" cy="335019"/>
          </a:xfrm>
          <a:prstGeom prst="rect">
            <a:avLst/>
          </a:prstGeom>
          <a:noFill/>
        </p:spPr>
      </p:pic>
      <p:pic>
        <p:nvPicPr>
          <p:cNvPr id="125" name="Picture 2" descr="C:\Users\User\Desktop\Desktop\토니모리 아임리얼 해조 수분촉촉 로션 복사.png"/>
          <p:cNvPicPr>
            <a:picLocks noChangeAspect="1" noChangeArrowheads="1"/>
          </p:cNvPicPr>
          <p:nvPr/>
        </p:nvPicPr>
        <p:blipFill rotWithShape="1">
          <a:blip r:embed="rId7" cstate="print"/>
          <a:srcRect/>
          <a:stretch>
            <a:fillRect/>
          </a:stretch>
        </p:blipFill>
        <p:spPr>
          <a:xfrm>
            <a:off x="878802" y="2748277"/>
            <a:ext cx="251208" cy="586215"/>
          </a:xfrm>
          <a:prstGeom prst="rect">
            <a:avLst/>
          </a:prstGeom>
          <a:noFill/>
        </p:spPr>
      </p:pic>
      <p:sp>
        <p:nvSpPr>
          <p:cNvPr id="86" name="Text Box 12"/>
          <p:cNvSpPr txBox="1">
            <a:spLocks noChangeArrowheads="1"/>
          </p:cNvSpPr>
          <p:nvPr/>
        </p:nvSpPr>
        <p:spPr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 lang="en-US"/>
            </a:pPr>
            <a:r>
              <a:rPr lang="en-US" altLang="ko-KR" sz="1600" b="1" dirty="0">
                <a:solidFill>
                  <a:prstClr val="black"/>
                </a:solidFill>
              </a:rPr>
              <a:t>ONE POINT– SKIN CARE</a:t>
            </a: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>
          <a:xfrm>
            <a:off x="544334" y="6887293"/>
            <a:ext cx="5771157" cy="2640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spcAft>
                <a:spcPts val="0"/>
              </a:spcAft>
              <a:defRPr lang="en-US"/>
            </a:pPr>
            <a:r>
              <a:rPr lang="en-US" altLang="en-US" sz="1200" b="1">
                <a:solidFill>
                  <a:prstClr val="black"/>
                </a:solidFill>
              </a:rPr>
              <a:t>Bio</a:t>
            </a:r>
            <a:r>
              <a:rPr lang="ko-KR" altLang="en-US" sz="1200" b="1">
                <a:solidFill>
                  <a:prstClr val="black"/>
                </a:solidFill>
              </a:rPr>
              <a:t> </a:t>
            </a:r>
            <a:r>
              <a:rPr lang="en-US" altLang="ko-KR" sz="1200" b="1">
                <a:solidFill>
                  <a:prstClr val="black"/>
                </a:solidFill>
              </a:rPr>
              <a:t>EX </a:t>
            </a:r>
            <a:r>
              <a:rPr lang="en-US" altLang="en-US" sz="1200" b="1">
                <a:solidFill>
                  <a:prstClr val="black"/>
                </a:solidFill>
              </a:rPr>
              <a:t>Multicell</a:t>
            </a:r>
            <a:r>
              <a:rPr lang="ko-KR" altLang="en-US" sz="1200" b="1">
                <a:solidFill>
                  <a:prstClr val="black"/>
                </a:solidFill>
              </a:rPr>
              <a:t> </a:t>
            </a:r>
            <a:r>
              <a:rPr lang="en-US" altLang="en-US" sz="1200" b="1">
                <a:solidFill>
                  <a:prstClr val="black"/>
                </a:solidFill>
              </a:rPr>
              <a:t>Energy</a:t>
            </a:r>
          </a:p>
        </p:txBody>
      </p:sp>
      <p:graphicFrame>
        <p:nvGraphicFramePr>
          <p:cNvPr id="28" name="표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29158949"/>
              </p:ext>
            </p:extLst>
          </p:nvPr>
        </p:nvGraphicFramePr>
        <p:xfrm>
          <a:off x="558216" y="7285088"/>
          <a:ext cx="5760640" cy="117534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566528"/>
                <a:gridCol w="3105880"/>
              </a:tblGrid>
              <a:tr h="33528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40064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Bio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EX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Multicell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smtClean="0">
                          <a:solidFill>
                            <a:schemeClr val="tx1"/>
                          </a:solidFill>
                        </a:rPr>
                        <a:t>Energy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120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dirty="0" smtClean="0">
                          <a:latin typeface="+mn-ea"/>
                          <a:ea typeface="+mn-ea"/>
                        </a:rPr>
                        <a:t>Омолаживающая эссенция с многофункциональным действием. Сокращает время ухода за кожей, совмещая в себе свойства тоника и лосьона. Содержит ферментированные зародыши рисового зерна.</a:t>
                      </a:r>
                    </a:p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ru-RU" altLang="ko-KR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Антивозрастной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отбеливающий уход</a:t>
                      </a:r>
                      <a:r>
                        <a:rPr lang="en-US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en-US" altLang="ko-KR" sz="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0" name="Picture 2" descr="C:\Users\User\Desktop\Desktop\토니모리 아임리얼 라이스 매끈 토너 복사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9211" y="1873841"/>
            <a:ext cx="206669" cy="586215"/>
          </a:xfrm>
          <a:prstGeom prst="rect">
            <a:avLst/>
          </a:prstGeom>
          <a:noFill/>
        </p:spPr>
      </p:pic>
      <p:pic>
        <p:nvPicPr>
          <p:cNvPr id="31" name="Picture 3" descr="C:\Users\User\Desktop\Desktop\토니모리 아임리얼 티트리 피지모공 로션 복사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69850" y="3556564"/>
            <a:ext cx="269000" cy="599677"/>
          </a:xfrm>
          <a:prstGeom prst="rect">
            <a:avLst/>
          </a:prstGeom>
          <a:noFill/>
        </p:spPr>
      </p:pic>
      <p:pic>
        <p:nvPicPr>
          <p:cNvPr id="32" name="Picture 5" descr="C:\Users\User\Desktop\Desktop\토니모리 아임리얼 레몬 뽀얀로션 복사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67962" y="4394118"/>
            <a:ext cx="292187" cy="573604"/>
          </a:xfrm>
          <a:prstGeom prst="rect">
            <a:avLst/>
          </a:prstGeom>
          <a:noFill/>
        </p:spPr>
      </p:pic>
      <p:pic>
        <p:nvPicPr>
          <p:cNvPr id="33" name="Picture 4" descr="C:\Users\User\Desktop\Desktop\토니모리 아임리얼 알로에 진정 로션 복사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82136" y="5260560"/>
            <a:ext cx="251502" cy="599677"/>
          </a:xfrm>
          <a:prstGeom prst="rect">
            <a:avLst/>
          </a:prstGeom>
          <a:noFill/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2442" y="7717136"/>
            <a:ext cx="202302" cy="6813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9" name="Line 10"/>
            <p:cNvSpPr>
              <a:spLocks noChangeShapeType="1"/>
            </p:cNvSpPr>
            <p:nvPr/>
          </p:nvSpPr>
          <p:spPr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 dirty="0">
                <a:solidFill>
                  <a:srgbClr val="000000"/>
                </a:solidFill>
              </a:endParaRPr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 dirty="0">
                <a:solidFill>
                  <a:srgbClr val="000000"/>
                </a:solidFill>
              </a:endParaRPr>
            </a:p>
          </p:txBody>
        </p:sp>
      </p:grpSp>
      <p:sp>
        <p:nvSpPr>
          <p:cNvPr id="13" name="Text Box 12"/>
          <p:cNvSpPr txBox="1">
            <a:spLocks noChangeArrowheads="1"/>
          </p:cNvSpPr>
          <p:nvPr/>
        </p:nvSpPr>
        <p:spPr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 lang="en-US"/>
            </a:pPr>
            <a:r>
              <a:rPr lang="en-US" altLang="ko-KR" sz="1600" b="1" dirty="0" smtClean="0">
                <a:solidFill>
                  <a:prstClr val="black"/>
                </a:solidFill>
              </a:rPr>
              <a:t>ONE POINT– SKIN CARE</a:t>
            </a:r>
          </a:p>
        </p:txBody>
      </p:sp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48892673"/>
              </p:ext>
            </p:extLst>
          </p:nvPr>
        </p:nvGraphicFramePr>
        <p:xfrm>
          <a:off x="548681" y="3312824"/>
          <a:ext cx="5760639" cy="57247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648072"/>
                <a:gridCol w="3024335"/>
              </a:tblGrid>
              <a:tr h="359664">
                <a:tc>
                  <a:txBody>
                    <a:bodyPr/>
                    <a:lstStyle/>
                    <a:p>
                      <a:pPr algn="ctr" latinLnBrk="1">
                        <a:lnSpc>
                          <a:spcPct val="110000"/>
                        </a:lnSpc>
                        <a:defRPr lang="en-US"/>
                      </a:pP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0000"/>
                        </a:lnSpc>
                        <a:defRPr lang="en-US"/>
                      </a:pP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0000"/>
                        </a:lnSpc>
                        <a:defRPr lang="en-US"/>
                      </a:pPr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0000"/>
                        </a:lnSpc>
                        <a:defRPr lang="en-US"/>
                      </a:pP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56000">
                <a:tc>
                  <a:txBody>
                    <a:bodyPr/>
                    <a:lstStyle/>
                    <a:p>
                      <a:pPr algn="ctr" latinLnBrk="0">
                        <a:lnSpc>
                          <a:spcPct val="110000"/>
                        </a:lnSpc>
                        <a:defRPr lang="en-US"/>
                      </a:pPr>
                      <a:endParaRPr lang="en-US" altLang="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defRPr lang="en-US"/>
                      </a:pPr>
                      <a:r>
                        <a:rPr lang="en-US" altLang="ko-KR" sz="800" dirty="0" err="1"/>
                        <a:t>Floria</a:t>
                      </a:r>
                      <a:endParaRPr lang="en-US" altLang="ko-KR" sz="800" dirty="0"/>
                    </a:p>
                    <a:p>
                      <a:pPr algn="ctr">
                        <a:lnSpc>
                          <a:spcPct val="110000"/>
                        </a:lnSpc>
                        <a:defRPr lang="en-US"/>
                      </a:pPr>
                      <a:r>
                        <a:rPr lang="en-US" altLang="ko-KR" sz="800" dirty="0" err="1"/>
                        <a:t>Nutra</a:t>
                      </a:r>
                      <a:r>
                        <a:rPr lang="en-US" altLang="ko-KR" sz="800" dirty="0"/>
                        <a:t>-Energy</a:t>
                      </a:r>
                      <a:r>
                        <a:rPr lang="ko-KR" altLang="en-US" sz="800" dirty="0"/>
                        <a:t> </a:t>
                      </a:r>
                    </a:p>
                    <a:p>
                      <a:pPr algn="ctr">
                        <a:lnSpc>
                          <a:spcPct val="110000"/>
                        </a:lnSpc>
                        <a:defRPr lang="en-US"/>
                      </a:pPr>
                      <a:r>
                        <a:rPr lang="en-US" altLang="ko-KR" sz="800" dirty="0"/>
                        <a:t>Toner</a:t>
                      </a: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latin typeface="맑은 고딕"/>
                          <a:ea typeface="맑은 고딕"/>
                        </a:rPr>
                        <a:t>145</a:t>
                      </a:r>
                      <a:r>
                        <a:rPr lang="ru-RU" altLang="ko-KR" sz="800" b="1" dirty="0" smtClean="0">
                          <a:latin typeface="맑은 고딕"/>
                          <a:ea typeface="맑은 고딕"/>
                        </a:rPr>
                        <a:t>мл</a:t>
                      </a:r>
                      <a:endParaRPr lang="ko-KR" altLang="en-US" sz="800" b="1" dirty="0">
                        <a:latin typeface="맑은 고딕"/>
                        <a:ea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ko-KR" sz="700" b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rPr>
                        <a:t>Высококонцентрированный тоник</a:t>
                      </a:r>
                      <a:r>
                        <a:rPr lang="ru-RU" altLang="ko-KR" sz="700" b="0" baseline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rPr>
                        <a:t> интенсивно увлажняет и питает кожу, превосходно ее разглаживая. Содержит питательные капсулы.</a:t>
                      </a:r>
                      <a:endParaRPr lang="en-US" altLang="ko-KR" sz="800" b="1" dirty="0" smtClean="0"/>
                    </a:p>
                    <a:p>
                      <a:pPr marL="0" indent="0" algn="l" defTabSz="900000" eaLnBrk="1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700" b="0" dirty="0" smtClean="0"/>
                        <a:t>[</a:t>
                      </a:r>
                      <a:r>
                        <a:rPr lang="ru-RU" altLang="ko-KR" sz="700" b="0" dirty="0" err="1" smtClean="0"/>
                        <a:t>Антивозрастной</a:t>
                      </a:r>
                      <a:r>
                        <a:rPr lang="ru-RU" altLang="ko-KR" sz="700" b="0" baseline="0" dirty="0" smtClean="0"/>
                        <a:t> уход</a:t>
                      </a:r>
                      <a:r>
                        <a:rPr lang="en-US" altLang="ko-KR" sz="700" b="0" dirty="0" smtClean="0"/>
                        <a:t>]</a:t>
                      </a:r>
                      <a:endParaRPr lang="en-US" altLang="ko-KR" sz="700" b="0" dirty="0"/>
                    </a:p>
                  </a:txBody>
                  <a:tcPr anchor="ctr"/>
                </a:tc>
              </a:tr>
              <a:tr h="756000">
                <a:tc>
                  <a:txBody>
                    <a:bodyPr/>
                    <a:lstStyle/>
                    <a:p>
                      <a:pPr algn="ctr" latinLnBrk="0">
                        <a:lnSpc>
                          <a:spcPct val="110000"/>
                        </a:lnSpc>
                        <a:defRPr lang="en-US"/>
                      </a:pPr>
                      <a:endParaRPr lang="en-US" altLang="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defRPr lang="en-US"/>
                      </a:pPr>
                      <a:r>
                        <a:rPr lang="en-US" altLang="ko-KR" sz="800" dirty="0" err="1"/>
                        <a:t>Floria</a:t>
                      </a:r>
                      <a:endParaRPr lang="en-US" altLang="ko-KR" sz="800" dirty="0"/>
                    </a:p>
                    <a:p>
                      <a:pPr algn="ctr">
                        <a:lnSpc>
                          <a:spcPct val="110000"/>
                        </a:lnSpc>
                        <a:defRPr lang="en-US"/>
                      </a:pPr>
                      <a:r>
                        <a:rPr lang="en-US" altLang="ko-KR" sz="800" dirty="0" err="1"/>
                        <a:t>Nutra</a:t>
                      </a:r>
                      <a:r>
                        <a:rPr lang="en-US" altLang="ko-KR" sz="800" dirty="0"/>
                        <a:t>-Energy</a:t>
                      </a:r>
                      <a:r>
                        <a:rPr lang="ko-KR" altLang="en-US" sz="800" dirty="0"/>
                        <a:t> </a:t>
                      </a:r>
                    </a:p>
                    <a:p>
                      <a:pPr algn="ctr">
                        <a:lnSpc>
                          <a:spcPct val="110000"/>
                        </a:lnSpc>
                        <a:defRPr lang="en-US"/>
                      </a:pPr>
                      <a:r>
                        <a:rPr lang="ko-KR" altLang="en-US" sz="80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ko-KR" sz="80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Watery Oil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latin typeface="맑은 고딕"/>
                          <a:ea typeface="맑은 고딕"/>
                        </a:rPr>
                        <a:t>30</a:t>
                      </a:r>
                      <a:r>
                        <a:rPr lang="ru-RU" altLang="ko-KR" sz="800" b="1" dirty="0" smtClean="0">
                          <a:latin typeface="맑은 고딕"/>
                          <a:ea typeface="맑은 고딕"/>
                        </a:rPr>
                        <a:t>мл</a:t>
                      </a: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10000"/>
                        </a:lnSpc>
                        <a:defRPr lang="en-US"/>
                      </a:pPr>
                      <a:r>
                        <a:rPr lang="ru-RU" altLang="ko-KR" sz="7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Трехфазное масло состоит из нескольких слоев: с</a:t>
                      </a:r>
                      <a:r>
                        <a:rPr lang="ru-RU" altLang="ko-KR" sz="7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кислородом, алоэ вера и </a:t>
                      </a:r>
                      <a:r>
                        <a:rPr lang="ru-RU" altLang="ko-KR" sz="700" baseline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аргановым</a:t>
                      </a:r>
                      <a:r>
                        <a:rPr lang="ru-RU" altLang="ko-KR" sz="7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маслом. При использовании создает на коже пенящиеся пузырьки.</a:t>
                      </a:r>
                      <a:endParaRPr lang="en-US" altLang="ko-KR" sz="7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just" latinLnBrk="1">
                        <a:lnSpc>
                          <a:spcPct val="110000"/>
                        </a:lnSpc>
                        <a:defRPr lang="en-US"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 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Перед использованием в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стряхнуть несколько раз, чтобы все слои средства хорошо перемешались. </a:t>
                      </a:r>
                      <a:r>
                        <a:rPr lang="en-US" altLang="ko-KR" sz="700" b="0" dirty="0" smtClean="0"/>
                        <a:t>[</a:t>
                      </a:r>
                      <a:r>
                        <a:rPr lang="ru-RU" altLang="ko-KR" sz="700" b="0" dirty="0" err="1" smtClean="0"/>
                        <a:t>Антивозрастной</a:t>
                      </a:r>
                      <a:r>
                        <a:rPr lang="ru-RU" altLang="ko-KR" sz="700" b="0" baseline="0" dirty="0" smtClean="0"/>
                        <a:t> уход</a:t>
                      </a:r>
                      <a:r>
                        <a:rPr lang="en-US" altLang="ko-KR" sz="700" b="0" dirty="0" smtClean="0"/>
                        <a:t>]</a:t>
                      </a:r>
                      <a:endParaRPr lang="en-US" altLang="ko-KR" sz="700" b="0" dirty="0"/>
                    </a:p>
                  </a:txBody>
                  <a:tcPr anchor="ctr"/>
                </a:tc>
              </a:tr>
              <a:tr h="756000">
                <a:tc>
                  <a:txBody>
                    <a:bodyPr/>
                    <a:lstStyle/>
                    <a:p>
                      <a:pPr algn="ctr" latinLnBrk="0">
                        <a:lnSpc>
                          <a:spcPct val="110000"/>
                        </a:lnSpc>
                        <a:defRPr lang="en-US"/>
                      </a:pPr>
                      <a:endParaRPr lang="en-US" altLang="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defRPr lang="en-US"/>
                      </a:pPr>
                      <a:r>
                        <a:rPr lang="en-US" altLang="ko-KR" sz="800"/>
                        <a:t>Floria</a:t>
                      </a:r>
                    </a:p>
                    <a:p>
                      <a:pPr algn="ctr">
                        <a:lnSpc>
                          <a:spcPct val="110000"/>
                        </a:lnSpc>
                        <a:defRPr lang="en-US"/>
                      </a:pPr>
                      <a:r>
                        <a:rPr lang="en-US" altLang="ko-KR" sz="800"/>
                        <a:t>Nutra-Energy</a:t>
                      </a:r>
                      <a:r>
                        <a:rPr lang="ko-KR" altLang="en-US" sz="800"/>
                        <a:t> 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ker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Emulsion</a:t>
                      </a:r>
                      <a:endParaRPr lang="ko-KR" altLang="en-US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latin typeface="맑은 고딕"/>
                          <a:ea typeface="맑은 고딕"/>
                        </a:rPr>
                        <a:t>145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ko-KR" sz="7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Эмульсия защищает кожу от вредного воздействия окружающей среды, восстанавливая кожный защитный барьер. Интенсивно увлажняет и питает.</a:t>
                      </a:r>
                    </a:p>
                    <a:p>
                      <a:pPr marL="0" indent="0" algn="l" defTabSz="900000" eaLnBrk="1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700" b="0" dirty="0" smtClean="0"/>
                        <a:t>[</a:t>
                      </a:r>
                      <a:r>
                        <a:rPr lang="ru-RU" altLang="ko-KR" sz="700" b="0" dirty="0" err="1" smtClean="0"/>
                        <a:t>Антивозрастной</a:t>
                      </a:r>
                      <a:r>
                        <a:rPr lang="ru-RU" altLang="ko-KR" sz="700" b="0" baseline="0" dirty="0" smtClean="0"/>
                        <a:t> уход</a:t>
                      </a:r>
                      <a:r>
                        <a:rPr lang="en-US" altLang="ko-KR" sz="700" b="0" dirty="0" smtClean="0"/>
                        <a:t>]</a:t>
                      </a:r>
                      <a:endParaRPr lang="en-US" altLang="ko-KR" sz="700" b="0" dirty="0"/>
                    </a:p>
                  </a:txBody>
                  <a:tcPr anchor="ctr"/>
                </a:tc>
              </a:tr>
              <a:tr h="756000">
                <a:tc>
                  <a:txBody>
                    <a:bodyPr/>
                    <a:lstStyle/>
                    <a:p>
                      <a:pPr algn="ctr" latinLnBrk="0">
                        <a:lnSpc>
                          <a:spcPct val="110000"/>
                        </a:lnSpc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defRPr lang="en-US"/>
                      </a:pPr>
                      <a:r>
                        <a:rPr lang="en-US" altLang="ko-KR" sz="800" dirty="0" err="1"/>
                        <a:t>Floria</a:t>
                      </a:r>
                      <a:endParaRPr lang="en-US" altLang="ko-KR" sz="800" dirty="0"/>
                    </a:p>
                    <a:p>
                      <a:pPr algn="ctr">
                        <a:lnSpc>
                          <a:spcPct val="110000"/>
                        </a:lnSpc>
                        <a:defRPr lang="en-US"/>
                      </a:pPr>
                      <a:r>
                        <a:rPr lang="en-US" altLang="ko-KR" sz="800" dirty="0" err="1"/>
                        <a:t>Nutra</a:t>
                      </a:r>
                      <a:r>
                        <a:rPr lang="en-US" altLang="ko-KR" sz="800" dirty="0"/>
                        <a:t>-Energy</a:t>
                      </a:r>
                      <a:r>
                        <a:rPr lang="ko-KR" altLang="en-US" sz="800" dirty="0"/>
                        <a:t> 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Essence</a:t>
                      </a: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latin typeface="맑은 고딕"/>
                          <a:ea typeface="맑은 고딕"/>
                        </a:rPr>
                        <a:t>50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ko-KR" sz="7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Увлажняющая, придающая упругость, высокопитательная эссенция</a:t>
                      </a:r>
                      <a:r>
                        <a:rPr lang="ru-RU" altLang="ko-KR" sz="7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 </a:t>
                      </a:r>
                      <a:r>
                        <a:rPr lang="ru-RU" altLang="ko-KR" sz="7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продлевает молодость кожи, делая ее увлажненной и эластичной.</a:t>
                      </a:r>
                    </a:p>
                    <a:p>
                      <a:pPr marL="0" marR="0" indent="0" algn="just" defTabSz="900000" rtl="0" eaLnBrk="1" fontAlgn="auto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700" b="0" dirty="0" smtClean="0"/>
                        <a:t>[</a:t>
                      </a:r>
                      <a:r>
                        <a:rPr lang="ru-RU" altLang="ko-KR" sz="700" b="0" dirty="0" err="1" smtClean="0"/>
                        <a:t>Антивозрастной</a:t>
                      </a:r>
                      <a:r>
                        <a:rPr lang="ru-RU" altLang="ko-KR" sz="700" b="0" baseline="0" dirty="0" smtClean="0"/>
                        <a:t> уход</a:t>
                      </a:r>
                      <a:r>
                        <a:rPr lang="en-US" altLang="ko-KR" sz="700" b="0" dirty="0" smtClean="0"/>
                        <a:t>]</a:t>
                      </a:r>
                    </a:p>
                    <a:p>
                      <a:pPr marL="0" indent="0" algn="just" defTabSz="900000" eaLnBrk="1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endParaRPr lang="ko-KR" altLang="en-US" sz="700" b="0" dirty="0"/>
                    </a:p>
                  </a:txBody>
                  <a:tcPr anchor="ctr"/>
                </a:tc>
              </a:tr>
              <a:tr h="756000">
                <a:tc>
                  <a:txBody>
                    <a:bodyPr/>
                    <a:lstStyle/>
                    <a:p>
                      <a:pPr algn="ctr" latinLnBrk="0">
                        <a:lnSpc>
                          <a:spcPct val="110000"/>
                        </a:lnSpc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defRPr lang="en-US"/>
                      </a:pPr>
                      <a:r>
                        <a:rPr lang="en-US" altLang="ko-KR" sz="800" dirty="0" err="1"/>
                        <a:t>Floria</a:t>
                      </a:r>
                      <a:endParaRPr lang="en-US" altLang="ko-KR" sz="800" dirty="0"/>
                    </a:p>
                    <a:p>
                      <a:pPr algn="ctr">
                        <a:lnSpc>
                          <a:spcPct val="110000"/>
                        </a:lnSpc>
                        <a:defRPr lang="en-US"/>
                      </a:pPr>
                      <a:r>
                        <a:rPr lang="en-US" altLang="ko-KR" sz="800" dirty="0" err="1"/>
                        <a:t>Nutra</a:t>
                      </a:r>
                      <a:r>
                        <a:rPr lang="en-US" altLang="ko-KR" sz="800" dirty="0"/>
                        <a:t>-Energy</a:t>
                      </a:r>
                      <a:r>
                        <a:rPr lang="ko-KR" altLang="en-US" sz="800" dirty="0"/>
                        <a:t> 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ko-KR" sz="80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Miracle Serum</a:t>
                      </a: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latin typeface="맑은 고딕"/>
                          <a:ea typeface="맑은 고딕"/>
                        </a:rPr>
                        <a:t>35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ko-KR" sz="7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Высокоэффективная увлажняющая чудо-сыворотка с высокой концентрацией натурального </a:t>
                      </a:r>
                      <a:r>
                        <a:rPr lang="ru-RU" altLang="ko-KR" sz="7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арганового</a:t>
                      </a:r>
                      <a:r>
                        <a:rPr lang="ru-RU" altLang="ko-KR" sz="7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 масла и фруктовых экстрактов. </a:t>
                      </a:r>
                    </a:p>
                    <a:p>
                      <a:pPr marL="0" indent="0" algn="just" defTabSz="900000" eaLnBrk="1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700" b="0" dirty="0" smtClean="0"/>
                        <a:t>[</a:t>
                      </a:r>
                      <a:r>
                        <a:rPr lang="ru-RU" altLang="ko-KR" sz="700" b="0" dirty="0" err="1" smtClean="0"/>
                        <a:t>Антивозрастной</a:t>
                      </a:r>
                      <a:r>
                        <a:rPr lang="ru-RU" altLang="ko-KR" sz="700" b="0" baseline="0" dirty="0" smtClean="0"/>
                        <a:t> уход</a:t>
                      </a:r>
                      <a:r>
                        <a:rPr lang="en-US" altLang="ko-KR" sz="700" b="0" dirty="0" smtClean="0"/>
                        <a:t>]</a:t>
                      </a:r>
                      <a:endParaRPr lang="en-US" altLang="ko-KR" sz="700" b="0" dirty="0"/>
                    </a:p>
                  </a:txBody>
                  <a:tcPr anchor="ctr"/>
                </a:tc>
              </a:tr>
              <a:tr h="756000">
                <a:tc>
                  <a:txBody>
                    <a:bodyPr/>
                    <a:lstStyle/>
                    <a:p>
                      <a:pPr algn="ctr" latinLnBrk="0">
                        <a:lnSpc>
                          <a:spcPct val="110000"/>
                        </a:lnSpc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defRPr lang="en-US"/>
                      </a:pPr>
                      <a:r>
                        <a:rPr lang="en-US" altLang="ko-KR" sz="800"/>
                        <a:t>Floria</a:t>
                      </a:r>
                    </a:p>
                    <a:p>
                      <a:pPr algn="ctr">
                        <a:lnSpc>
                          <a:spcPct val="110000"/>
                        </a:lnSpc>
                        <a:defRPr lang="en-US"/>
                      </a:pPr>
                      <a:r>
                        <a:rPr lang="en-US" altLang="ko-KR" sz="800"/>
                        <a:t>Nutra-Energy</a:t>
                      </a:r>
                      <a:r>
                        <a:rPr lang="ko-KR" altLang="en-US" sz="800"/>
                        <a:t> </a:t>
                      </a:r>
                    </a:p>
                    <a:p>
                      <a:pPr algn="ctr">
                        <a:lnSpc>
                          <a:spcPct val="110000"/>
                        </a:lnSpc>
                        <a:defRPr lang="en-US"/>
                      </a:pPr>
                      <a:r>
                        <a:rPr lang="en-US" altLang="ko-KR" sz="800"/>
                        <a:t>Eye Cream</a:t>
                      </a:r>
                      <a:endParaRPr lang="ko-KR" altLang="en-US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latin typeface="맑은 고딕"/>
                          <a:ea typeface="맑은 고딕"/>
                        </a:rPr>
                        <a:t>30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ko-KR" sz="70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rPr>
                        <a:t>Питательный крем для кожи вокруг глаз с текстурой бальзама</a:t>
                      </a:r>
                      <a:r>
                        <a:rPr lang="ru-RU" altLang="ko-KR" sz="700" baseline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rPr>
                        <a:t> эффективно и без раздражения устраняет проблемные гусиные лапки.</a:t>
                      </a:r>
                    </a:p>
                    <a:p>
                      <a:pPr marL="0" indent="0" algn="just" defTabSz="900000" eaLnBrk="1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700" b="0" dirty="0" smtClean="0"/>
                        <a:t>[</a:t>
                      </a:r>
                      <a:r>
                        <a:rPr lang="ru-RU" altLang="ko-KR" sz="700" b="0" dirty="0" err="1" smtClean="0"/>
                        <a:t>Антивозрастной</a:t>
                      </a:r>
                      <a:r>
                        <a:rPr lang="ru-RU" altLang="ko-KR" sz="700" b="0" baseline="0" dirty="0" smtClean="0"/>
                        <a:t> уход</a:t>
                      </a:r>
                      <a:r>
                        <a:rPr lang="en-US" altLang="ko-KR" sz="700" b="0" dirty="0" smtClean="0"/>
                        <a:t>]</a:t>
                      </a:r>
                      <a:endParaRPr lang="en-US" altLang="ko-KR" sz="700" b="0" dirty="0"/>
                    </a:p>
                  </a:txBody>
                  <a:tcPr anchor="ctr"/>
                </a:tc>
              </a:tr>
              <a:tr h="756000">
                <a:tc>
                  <a:txBody>
                    <a:bodyPr/>
                    <a:lstStyle/>
                    <a:p>
                      <a:pPr algn="ctr" latinLnBrk="0">
                        <a:lnSpc>
                          <a:spcPct val="110000"/>
                        </a:lnSpc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defRPr lang="en-US"/>
                      </a:pPr>
                      <a:r>
                        <a:rPr lang="en-US" altLang="ko-KR" sz="800"/>
                        <a:t>Floria</a:t>
                      </a:r>
                    </a:p>
                    <a:p>
                      <a:pPr algn="ctr">
                        <a:lnSpc>
                          <a:spcPct val="110000"/>
                        </a:lnSpc>
                        <a:defRPr lang="en-US"/>
                      </a:pPr>
                      <a:r>
                        <a:rPr lang="en-US" altLang="ko-KR" sz="800"/>
                        <a:t>Nutra-Energy</a:t>
                      </a:r>
                      <a:r>
                        <a:rPr lang="ko-KR" altLang="en-US" sz="800"/>
                        <a:t> 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ker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800" ker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100H Cream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45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ko-KR" sz="700" b="0" dirty="0" smtClean="0"/>
                        <a:t>Клинически доказано действие увлажняющего</a:t>
                      </a:r>
                      <a:r>
                        <a:rPr lang="ru-RU" altLang="ko-KR" sz="700" b="0" baseline="0" dirty="0" smtClean="0"/>
                        <a:t> эффекта после применения крема в течение 124 часов. Содержит капсулы с ферментированным </a:t>
                      </a:r>
                      <a:r>
                        <a:rPr lang="ru-RU" altLang="ko-KR" sz="700" b="0" baseline="0" dirty="0" err="1" smtClean="0"/>
                        <a:t>аргановым</a:t>
                      </a:r>
                      <a:r>
                        <a:rPr lang="ru-RU" altLang="ko-KR" sz="700" b="0" baseline="0" dirty="0" smtClean="0"/>
                        <a:t> маслом.</a:t>
                      </a:r>
                      <a:endParaRPr lang="en-US" altLang="ko-KR" sz="700" b="0" dirty="0"/>
                    </a:p>
                    <a:p>
                      <a:pPr marL="0" indent="0" algn="just" defTabSz="900000" eaLnBrk="1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700" b="0" dirty="0" smtClean="0"/>
                        <a:t>[</a:t>
                      </a:r>
                      <a:r>
                        <a:rPr lang="ru-RU" altLang="ko-KR" sz="700" b="0" dirty="0" err="1" smtClean="0"/>
                        <a:t>Антивозрастной</a:t>
                      </a:r>
                      <a:r>
                        <a:rPr lang="ru-RU" altLang="ko-KR" sz="700" b="0" baseline="0" dirty="0" smtClean="0"/>
                        <a:t> уход</a:t>
                      </a:r>
                      <a:r>
                        <a:rPr lang="en-US" altLang="ko-KR" sz="700" b="0" dirty="0" smtClean="0"/>
                        <a:t>]</a:t>
                      </a:r>
                      <a:endParaRPr lang="en-US" altLang="ko-KR" sz="700" b="0" dirty="0"/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52" name="그룹 51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27" name="TextBox 26"/>
            <p:cNvSpPr txBox="1"/>
            <p:nvPr/>
          </p:nvSpPr>
          <p:spPr>
            <a:xfrm>
              <a:off x="5181600" y="113646"/>
              <a:ext cx="1187450" cy="2154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 lang="en-US"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41" name="그룹 14"/>
            <p:cNvGrpSpPr/>
            <p:nvPr/>
          </p:nvGrpSpPr>
          <p:grpSpPr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46" name="Rectangle 5"/>
              <p:cNvSpPr>
                <a:spLocks noChangeArrowheads="1"/>
              </p:cNvSpPr>
              <p:nvPr/>
            </p:nvSpPr>
            <p:spPr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47" name="Rectangle 9"/>
              <p:cNvSpPr>
                <a:spLocks noChangeArrowheads="1"/>
              </p:cNvSpPr>
              <p:nvPr/>
            </p:nvSpPr>
            <p:spPr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48" name="Rectangle 5"/>
              <p:cNvSpPr>
                <a:spLocks noChangeArrowheads="1"/>
              </p:cNvSpPr>
              <p:nvPr/>
            </p:nvSpPr>
            <p:spPr>
              <a:xfrm>
                <a:off x="4563977" y="1571574"/>
                <a:ext cx="859432" cy="857197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49" name="Rectangle 9"/>
              <p:cNvSpPr>
                <a:spLocks noChangeArrowheads="1"/>
              </p:cNvSpPr>
              <p:nvPr/>
            </p:nvSpPr>
            <p:spPr>
              <a:xfrm>
                <a:off x="3700887" y="714375"/>
                <a:ext cx="863091" cy="857199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50" name="Rectangle 7"/>
              <p:cNvSpPr>
                <a:spLocks noChangeArrowheads="1"/>
              </p:cNvSpPr>
              <p:nvPr/>
            </p:nvSpPr>
            <p:spPr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51" name="Rectangle 7"/>
              <p:cNvSpPr>
                <a:spLocks noChangeArrowheads="1"/>
              </p:cNvSpPr>
              <p:nvPr/>
            </p:nvSpPr>
            <p:spPr>
              <a:xfrm>
                <a:off x="3700887" y="1571574"/>
                <a:ext cx="863091" cy="857197"/>
              </a:xfrm>
              <a:prstGeom prst="rect">
                <a:avLst/>
              </a:prstGeom>
              <a:blipFill rotWithShape="1">
                <a:blip r:embed="rId5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42" name="그룹 14"/>
            <p:cNvGrpSpPr/>
            <p:nvPr/>
          </p:nvGrpSpPr>
          <p:grpSpPr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44" name="Rectangle 10"/>
              <p:cNvSpPr>
                <a:spLocks noChangeArrowheads="1"/>
              </p:cNvSpPr>
              <p:nvPr/>
            </p:nvSpPr>
            <p:spPr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45" name="Rectangle 21"/>
              <p:cNvSpPr>
                <a:spLocks noChangeArrowheads="1"/>
              </p:cNvSpPr>
              <p:nvPr/>
            </p:nvSpPr>
            <p:spPr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43" name="그림 22" descr="회사로고.JPG"/>
            <p:cNvPicPr>
              <a:picLocks noChangeAspect="1"/>
            </p:cNvPicPr>
            <p:nvPr/>
          </p:nvPicPr>
          <p:blipFill rotWithShape="1">
            <a:blip r:embed="rId6" cstate="print"/>
            <a:srcRect/>
            <a:stretch>
              <a:fillRect/>
            </a:stretch>
          </p:blipFill>
          <p:spPr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sp>
        <p:nvSpPr>
          <p:cNvPr id="54" name="모서리가 둥근 직사각형 53"/>
          <p:cNvSpPr/>
          <p:nvPr/>
        </p:nvSpPr>
        <p:spPr>
          <a:xfrm>
            <a:off x="1923352" y="1720255"/>
            <a:ext cx="1306560" cy="828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 sz="800"/>
          </a:p>
        </p:txBody>
      </p:sp>
      <p:pic>
        <p:nvPicPr>
          <p:cNvPr id="55" name="그림 50" descr="그림1.gif"/>
          <p:cNvPicPr>
            <a:picLocks noChangeAspect="1"/>
          </p:cNvPicPr>
          <p:nvPr/>
        </p:nvPicPr>
        <p:blipFill rotWithShape="1">
          <a:blip r:embed="rId7" cstate="print"/>
          <a:srcRect/>
          <a:stretch>
            <a:fillRect/>
          </a:stretch>
        </p:blipFill>
        <p:spPr>
          <a:xfrm>
            <a:off x="1993050" y="1792265"/>
            <a:ext cx="643864" cy="6855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56" name="모서리가 둥근 직사각형 55"/>
          <p:cNvSpPr/>
          <p:nvPr/>
        </p:nvSpPr>
        <p:spPr>
          <a:xfrm>
            <a:off x="1923352" y="1367644"/>
            <a:ext cx="1259361" cy="314304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ko-KR" sz="8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Экстракт растительных стволовых клеток</a:t>
            </a:r>
            <a:endParaRPr lang="ko-KR" altLang="en-US" sz="8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57" name="직사각형 56"/>
          <p:cNvSpPr/>
          <p:nvPr/>
        </p:nvSpPr>
        <p:spPr>
          <a:xfrm>
            <a:off x="1923352" y="2586783"/>
            <a:ext cx="1328944" cy="357610"/>
          </a:xfrm>
          <a:prstGeom prst="rect">
            <a:avLst/>
          </a:prstGeom>
          <a:solidFill>
            <a:srgbClr val="000000"/>
          </a:solidFill>
          <a:ln w="127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ko-KR" sz="700" b="1" kern="0" dirty="0" smtClean="0">
                <a:solidFill>
                  <a:srgbClr val="FFFFFF"/>
                </a:solidFill>
                <a:latin typeface="맑은 고딕"/>
                <a:ea typeface="맑은 고딕"/>
              </a:rPr>
              <a:t>Регенерирует, повышает эластичность и борется с морщинами</a:t>
            </a:r>
            <a:endParaRPr lang="ko-KR" altLang="en-US" sz="700" b="1" kern="0" dirty="0">
              <a:solidFill>
                <a:srgbClr val="FFFFFF"/>
              </a:solidFill>
              <a:latin typeface="맑은 고딕"/>
              <a:ea typeface="맑은 고딕"/>
            </a:endParaRPr>
          </a:p>
        </p:txBody>
      </p:sp>
      <p:pic>
        <p:nvPicPr>
          <p:cNvPr id="58" name="그림 43" descr="물.gif"/>
          <p:cNvPicPr>
            <a:picLocks noChangeAspect="1"/>
          </p:cNvPicPr>
          <p:nvPr/>
        </p:nvPicPr>
        <p:blipFill rotWithShape="1">
          <a:blip cstate="print"/>
          <a:srcRect/>
          <a:stretch>
            <a:fillRect/>
          </a:stretch>
        </p:blipFill>
        <p:spPr>
          <a:xfrm>
            <a:off x="2447120" y="1732068"/>
            <a:ext cx="805176" cy="701445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59" name="Picture 17" descr="arrow"/>
          <p:cNvPicPr>
            <a:picLocks noChangeAspect="1" noChangeArrowheads="1"/>
          </p:cNvPicPr>
          <p:nvPr/>
        </p:nvPicPr>
        <p:blipFill rotWithShape="1">
          <a:blip r:embed="rId8" cstate="print"/>
          <a:srcRect/>
          <a:stretch>
            <a:fillRect/>
          </a:stretch>
        </p:blipFill>
        <p:spPr>
          <a:xfrm rot="16200000">
            <a:off x="4246949" y="2106154"/>
            <a:ext cx="1388445" cy="28803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60" name="대각선 방향의 모서리가 둥근 사각형 59"/>
          <p:cNvSpPr/>
          <p:nvPr/>
        </p:nvSpPr>
        <p:spPr>
          <a:xfrm>
            <a:off x="5157195" y="1691680"/>
            <a:ext cx="1224136" cy="10080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tx1">
              <a:lumMod val="50000"/>
              <a:lumOff val="50000"/>
            </a:scheme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700" b="1" kern="0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Увлажнение, питание, поддержание упругости и эластичности кожи</a:t>
            </a:r>
            <a:endParaRPr lang="ko-KR" altLang="en-US" sz="800" b="1" kern="0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62" name="모서리가 둥근 직사각형 61"/>
          <p:cNvSpPr/>
          <p:nvPr/>
        </p:nvSpPr>
        <p:spPr>
          <a:xfrm>
            <a:off x="3346576" y="1725288"/>
            <a:ext cx="1306560" cy="828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 sz="800"/>
          </a:p>
        </p:txBody>
      </p:sp>
      <p:sp>
        <p:nvSpPr>
          <p:cNvPr id="63" name="모서리가 둥근 직사각형 62"/>
          <p:cNvSpPr/>
          <p:nvPr/>
        </p:nvSpPr>
        <p:spPr>
          <a:xfrm>
            <a:off x="3291465" y="1415034"/>
            <a:ext cx="1416782" cy="252000"/>
          </a:xfrm>
          <a:prstGeom prst="roundRect">
            <a:avLst>
              <a:gd name="adj" fmla="val 16667"/>
            </a:avLst>
          </a:prstGeom>
          <a:solidFill>
            <a:srgbClr val="FF4F25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ko-KR" sz="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Запатентованный компонент фито-олиго</a:t>
            </a:r>
            <a:endParaRPr lang="ko-KR" altLang="en-US" sz="8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grpSp>
        <p:nvGrpSpPr>
          <p:cNvPr id="64" name="그룹 28"/>
          <p:cNvGrpSpPr/>
          <p:nvPr/>
        </p:nvGrpSpPr>
        <p:grpSpPr>
          <a:xfrm>
            <a:off x="3362240" y="1834168"/>
            <a:ext cx="1284336" cy="626365"/>
            <a:chOff x="4365681" y="1889361"/>
            <a:chExt cx="1665961" cy="679044"/>
          </a:xfrm>
        </p:grpSpPr>
        <p:sp>
          <p:nvSpPr>
            <p:cNvPr id="66" name="모서리가 둥근 직사각형 65"/>
            <p:cNvSpPr/>
            <p:nvPr/>
          </p:nvSpPr>
          <p:spPr>
            <a:xfrm>
              <a:off x="4365681" y="1889361"/>
              <a:ext cx="530950" cy="679044"/>
            </a:xfrm>
            <a:prstGeom prst="roundRect">
              <a:avLst>
                <a:gd name="adj" fmla="val 16667"/>
              </a:avLst>
            </a:prstGeom>
            <a:blipFill rotWithShape="1">
              <a:blip r:embed="rId9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spcBef>
                  <a:spcPts val="0"/>
                </a:spcBef>
                <a:spcAft>
                  <a:spcPts val="0"/>
                </a:spcAft>
                <a:defRPr lang="en-US"/>
              </a:pPr>
              <a:endParaRPr lang="en-US" altLang="" sz="800"/>
            </a:p>
          </p:txBody>
        </p:sp>
        <p:sp>
          <p:nvSpPr>
            <p:cNvPr id="67" name="모서리가 둥근 직사각형 66"/>
            <p:cNvSpPr/>
            <p:nvPr/>
          </p:nvSpPr>
          <p:spPr>
            <a:xfrm>
              <a:off x="4896631" y="1899069"/>
              <a:ext cx="533257" cy="669335"/>
            </a:xfrm>
            <a:prstGeom prst="roundRect">
              <a:avLst>
                <a:gd name="adj" fmla="val 16667"/>
              </a:avLst>
            </a:prstGeom>
            <a:blipFill rotWithShape="1">
              <a:blip r:embed="rId10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spcBef>
                  <a:spcPts val="0"/>
                </a:spcBef>
                <a:spcAft>
                  <a:spcPts val="0"/>
                </a:spcAft>
                <a:defRPr lang="en-US"/>
              </a:pPr>
              <a:endParaRPr lang="en-US" altLang="" sz="800"/>
            </a:p>
          </p:txBody>
        </p:sp>
        <p:sp>
          <p:nvSpPr>
            <p:cNvPr id="68" name="모서리가 둥근 직사각형 67"/>
            <p:cNvSpPr/>
            <p:nvPr/>
          </p:nvSpPr>
          <p:spPr>
            <a:xfrm>
              <a:off x="5430176" y="1899068"/>
              <a:ext cx="601466" cy="669335"/>
            </a:xfrm>
            <a:prstGeom prst="roundRect">
              <a:avLst>
                <a:gd name="adj" fmla="val 16667"/>
              </a:avLst>
            </a:prstGeom>
            <a:blipFill rotWithShape="1">
              <a:blip r:embed="rId11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spcBef>
                  <a:spcPts val="0"/>
                </a:spcBef>
                <a:spcAft>
                  <a:spcPts val="0"/>
                </a:spcAft>
                <a:defRPr lang="en-US"/>
              </a:pPr>
              <a:endParaRPr lang="en-US" altLang="" sz="800"/>
            </a:p>
          </p:txBody>
        </p:sp>
      </p:grpSp>
      <p:sp>
        <p:nvSpPr>
          <p:cNvPr id="65" name="직사각형 64"/>
          <p:cNvSpPr/>
          <p:nvPr/>
        </p:nvSpPr>
        <p:spPr>
          <a:xfrm>
            <a:off x="3373078" y="2593777"/>
            <a:ext cx="1296000" cy="252000"/>
          </a:xfrm>
          <a:prstGeom prst="rect">
            <a:avLst/>
          </a:prstGeom>
          <a:solidFill>
            <a:srgbClr val="000000"/>
          </a:solidFill>
          <a:ln w="127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ko-KR" sz="700" b="1" kern="0" dirty="0" smtClean="0">
                <a:solidFill>
                  <a:srgbClr val="FFFFFF"/>
                </a:solidFill>
                <a:latin typeface="맑은 고딕"/>
                <a:ea typeface="맑은 고딕"/>
              </a:rPr>
              <a:t>Увлажняет и успокаивает</a:t>
            </a:r>
            <a:endParaRPr lang="ko-KR" altLang="en-US" sz="800" b="1" kern="0" dirty="0">
              <a:solidFill>
                <a:srgbClr val="FFFFFF"/>
              </a:solidFill>
              <a:latin typeface="맑은 고딕"/>
              <a:ea typeface="맑은 고딕"/>
            </a:endParaRPr>
          </a:p>
        </p:txBody>
      </p:sp>
      <p:sp>
        <p:nvSpPr>
          <p:cNvPr id="72" name="모서리가 둥근 직사각형 71"/>
          <p:cNvSpPr/>
          <p:nvPr/>
        </p:nvSpPr>
        <p:spPr>
          <a:xfrm>
            <a:off x="528032" y="1720255"/>
            <a:ext cx="1306560" cy="828000"/>
          </a:xfrm>
          <a:prstGeom prst="roundRect">
            <a:avLst>
              <a:gd name="adj" fmla="val 16667"/>
            </a:avLst>
          </a:prstGeom>
          <a:blipFill rotWithShape="1">
            <a:blip r:embed="rId12" cstate="print"/>
            <a:stretch>
              <a:fillRect/>
            </a:stretch>
          </a:blipFill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endParaRPr lang="en-US" altLang="" sz="800"/>
          </a:p>
        </p:txBody>
      </p:sp>
      <p:sp>
        <p:nvSpPr>
          <p:cNvPr id="73" name="모서리가 둥근 직사각형 72"/>
          <p:cNvSpPr/>
          <p:nvPr/>
        </p:nvSpPr>
        <p:spPr>
          <a:xfrm>
            <a:off x="660757" y="1376584"/>
            <a:ext cx="1080000" cy="252000"/>
          </a:xfrm>
          <a:prstGeom prst="roundRect">
            <a:avLst>
              <a:gd name="adj" fmla="val 16667"/>
            </a:avLst>
          </a:prstGeom>
          <a:solidFill>
            <a:srgbClr val="9966FF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ko-KR" sz="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Органическое </a:t>
            </a:r>
            <a:r>
              <a:rPr lang="ru-RU" altLang="ko-KR" sz="800" b="1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аргановое</a:t>
            </a:r>
            <a:r>
              <a:rPr lang="ru-RU" altLang="ko-KR" sz="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 масло</a:t>
            </a:r>
            <a:endParaRPr lang="ko-KR" altLang="en-US" sz="8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74" name="직사각형 73"/>
          <p:cNvSpPr/>
          <p:nvPr/>
        </p:nvSpPr>
        <p:spPr>
          <a:xfrm>
            <a:off x="535179" y="2584351"/>
            <a:ext cx="1296000" cy="252000"/>
          </a:xfrm>
          <a:prstGeom prst="rect">
            <a:avLst/>
          </a:prstGeom>
          <a:solidFill>
            <a:srgbClr val="000000"/>
          </a:solidFill>
          <a:ln w="127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ko-KR" sz="700" b="1" kern="0" dirty="0" smtClean="0">
                <a:solidFill>
                  <a:srgbClr val="FFFFFF"/>
                </a:solidFill>
                <a:latin typeface="맑은 고딕"/>
                <a:ea typeface="맑은 고딕"/>
              </a:rPr>
              <a:t>Увлажняет и питает</a:t>
            </a:r>
            <a:endParaRPr lang="ko-KR" altLang="en-US" sz="700" b="1" kern="0" dirty="0">
              <a:solidFill>
                <a:srgbClr val="FFFFFF"/>
              </a:solidFill>
              <a:latin typeface="맑은 고딕"/>
              <a:ea typeface="맑은 고딕"/>
            </a:endParaRPr>
          </a:p>
        </p:txBody>
      </p:sp>
      <p:sp>
        <p:nvSpPr>
          <p:cNvPr id="75" name="Text Box 12"/>
          <p:cNvSpPr txBox="1">
            <a:spLocks noChangeArrowheads="1"/>
          </p:cNvSpPr>
          <p:nvPr/>
        </p:nvSpPr>
        <p:spPr>
          <a:xfrm>
            <a:off x="538163" y="1011213"/>
            <a:ext cx="5771157" cy="2632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spcAft>
                <a:spcPts val="0"/>
              </a:spcAft>
              <a:defRPr lang="en-US"/>
            </a:pPr>
            <a:r>
              <a:rPr lang="en-US" altLang="ko-KR" sz="1200" b="1">
                <a:latin typeface="+mn-ea"/>
              </a:rPr>
              <a:t>FLORIA NUTRA-ENERGY</a:t>
            </a:r>
            <a:endParaRPr lang="en-US" altLang="ko-KR" sz="1200" b="1">
              <a:latin typeface="+mn-ea"/>
              <a:ea typeface="+mn-ea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68661" y="3059832"/>
            <a:ext cx="6120680" cy="215444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>
              <a:defRPr lang="en-US"/>
            </a:pPr>
            <a:r>
              <a:rPr lang="ru-RU" altLang="ko-KR" sz="800" dirty="0" smtClean="0"/>
              <a:t>Порядок применения:</a:t>
            </a:r>
            <a:r>
              <a:rPr lang="en-US" altLang="ko-KR" sz="800" dirty="0" smtClean="0"/>
              <a:t>: </a:t>
            </a:r>
            <a:r>
              <a:rPr lang="ru-RU" altLang="ko-KR" sz="800" dirty="0"/>
              <a:t>т</a:t>
            </a:r>
            <a:r>
              <a:rPr lang="ru-RU" altLang="ko-KR" sz="800" dirty="0" smtClean="0"/>
              <a:t>оник</a:t>
            </a:r>
            <a:r>
              <a:rPr lang="ko-KR" altLang="en-US" sz="800" dirty="0" smtClean="0"/>
              <a:t> </a:t>
            </a:r>
            <a:r>
              <a:rPr lang="en-US" altLang="ko-KR" sz="800" dirty="0"/>
              <a:t>– </a:t>
            </a:r>
            <a:r>
              <a:rPr lang="ru-RU" altLang="ko-KR" sz="800" dirty="0"/>
              <a:t>м</a:t>
            </a:r>
            <a:r>
              <a:rPr lang="ru-RU" altLang="ko-KR" sz="800" dirty="0" smtClean="0"/>
              <a:t>асло</a:t>
            </a:r>
            <a:r>
              <a:rPr lang="ko-KR" altLang="en-US" sz="800" dirty="0" smtClean="0"/>
              <a:t> </a:t>
            </a:r>
            <a:r>
              <a:rPr lang="en-US" altLang="ko-KR" sz="800" dirty="0"/>
              <a:t>– </a:t>
            </a:r>
            <a:r>
              <a:rPr lang="en-US" altLang="ko-KR" sz="800" dirty="0" smtClean="0"/>
              <a:t> </a:t>
            </a:r>
            <a:r>
              <a:rPr lang="ru-RU" altLang="ko-KR" sz="800" dirty="0" smtClean="0"/>
              <a:t>эмульсия – эссенция</a:t>
            </a:r>
            <a:r>
              <a:rPr lang="ko-KR" altLang="en-US" sz="800" dirty="0" smtClean="0"/>
              <a:t> </a:t>
            </a:r>
            <a:r>
              <a:rPr lang="en-US" altLang="ko-KR" sz="800" dirty="0"/>
              <a:t>– </a:t>
            </a:r>
            <a:r>
              <a:rPr lang="ru-RU" altLang="ko-KR" sz="800" dirty="0" smtClean="0"/>
              <a:t>сыворотка </a:t>
            </a:r>
            <a:r>
              <a:rPr lang="en-US" altLang="ko-KR" sz="800" dirty="0" smtClean="0"/>
              <a:t>– </a:t>
            </a:r>
            <a:r>
              <a:rPr lang="ru-RU" altLang="ko-KR" sz="800" dirty="0" smtClean="0"/>
              <a:t>крем для кожи вокруг глаз</a:t>
            </a:r>
            <a:r>
              <a:rPr lang="ko-KR" altLang="en-US" sz="800" dirty="0" smtClean="0"/>
              <a:t> </a:t>
            </a:r>
            <a:r>
              <a:rPr lang="en-US" altLang="ko-KR" sz="800" dirty="0" smtClean="0"/>
              <a:t>–</a:t>
            </a:r>
            <a:r>
              <a:rPr lang="ru-RU" altLang="ko-KR" sz="800" dirty="0" smtClean="0"/>
              <a:t> крем для лица</a:t>
            </a:r>
            <a:endParaRPr lang="ko-KR" altLang="en-US" sz="800" dirty="0"/>
          </a:p>
        </p:txBody>
      </p:sp>
      <p:pic>
        <p:nvPicPr>
          <p:cNvPr id="81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924588" y="3707904"/>
            <a:ext cx="200156" cy="72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919479" y="6840252"/>
            <a:ext cx="205265" cy="623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Picture 5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902138" y="5974271"/>
            <a:ext cx="236002" cy="74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Picture 6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878481" y="8316416"/>
            <a:ext cx="295384" cy="641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Picture 2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89291" y="7704348"/>
            <a:ext cx="473764" cy="39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6061" y="4461297"/>
            <a:ext cx="292100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522" y="5185246"/>
            <a:ext cx="244475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9454973"/>
              </p:ext>
            </p:extLst>
          </p:nvPr>
        </p:nvGraphicFramePr>
        <p:xfrm>
          <a:off x="548682" y="1019555"/>
          <a:ext cx="5760640" cy="52711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612066"/>
                <a:gridCol w="3060342"/>
              </a:tblGrid>
              <a:tr h="33528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92000">
                <a:tc>
                  <a:txBody>
                    <a:bodyPr/>
                    <a:lstStyle/>
                    <a:p>
                      <a:pPr algn="ctr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Wonder Water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Moisture Cream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rPr>
                        <a:t>300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ko-KR" altLang="en-US" sz="800" b="1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Универсальный интенсивный увлажняющий крем содержит ледниковую воду Аляски (70%). Изготовлен на </a:t>
                      </a:r>
                      <a:r>
                        <a:rPr lang="ru-RU" altLang="en-US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безмасляной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основе</a:t>
                      </a:r>
                      <a:r>
                        <a:rPr lang="ru-RU" altLang="en-US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в упаковке большого объема и удобен для всей семьи.</a:t>
                      </a:r>
                      <a:endParaRPr lang="en-US" altLang="en-US" sz="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792000">
                <a:tc>
                  <a:txBody>
                    <a:bodyPr/>
                    <a:lstStyle/>
                    <a:p>
                      <a:pPr algn="ctr" latinLnBrk="0">
                        <a:defRPr lang="en-US"/>
                      </a:pPr>
                      <a:endParaRPr lang="en-US" altLang="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Wonder Butter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Moisture Cream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latin typeface="맑은 고딕"/>
                          <a:ea typeface="맑은 고딕"/>
                        </a:rPr>
                        <a:t>300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Универсальный крем с комплексом масел наполняет кожу питательными веществами и увлажняет. Изготовлен </a:t>
                      </a:r>
                      <a:r>
                        <a:rPr lang="ru-RU" altLang="en-US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 упаковке большого объема и удобен для всей семьи.</a:t>
                      </a:r>
                      <a:endParaRPr lang="en-US" altLang="en-US" sz="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endParaRPr lang="en-US" altLang="en-US" sz="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792000">
                <a:tc>
                  <a:txBody>
                    <a:bodyPr/>
                    <a:lstStyle/>
                    <a:p>
                      <a:pPr algn="ctr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Pure Eco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Aloe Gel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300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Многофункциональный увлажняющий гель для всей семьи с натуральным соком алое вера 92%. Может использоваться как увлажняющее средство для кожи лица и тела,  успокаивающая маска, база под макияж, гель для ухода за кожей рук и ногтями, средство после бритья, а также успокаивающее средство при солнечных ожогах и укусах насекомых.</a:t>
                      </a:r>
                      <a:endParaRPr lang="en-US" altLang="en-US" sz="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792000">
                <a:tc>
                  <a:txBody>
                    <a:bodyPr/>
                    <a:lstStyle/>
                    <a:p>
                      <a:pPr algn="ctr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Pure Eco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Snail Moisture Gel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300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ko-KR" altLang="en-US" sz="800" b="1" dirty="0">
                        <a:latin typeface="맑은 고딕"/>
                        <a:ea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Универсальный гель с улиточным секретом (90%) можно использовать в качестве увлажняющего и успокаивающего средства для кожи после душа, после эпиляции и бритья, он способствует смягчению огрубевшей кожи различных участков тела, заживлению ранок и микротрещин, успокаивает солнечные ожоги.</a:t>
                      </a:r>
                      <a:endParaRPr lang="en-US" altLang="ko-KR" sz="800" b="1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</a:tr>
              <a:tr h="792000">
                <a:tc>
                  <a:txBody>
                    <a:bodyPr/>
                    <a:lstStyle/>
                    <a:p>
                      <a:pPr algn="ctr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b="0" i="0" u="none" strike="noStrike" kern="1200" dirty="0">
                          <a:solidFill>
                            <a:srgbClr val="000000"/>
                          </a:solidFill>
                          <a:latin typeface="맑은 고딕"/>
                        </a:rPr>
                        <a:t>Petit Fuller</a:t>
                      </a:r>
                    </a:p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b="0" i="0" u="none" strike="noStrike" kern="1200" dirty="0">
                          <a:solidFill>
                            <a:srgbClr val="000000"/>
                          </a:solidFill>
                          <a:latin typeface="맑은 고딕"/>
                        </a:rPr>
                        <a:t>Eye Plumper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8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ko-KR" altLang="en-US" sz="800" b="1" dirty="0">
                        <a:solidFill>
                          <a:prstClr val="black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Wingdings"/>
                        <a:buNone/>
                        <a:defRPr lang="en-US"/>
                      </a:pPr>
                      <a:r>
                        <a:rPr lang="ru-RU" altLang="en-US" sz="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Филлер для кожи вокруг глаз заполняет морщинки, делая кожу моложе, а взгляд ярче и выразительнее.  Содержит лекарственную </a:t>
                      </a:r>
                      <a:r>
                        <a:rPr lang="ru-RU" altLang="en-US" sz="8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анемаррену</a:t>
                      </a:r>
                      <a:r>
                        <a:rPr lang="ru-RU" altLang="en-US" sz="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и </a:t>
                      </a:r>
                      <a:r>
                        <a:rPr lang="ru-RU" altLang="en-US" sz="8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гиалуроновую</a:t>
                      </a:r>
                      <a:r>
                        <a:rPr lang="ru-RU" altLang="en-US" sz="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кислоту.</a:t>
                      </a:r>
                      <a:endParaRPr lang="en-US" altLang="en-US" sz="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792000">
                <a:tc>
                  <a:txBody>
                    <a:bodyPr/>
                    <a:lstStyle/>
                    <a:p>
                      <a:pPr algn="ctr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b="0" i="0" u="none" strike="noStrike" kern="1200" dirty="0">
                          <a:solidFill>
                            <a:srgbClr val="000000"/>
                          </a:solidFill>
                          <a:latin typeface="맑은 고딕"/>
                        </a:rPr>
                        <a:t>Petit Filler</a:t>
                      </a:r>
                    </a:p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b="0" i="0" u="none" strike="noStrike" kern="1200" dirty="0">
                          <a:solidFill>
                            <a:srgbClr val="000000"/>
                          </a:solidFill>
                          <a:latin typeface="맑은 고딕"/>
                        </a:rPr>
                        <a:t>Face Volume Cream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40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Крем-филлер</a:t>
                      </a:r>
                      <a:r>
                        <a:rPr lang="ru-RU" altLang="en-US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выравнивает текстуру кожи, заполняя морщинки и неровности, превосходно увлажняет кожу</a:t>
                      </a:r>
                      <a:r>
                        <a:rPr lang="ru-RU" altLang="en-US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придает ей объем. 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Особые полимеры с эффектом памяти, благодаря способности повышать эластичность кожи, делают контуры лица более четкими и подтянутыми.</a:t>
                      </a:r>
                      <a:endParaRPr lang="en-US" altLang="en-US" sz="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7" name="Group 2"/>
          <p:cNvGrpSpPr/>
          <p:nvPr/>
        </p:nvGrpSpPr>
        <p:grpSpPr>
          <a:xfrm>
            <a:off x="538166" y="871490"/>
            <a:ext cx="5748337" cy="46039"/>
            <a:chOff x="204" y="572"/>
            <a:chExt cx="5397" cy="28"/>
          </a:xfrm>
        </p:grpSpPr>
        <p:sp>
          <p:nvSpPr>
            <p:cNvPr id="8" name="Line 10"/>
            <p:cNvSpPr>
              <a:spLocks noChangeShapeType="1"/>
            </p:cNvSpPr>
            <p:nvPr/>
          </p:nvSpPr>
          <p:spPr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11" name="TextBox 10"/>
            <p:cNvSpPr txBox="1"/>
            <p:nvPr/>
          </p:nvSpPr>
          <p:spPr>
            <a:xfrm>
              <a:off x="5181600" y="113646"/>
              <a:ext cx="1187450" cy="2154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 lang="en-US"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2" name="그룹 14"/>
            <p:cNvGrpSpPr/>
            <p:nvPr/>
          </p:nvGrpSpPr>
          <p:grpSpPr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7" name="Rectangle 5"/>
              <p:cNvSpPr>
                <a:spLocks noChangeArrowheads="1"/>
              </p:cNvSpPr>
              <p:nvPr/>
            </p:nvSpPr>
            <p:spPr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8" name="Rectangle 9"/>
              <p:cNvSpPr>
                <a:spLocks noChangeArrowheads="1"/>
              </p:cNvSpPr>
              <p:nvPr/>
            </p:nvSpPr>
            <p:spPr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9" name="Rectangle 5"/>
              <p:cNvSpPr>
                <a:spLocks noChangeArrowheads="1"/>
              </p:cNvSpPr>
              <p:nvPr/>
            </p:nvSpPr>
            <p:spPr>
              <a:xfrm>
                <a:off x="4563977" y="1571574"/>
                <a:ext cx="859432" cy="857197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>
              <a:xfrm>
                <a:off x="3700887" y="714375"/>
                <a:ext cx="863091" cy="857199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1" name="Rectangle 7"/>
              <p:cNvSpPr>
                <a:spLocks noChangeArrowheads="1"/>
              </p:cNvSpPr>
              <p:nvPr/>
            </p:nvSpPr>
            <p:spPr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/>
            </p:nvSpPr>
            <p:spPr>
              <a:xfrm>
                <a:off x="3700887" y="1571574"/>
                <a:ext cx="863091" cy="857197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3" name="그룹 14"/>
            <p:cNvGrpSpPr/>
            <p:nvPr/>
          </p:nvGrpSpPr>
          <p:grpSpPr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5" name="Rectangle 10"/>
              <p:cNvSpPr>
                <a:spLocks noChangeArrowheads="1"/>
              </p:cNvSpPr>
              <p:nvPr/>
            </p:nvSpPr>
            <p:spPr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21"/>
              <p:cNvSpPr>
                <a:spLocks noChangeArrowheads="1"/>
              </p:cNvSpPr>
              <p:nvPr/>
            </p:nvSpPr>
            <p:spPr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4" name="그림 22" descr="회사로고.JPG"/>
            <p:cNvPicPr>
              <a:picLocks noChangeAspect="1"/>
            </p:cNvPicPr>
            <p:nvPr/>
          </p:nvPicPr>
          <p:blipFill rotWithShape="1">
            <a:blip r:embed="rId5" cstate="print"/>
            <a:srcRect/>
            <a:stretch>
              <a:fillRect/>
            </a:stretch>
          </p:blipFill>
          <p:spPr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pic>
        <p:nvPicPr>
          <p:cNvPr id="31" name="그림 30"/>
          <p:cNvPicPr>
            <a:picLocks noChangeAspect="1"/>
          </p:cNvPicPr>
          <p:nvPr/>
        </p:nvPicPr>
        <p:blipFill rotWithShape="1">
          <a:blip r:embed="rId6" cstate="print"/>
          <a:stretch>
            <a:fillRect/>
          </a:stretch>
        </p:blipFill>
        <p:spPr>
          <a:xfrm>
            <a:off x="901841" y="4863151"/>
            <a:ext cx="176072" cy="582303"/>
          </a:xfrm>
          <a:prstGeom prst="rect">
            <a:avLst/>
          </a:prstGeom>
        </p:spPr>
      </p:pic>
      <p:pic>
        <p:nvPicPr>
          <p:cNvPr id="32" name="Picture 2" descr="C:\Users\User\Desktop\Desktop\쁘띠필러 페이스 볼륨 크림 복사.png"/>
          <p:cNvPicPr>
            <a:picLocks noChangeAspect="1" noChangeArrowheads="1"/>
          </p:cNvPicPr>
          <p:nvPr/>
        </p:nvPicPr>
        <p:blipFill rotWithShape="1">
          <a:blip r:embed="rId7" cstate="print"/>
          <a:srcRect/>
          <a:stretch>
            <a:fillRect/>
          </a:stretch>
        </p:blipFill>
        <p:spPr>
          <a:xfrm>
            <a:off x="844447" y="5544108"/>
            <a:ext cx="317186" cy="666699"/>
          </a:xfrm>
          <a:prstGeom prst="rect">
            <a:avLst/>
          </a:prstGeom>
          <a:noFill/>
        </p:spPr>
      </p:pic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50" t="49410"/>
          <a:stretch>
            <a:fillRect/>
          </a:stretch>
        </p:blipFill>
        <p:spPr>
          <a:xfrm>
            <a:off x="804636" y="4117720"/>
            <a:ext cx="432048" cy="435465"/>
          </a:xfrm>
          <a:prstGeom prst="rect">
            <a:avLst/>
          </a:prstGeom>
        </p:spPr>
      </p:pic>
      <p:sp>
        <p:nvSpPr>
          <p:cNvPr id="27" name="Text Box 12"/>
          <p:cNvSpPr txBox="1">
            <a:spLocks noChangeArrowheads="1"/>
          </p:cNvSpPr>
          <p:nvPr/>
        </p:nvSpPr>
        <p:spPr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 lang="en-US"/>
            </a:pPr>
            <a:r>
              <a:rPr lang="en-US" altLang="ko-KR" sz="1600" b="1" dirty="0">
                <a:solidFill>
                  <a:prstClr val="black"/>
                </a:solidFill>
              </a:rPr>
              <a:t>ONE POINT– SKIN CARE</a:t>
            </a:r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4706" y="1475656"/>
            <a:ext cx="454090" cy="545293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2805" b="74695" l="16910" r="790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893" t="13951" r="19917" b="21926"/>
          <a:stretch/>
        </p:blipFill>
        <p:spPr>
          <a:xfrm>
            <a:off x="787985" y="2351655"/>
            <a:ext cx="430111" cy="436612"/>
          </a:xfrm>
          <a:prstGeom prst="rect">
            <a:avLst/>
          </a:prstGeom>
        </p:spPr>
      </p:pic>
      <p:pic>
        <p:nvPicPr>
          <p:cNvPr id="30" name="Picture 2" descr="C:\Users\User\Desktop\output\IMG_9698-1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75996" y="3106082"/>
            <a:ext cx="418169" cy="450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 lang="en-US"/>
            </a:pPr>
            <a:r>
              <a:rPr lang="en-US" altLang="en-US" sz="1600" b="1" dirty="0" smtClean="0">
                <a:solidFill>
                  <a:prstClr val="black"/>
                </a:solidFill>
              </a:rPr>
              <a:t>One Point</a:t>
            </a:r>
            <a:r>
              <a:rPr lang="ko-KR" altLang="en-US" sz="1600" b="1" dirty="0" smtClean="0">
                <a:solidFill>
                  <a:prstClr val="black"/>
                </a:solidFill>
              </a:rPr>
              <a:t> </a:t>
            </a:r>
            <a:r>
              <a:rPr lang="en-US" altLang="ko-KR" sz="1600" b="1" dirty="0" smtClean="0">
                <a:solidFill>
                  <a:prstClr val="black"/>
                </a:solidFill>
              </a:rPr>
              <a:t>– </a:t>
            </a:r>
            <a:r>
              <a:rPr lang="ru-RU" altLang="ko-KR" sz="1200" b="1" dirty="0" smtClean="0">
                <a:solidFill>
                  <a:prstClr val="black"/>
                </a:solidFill>
              </a:rPr>
              <a:t>средства для ухода за мужской кожей</a:t>
            </a:r>
            <a:endParaRPr lang="en-US" altLang="en-US" sz="1200" b="1" dirty="0">
              <a:solidFill>
                <a:prstClr val="black"/>
              </a:solidFill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74718724"/>
              </p:ext>
            </p:extLst>
          </p:nvPr>
        </p:nvGraphicFramePr>
        <p:xfrm>
          <a:off x="548680" y="1007604"/>
          <a:ext cx="5832648" cy="826202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576064"/>
                <a:gridCol w="3168352"/>
              </a:tblGrid>
              <a:tr h="33544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93309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Galactomyces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Man Booster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145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latin typeface="+mn-ea"/>
                          <a:ea typeface="+mn-ea"/>
                        </a:rPr>
                        <a:t>Бустер для мужчин содержит 94,1% ферментированного экстракта дрожжевого</a:t>
                      </a:r>
                      <a:r>
                        <a:rPr lang="ru-RU" altLang="en-US" sz="800" b="0" baseline="0" dirty="0" smtClean="0">
                          <a:latin typeface="+mn-ea"/>
                          <a:ea typeface="+mn-ea"/>
                        </a:rPr>
                        <a:t> грибка </a:t>
                      </a:r>
                      <a:r>
                        <a:rPr lang="ru-RU" altLang="en-US" sz="800" b="0" baseline="0" dirty="0" err="1" smtClean="0">
                          <a:latin typeface="+mn-ea"/>
                          <a:ea typeface="+mn-ea"/>
                        </a:rPr>
                        <a:t>галактомисис</a:t>
                      </a:r>
                      <a:r>
                        <a:rPr lang="ru-RU" altLang="en-US" sz="800" b="0" dirty="0" smtClean="0">
                          <a:latin typeface="+mn-ea"/>
                          <a:ea typeface="+mn-ea"/>
                        </a:rPr>
                        <a:t>. Объединяет в себе свойства геля после бритья, тонера, эссенции и сыворотки. Концентрированная эссенция предназначена для кожи, нуждающейся в интенсивном уходе.</a:t>
                      </a:r>
                      <a:endParaRPr lang="en-US" altLang="en-US" sz="8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811552">
                <a:tc>
                  <a:txBody>
                    <a:bodyPr/>
                    <a:lstStyle/>
                    <a:p>
                      <a:pPr algn="ctr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Get This Guy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Fresh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SKin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∙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Lotion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latin typeface="+mn-ea"/>
                          <a:ea typeface="+mn-ea"/>
                        </a:rPr>
                        <a:t>130</a:t>
                      </a:r>
                      <a:r>
                        <a:rPr lang="ru-RU" altLang="ko-KR" sz="800" b="1" dirty="0" smtClean="0">
                          <a:latin typeface="+mn-ea"/>
                          <a:ea typeface="+mn-ea"/>
                        </a:rPr>
                        <a:t>мл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latin typeface="+mn-ea"/>
                          <a:ea typeface="+mn-ea"/>
                        </a:rPr>
                        <a:t>(</a:t>
                      </a:r>
                      <a:r>
                        <a:rPr lang="ru-RU" altLang="ko-KR" sz="800" b="1" dirty="0" smtClean="0">
                          <a:latin typeface="+mn-ea"/>
                          <a:ea typeface="+mn-ea"/>
                        </a:rPr>
                        <a:t>каждый</a:t>
                      </a:r>
                      <a:r>
                        <a:rPr lang="en-US" altLang="ko-KR" sz="8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en-US" altLang="ko-KR" sz="8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Освежающий мужской тоник и лосьон для лица. Увлажняют и успокаивают раздраженную кожу после бритья,</a:t>
                      </a:r>
                      <a:r>
                        <a:rPr lang="ru-RU" altLang="en-US" sz="8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 приятно ее охлаждая. Содержат лечебный травяной комплекс.</a:t>
                      </a:r>
                    </a:p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Альтернатива средствам на экстрактах трав </a:t>
                      </a:r>
                      <a:r>
                        <a:rPr lang="en-US" altLang="en-US" sz="8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Herb Field</a:t>
                      </a:r>
                      <a:r>
                        <a:rPr lang="ru-RU" altLang="en-US" sz="8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.</a:t>
                      </a:r>
                    </a:p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Обладает ароматом, идентичным </a:t>
                      </a:r>
                      <a:r>
                        <a:rPr lang="ru-RU" altLang="ko-KR" sz="800" b="1" dirty="0" err="1" smtClean="0">
                          <a:solidFill>
                            <a:schemeClr val="tx1"/>
                          </a:solidFill>
                        </a:rPr>
                        <a:t>парфюмированной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 воде</a:t>
                      </a:r>
                      <a:r>
                        <a:rPr lang="en-US" altLang="ko-KR" sz="800" b="1" i="0" u="none" strike="noStrike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rPr>
                        <a:t> </a:t>
                      </a:r>
                      <a:r>
                        <a:rPr lang="ru-RU" altLang="ko-KR" sz="800" b="1" i="0" u="none" strike="noStrike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rPr>
                        <a:t>от итальянского бренда </a:t>
                      </a:r>
                      <a:r>
                        <a:rPr lang="en-US" altLang="ko-KR" sz="800" b="1" i="0" u="none" strike="noStrike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rPr>
                        <a:t>Fresh </a:t>
                      </a:r>
                      <a:r>
                        <a:rPr lang="ru-RU" altLang="ko-KR" sz="800" b="1" i="0" u="none" strike="noStrike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rPr>
                        <a:t>– </a:t>
                      </a:r>
                      <a:r>
                        <a:rPr lang="en-US" altLang="ko-KR" sz="800" b="1" i="0" u="none" strike="noStrike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rPr>
                        <a:t>Citron </a:t>
                      </a:r>
                      <a:r>
                        <a:rPr lang="en-US" altLang="ko-KR" sz="800" b="1" i="0" u="none" strike="noStrike" dirty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rPr>
                        <a:t>De </a:t>
                      </a:r>
                      <a:r>
                        <a:rPr lang="en-US" altLang="ko-KR" sz="800" b="1" i="0" u="none" strike="noStrike" dirty="0" err="1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rPr>
                        <a:t>Vigne</a:t>
                      </a:r>
                      <a:r>
                        <a:rPr lang="ru-RU" altLang="ko-KR" sz="800" b="1" i="0" u="none" strike="noStrike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rPr>
                        <a:t>.</a:t>
                      </a:r>
                      <a:endParaRPr lang="ko-KR" altLang="en-US" sz="800" b="1" dirty="0"/>
                    </a:p>
                  </a:txBody>
                  <a:tcPr anchor="ctr"/>
                </a:tc>
              </a:tr>
              <a:tr h="792466">
                <a:tc>
                  <a:txBody>
                    <a:bodyPr/>
                    <a:lstStyle/>
                    <a:p>
                      <a:pPr algn="ctr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Get This Guy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Moisture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Skin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∙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Lotion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latin typeface="+mn-ea"/>
                          <a:ea typeface="+mn-ea"/>
                        </a:rPr>
                        <a:t>130</a:t>
                      </a:r>
                      <a:r>
                        <a:rPr lang="ru-RU" altLang="ko-KR" sz="800" b="1" dirty="0" smtClean="0">
                          <a:latin typeface="+mn-ea"/>
                          <a:ea typeface="+mn-ea"/>
                        </a:rPr>
                        <a:t>мл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latin typeface="+mn-ea"/>
                          <a:ea typeface="+mn-ea"/>
                        </a:rPr>
                        <a:t>(</a:t>
                      </a:r>
                      <a:r>
                        <a:rPr lang="ru-RU" altLang="ko-KR" sz="800" b="1" dirty="0" smtClean="0">
                          <a:latin typeface="+mn-ea"/>
                          <a:ea typeface="+mn-ea"/>
                        </a:rPr>
                        <a:t>каждый</a:t>
                      </a:r>
                      <a:r>
                        <a:rPr lang="en-US" altLang="ko-KR" sz="8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en-US" altLang="ko-KR" sz="8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dirty="0" smtClean="0"/>
                        <a:t>Увлажняющий мужской тоник и лосьон для лица делают кожу мягкой и гладкой, сохраняя влагу в течение долгих часов.</a:t>
                      </a:r>
                    </a:p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rgbClr val="FF0000"/>
                          </a:solidFill>
                        </a:rPr>
                        <a:t>Альтернатива увлажняющим средствам </a:t>
                      </a:r>
                      <a:r>
                        <a:rPr lang="en-US" altLang="en-US" sz="800" dirty="0" smtClean="0"/>
                        <a:t>G9 moisture</a:t>
                      </a:r>
                      <a:r>
                        <a:rPr lang="ru-RU" altLang="en-US" sz="800" dirty="0" smtClean="0"/>
                        <a:t>.</a:t>
                      </a:r>
                    </a:p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Обладает ароматом, идентичным туалетной воде </a:t>
                      </a:r>
                      <a:r>
                        <a:rPr lang="en-US" altLang="en-US" sz="800" b="1" dirty="0" smtClean="0"/>
                        <a:t>Ferrari</a:t>
                      </a:r>
                      <a:r>
                        <a:rPr lang="ko-KR" altLang="en-US" sz="800" b="1" dirty="0" smtClean="0"/>
                        <a:t> </a:t>
                      </a:r>
                      <a:r>
                        <a:rPr lang="en-US" altLang="en-US" sz="800" b="1" dirty="0"/>
                        <a:t>Light</a:t>
                      </a:r>
                      <a:r>
                        <a:rPr lang="ko-KR" altLang="en-US" sz="800" b="1" dirty="0"/>
                        <a:t> </a:t>
                      </a:r>
                      <a:r>
                        <a:rPr lang="en-US" altLang="en-US" sz="800" b="1" dirty="0" smtClean="0"/>
                        <a:t>Essence</a:t>
                      </a:r>
                      <a:r>
                        <a:rPr lang="ru-RU" altLang="en-US" sz="800" b="1" dirty="0" smtClean="0"/>
                        <a:t>.</a:t>
                      </a:r>
                      <a:endParaRPr lang="ko-KR" altLang="en-US" sz="800" b="1" dirty="0"/>
                    </a:p>
                  </a:txBody>
                  <a:tcPr anchor="ctr"/>
                </a:tc>
              </a:tr>
              <a:tr h="720423">
                <a:tc>
                  <a:txBody>
                    <a:bodyPr/>
                    <a:lstStyle/>
                    <a:p>
                      <a:pPr algn="ctr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Get This Guy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Mystery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Secret Cream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latin typeface="+mn-ea"/>
                          <a:ea typeface="+mn-ea"/>
                        </a:rPr>
                        <a:t>50</a:t>
                      </a:r>
                      <a:r>
                        <a:rPr lang="ru-RU" altLang="ko-KR" sz="800" b="1" dirty="0" smtClean="0"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dirty="0" err="1" smtClean="0"/>
                        <a:t>Антивозрастной</a:t>
                      </a:r>
                      <a:r>
                        <a:rPr lang="ru-RU" altLang="en-US" sz="800" dirty="0" smtClean="0"/>
                        <a:t> крем для мужчин обладает тройной функцией: ухаживает за морщинами, отбеливает кожу и защищает от солнечного излучения.</a:t>
                      </a:r>
                      <a:r>
                        <a:rPr lang="en-US" altLang="en-US" sz="800" dirty="0" smtClean="0"/>
                        <a:t> </a:t>
                      </a:r>
                      <a:endParaRPr lang="en-US" altLang="en-US" sz="800" dirty="0"/>
                    </a:p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endParaRPr lang="en-US" altLang="ko-KR" sz="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25993">
                <a:tc>
                  <a:txBody>
                    <a:bodyPr/>
                    <a:lstStyle/>
                    <a:p>
                      <a:pPr algn="ctr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Get This Guy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Dynamic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Fluid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lang="en-US"/>
                      </a:pPr>
                      <a:r>
                        <a:rPr lang="en-US" altLang="ko-KR" sz="800" b="1" dirty="0" smtClean="0">
                          <a:latin typeface="+mn-ea"/>
                          <a:ea typeface="+mn-ea"/>
                        </a:rPr>
                        <a:t>120</a:t>
                      </a:r>
                      <a:r>
                        <a:rPr lang="ru-RU" altLang="ko-KR" sz="800" b="1" dirty="0" smtClean="0"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just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Энергетический флюид восстанавливает свежесть и жизненный тонус мужской кожи. Снимает стресс</a:t>
                      </a:r>
                      <a:r>
                        <a:rPr lang="ru-RU" altLang="en-US" sz="800" baseline="0" dirty="0" smtClean="0">
                          <a:solidFill>
                            <a:schemeClr val="tx1"/>
                          </a:solidFill>
                        </a:rPr>
                        <a:t> и обладает седативным действием. </a:t>
                      </a:r>
                      <a:endParaRPr lang="ru-RU" altLang="en-US" sz="800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pPr lvl="0" algn="just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rgbClr val="FF0000"/>
                          </a:solidFill>
                        </a:rPr>
                        <a:t>Альтернатива продукту </a:t>
                      </a:r>
                      <a:r>
                        <a:rPr lang="en-US" altLang="en-US" sz="800" dirty="0" smtClean="0">
                          <a:solidFill>
                            <a:schemeClr val="tx1"/>
                          </a:solidFill>
                        </a:rPr>
                        <a:t>G9 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dynamic </a:t>
                      </a:r>
                      <a:r>
                        <a:rPr lang="en-US" altLang="en-US" sz="800" dirty="0" smtClean="0">
                          <a:solidFill>
                            <a:schemeClr val="tx1"/>
                          </a:solidFill>
                        </a:rPr>
                        <a:t>fluid</a:t>
                      </a: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Обладает ароматом, идентичным туалетной воде </a:t>
                      </a:r>
                      <a:r>
                        <a:rPr lang="en-US" altLang="en-US" sz="800" b="1" dirty="0" smtClean="0"/>
                        <a:t>Ferrari</a:t>
                      </a:r>
                      <a:r>
                        <a:rPr lang="ko-KR" altLang="en-US" sz="800" b="1" dirty="0" smtClean="0"/>
                        <a:t> </a:t>
                      </a:r>
                      <a:r>
                        <a:rPr lang="en-US" altLang="en-US" sz="800" b="1" dirty="0" smtClean="0"/>
                        <a:t>Light</a:t>
                      </a:r>
                      <a:r>
                        <a:rPr lang="ko-KR" altLang="en-US" sz="800" b="1" dirty="0" smtClean="0"/>
                        <a:t> </a:t>
                      </a:r>
                      <a:r>
                        <a:rPr lang="en-US" altLang="en-US" sz="800" b="1" dirty="0" smtClean="0"/>
                        <a:t>Essence</a:t>
                      </a:r>
                      <a:r>
                        <a:rPr lang="ru-RU" altLang="en-US" sz="800" b="1" dirty="0" smtClean="0"/>
                        <a:t>.</a:t>
                      </a:r>
                      <a:endParaRPr lang="ko-KR" altLang="en-US" sz="800" b="1" dirty="0"/>
                    </a:p>
                  </a:txBody>
                  <a:tcPr anchor="ctr"/>
                </a:tc>
              </a:tr>
              <a:tr h="758939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Get This Guy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Dynamic Fresh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B.B. Cream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SPF30 PA++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  <a:defRPr lang="en-US"/>
                      </a:pPr>
                      <a:r>
                        <a:rPr lang="en-US" altLang="ko-KR" sz="800" b="1" dirty="0" smtClean="0"/>
                        <a:t>30</a:t>
                      </a:r>
                      <a:r>
                        <a:rPr lang="ru-RU" altLang="ko-KR" sz="800" b="1" dirty="0" smtClean="0"/>
                        <a:t>мл</a:t>
                      </a:r>
                      <a:endParaRPr lang="ru-RU" altLang="ko-KR" sz="8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Освежающий ВВ-крем для мужчин заряжает кожу энергией, увлажняет, уменьшает секрецию сальных желез. Обладает тройной функцией: ухаживает за морщинами, отбеливает и защищает от солнечной радиации.</a:t>
                      </a:r>
                      <a:endParaRPr lang="en-US" altLang="ko-KR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68391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Regencia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Toner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Emulsion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lang="en-US"/>
                      </a:pPr>
                      <a:r>
                        <a:rPr lang="en-US" altLang="ko-KR" sz="800" b="1" dirty="0" smtClean="0">
                          <a:latin typeface="맑은 고딕"/>
                          <a:ea typeface="맑은 고딕"/>
                        </a:rPr>
                        <a:t>130</a:t>
                      </a:r>
                      <a:r>
                        <a:rPr lang="ru-RU" altLang="ko-KR" sz="800" b="1" dirty="0" smtClean="0">
                          <a:latin typeface="맑은 고딕"/>
                          <a:ea typeface="맑은 고딕"/>
                        </a:rPr>
                        <a:t>мл</a:t>
                      </a:r>
                    </a:p>
                    <a:p>
                      <a:pPr algn="ctr">
                        <a:defRPr lang="en-US"/>
                      </a:pPr>
                      <a:r>
                        <a:rPr lang="en-US" altLang="ko-KR" sz="800" b="1" dirty="0" smtClean="0">
                          <a:latin typeface="맑은 고딕"/>
                          <a:ea typeface="맑은 고딕"/>
                        </a:rPr>
                        <a:t>130</a:t>
                      </a:r>
                      <a:r>
                        <a:rPr lang="ru-RU" altLang="ko-KR" sz="800" b="1" dirty="0" smtClean="0">
                          <a:latin typeface="맑은 고딕"/>
                          <a:ea typeface="맑은 고딕"/>
                        </a:rPr>
                        <a:t>мл</a:t>
                      </a:r>
                      <a:endParaRPr lang="ru-RU" altLang="ko-KR" sz="800" b="1" dirty="0" smtClean="0">
                        <a:latin typeface="맑은 고딕"/>
                        <a:ea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i="0" u="none" strike="noStrike" dirty="0" err="1" smtClean="0">
                          <a:solidFill>
                            <a:schemeClr val="tx1"/>
                          </a:solidFill>
                          <a:latin typeface="+mn-lt"/>
                          <a:ea typeface="맑은 고딕"/>
                        </a:rPr>
                        <a:t>Антивозрастные</a:t>
                      </a:r>
                      <a:r>
                        <a:rPr lang="ru-RU" altLang="en-US" sz="8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맑은 고딕"/>
                        </a:rPr>
                        <a:t> тоник и эмульсия обеспечивают полноценный уход за мужской кожей, поддерживают ее упругость и эластичность, замедляют процессы старения, возвращают коже свежесть и здоровый цвет.</a:t>
                      </a:r>
                    </a:p>
                    <a:p>
                      <a:pPr marL="0" lv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en-US" sz="8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맑은 고딕"/>
                        </a:rPr>
                        <a:t>Обладают ароматом, идентичным </a:t>
                      </a:r>
                      <a:r>
                        <a:rPr lang="en-US" altLang="en-US" sz="800" b="1" i="0" u="none" strike="noStrike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rPr>
                        <a:t>Dior </a:t>
                      </a:r>
                      <a:r>
                        <a:rPr lang="en-US" altLang="en-US" sz="800" b="1" i="0" u="none" strike="noStrike" dirty="0" err="1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rPr>
                        <a:t>Homme</a:t>
                      </a:r>
                      <a:r>
                        <a:rPr lang="en-US" altLang="en-US" sz="800" b="1" i="0" u="none" strike="noStrike" dirty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rPr>
                        <a:t> </a:t>
                      </a:r>
                      <a:r>
                        <a:rPr lang="en-US" altLang="en-US" sz="800" b="1" i="0" u="none" strike="noStrike" dirty="0" err="1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rPr>
                        <a:t>Colonge</a:t>
                      </a:r>
                      <a:r>
                        <a:rPr lang="ru-RU" altLang="en-US" sz="800" b="1" i="0" u="none" strike="noStrike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rPr>
                        <a:t>.</a:t>
                      </a:r>
                      <a:endParaRPr lang="ko-KR" altLang="en-US" sz="800" b="1" i="0" u="none" strike="noStrike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  <a:p>
                      <a:pPr marL="0" indent="0" algn="l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endParaRPr lang="en-US" altLang="ko-KR" sz="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68217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Regencia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Homme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Multi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Fluid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latin typeface="맑은 고딕"/>
                          <a:ea typeface="맑은 고딕"/>
                        </a:rPr>
                        <a:t>120</a:t>
                      </a:r>
                      <a:r>
                        <a:rPr lang="ru-RU" altLang="ko-KR" sz="800" b="1" dirty="0" smtClean="0">
                          <a:latin typeface="맑은 고딕"/>
                          <a:ea typeface="맑은 고딕"/>
                        </a:rPr>
                        <a:t>мл</a:t>
                      </a:r>
                      <a:endParaRPr lang="ru-RU" altLang="ko-KR" sz="800" b="1" dirty="0" smtClean="0">
                        <a:latin typeface="맑은 고딕"/>
                        <a:ea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ru-RU" altLang="en-US" sz="800" b="0" i="0" u="none" strike="noStrike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rPr>
                        <a:t>Мультифункциональный флюид,</a:t>
                      </a:r>
                      <a:r>
                        <a:rPr lang="ru-RU" altLang="en-US" sz="800" b="0" i="0" u="none" strike="noStrike" baseline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rPr>
                        <a:t> сочетающий свойства тоника и эмульсии. О</a:t>
                      </a:r>
                      <a:r>
                        <a:rPr lang="ru-RU" altLang="en-US" sz="8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맑은 고딕"/>
                        </a:rPr>
                        <a:t>беспечивает полноценный уход за мужской кожей, поддерживает ее упругость и эластичность, замедляет процессы старения, возвращает коже свежесть и здоровый цвет.</a:t>
                      </a:r>
                    </a:p>
                  </a:txBody>
                  <a:tcPr anchor="ctr"/>
                </a:tc>
              </a:tr>
              <a:tr h="735045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Regencia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Homme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Multi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B.B. Cream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SPF43 PA+++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50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ВВ-крем создает прекрасный тон мужской коже и заботится о ней. Обладает </a:t>
                      </a:r>
                      <a:r>
                        <a:rPr lang="ru-RU" altLang="ko-KR" sz="800" b="0" dirty="0" err="1" smtClean="0">
                          <a:solidFill>
                            <a:schemeClr val="tx1"/>
                          </a:solidFill>
                        </a:rPr>
                        <a:t>антивозрастным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 эффектом, противостоит образованию морщин,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</a:rPr>
                        <a:t> отбеливает, надежно защищает от солнечных лучей.</a:t>
                      </a:r>
                      <a:endParaRPr lang="en-US" altLang="ko-KR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63003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Black Master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Skin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Lotion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130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мл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130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l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i="0" u="none" strike="noStrike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rPr>
                        <a:t>Двойная функция тоника и лосьона эффективно заряжают энергией увядающую возрастную кожу мужчин.</a:t>
                      </a:r>
                      <a:endParaRPr lang="en-US" altLang="en-US" sz="800" b="0" i="0" u="none" strike="noStrike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  <a:p>
                      <a:pPr marL="0" lvl="0" indent="0" algn="l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en-US" sz="8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맑은 고딕"/>
                        </a:rPr>
                        <a:t>Обладает ароматом, идентичным мужскому парфюму</a:t>
                      </a:r>
                      <a:r>
                        <a:rPr lang="ru-RU" altLang="en-US" sz="800" b="1" i="0" u="none" strike="noStrike" baseline="0" dirty="0" smtClean="0">
                          <a:solidFill>
                            <a:schemeClr val="tx1"/>
                          </a:solidFill>
                          <a:latin typeface="+mn-lt"/>
                          <a:ea typeface="맑은 고딕"/>
                        </a:rPr>
                        <a:t> от бренда </a:t>
                      </a:r>
                      <a:r>
                        <a:rPr lang="en-US" altLang="en-US" sz="800" b="1" i="0" u="none" strike="noStrike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rPr>
                        <a:t>Burberry</a:t>
                      </a:r>
                      <a:r>
                        <a:rPr lang="ko-KR" altLang="en-US" sz="800" b="1" i="0" u="none" strike="noStrike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rPr>
                        <a:t> </a:t>
                      </a:r>
                      <a:r>
                        <a:rPr lang="ru-RU" altLang="ko-KR" sz="800" b="1" i="0" u="none" strike="noStrike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rPr>
                        <a:t>– </a:t>
                      </a:r>
                      <a:r>
                        <a:rPr lang="en-US" altLang="en-US" sz="800" b="1" i="0" u="none" strike="noStrike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rPr>
                        <a:t>For </a:t>
                      </a:r>
                      <a:r>
                        <a:rPr lang="en-US" altLang="en-US" sz="800" b="1" i="0" u="none" strike="noStrike" dirty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rPr>
                        <a:t>Men</a:t>
                      </a:r>
                      <a:r>
                        <a:rPr lang="ko-KR" altLang="en-US" sz="800" b="1" i="0" u="none" strike="noStrike" dirty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rPr>
                        <a:t> </a:t>
                      </a:r>
                    </a:p>
                    <a:p>
                      <a:pPr marL="0" indent="0" algn="l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ru-RU" altLang="ko-KR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Антивозрастной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отбеливающий уход</a:t>
                      </a:r>
                      <a:r>
                        <a:rPr lang="en-US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altLang="ko-KR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2" name="Group 2"/>
          <p:cNvGrpSpPr/>
          <p:nvPr/>
        </p:nvGrpSpPr>
        <p:grpSpPr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8" name="Line 10"/>
            <p:cNvSpPr>
              <a:spLocks noChangeShapeType="1"/>
            </p:cNvSpPr>
            <p:nvPr/>
          </p:nvSpPr>
          <p:spPr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그룹 9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11" name="TextBox 10"/>
            <p:cNvSpPr txBox="1"/>
            <p:nvPr/>
          </p:nvSpPr>
          <p:spPr>
            <a:xfrm>
              <a:off x="5181600" y="113646"/>
              <a:ext cx="1187450" cy="2154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 lang="en-US"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5" name="그룹 14"/>
            <p:cNvGrpSpPr/>
            <p:nvPr/>
          </p:nvGrpSpPr>
          <p:grpSpPr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7" name="Rectangle 5"/>
              <p:cNvSpPr>
                <a:spLocks noChangeArrowheads="1"/>
              </p:cNvSpPr>
              <p:nvPr/>
            </p:nvSpPr>
            <p:spPr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8" name="Rectangle 9"/>
              <p:cNvSpPr>
                <a:spLocks noChangeArrowheads="1"/>
              </p:cNvSpPr>
              <p:nvPr/>
            </p:nvSpPr>
            <p:spPr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9" name="Rectangle 5"/>
              <p:cNvSpPr>
                <a:spLocks noChangeArrowheads="1"/>
              </p:cNvSpPr>
              <p:nvPr/>
            </p:nvSpPr>
            <p:spPr>
              <a:xfrm>
                <a:off x="4563977" y="1571574"/>
                <a:ext cx="859432" cy="857197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>
              <a:xfrm>
                <a:off x="3700887" y="714375"/>
                <a:ext cx="863091" cy="857199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1" name="Rectangle 7"/>
              <p:cNvSpPr>
                <a:spLocks noChangeArrowheads="1"/>
              </p:cNvSpPr>
              <p:nvPr/>
            </p:nvSpPr>
            <p:spPr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/>
            </p:nvSpPr>
            <p:spPr>
              <a:xfrm>
                <a:off x="3700887" y="1571574"/>
                <a:ext cx="863091" cy="857197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7" name="그룹 14"/>
            <p:cNvGrpSpPr/>
            <p:nvPr/>
          </p:nvGrpSpPr>
          <p:grpSpPr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5" name="Rectangle 10"/>
              <p:cNvSpPr>
                <a:spLocks noChangeArrowheads="1"/>
              </p:cNvSpPr>
              <p:nvPr/>
            </p:nvSpPr>
            <p:spPr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21"/>
              <p:cNvSpPr>
                <a:spLocks noChangeArrowheads="1"/>
              </p:cNvSpPr>
              <p:nvPr/>
            </p:nvSpPr>
            <p:spPr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4" name="그림 22" descr="회사로고.JPG"/>
            <p:cNvPicPr>
              <a:picLocks noChangeAspect="1"/>
            </p:cNvPicPr>
            <p:nvPr/>
          </p:nvPicPr>
          <p:blipFill rotWithShape="1">
            <a:blip r:embed="rId5" cstate="print"/>
            <a:srcRect/>
            <a:stretch>
              <a:fillRect/>
            </a:stretch>
          </p:blipFill>
          <p:spPr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pic>
        <p:nvPicPr>
          <p:cNvPr id="23" name="Picture 2" descr="C:\Users\User\Desktop\IMG_9014-1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20689" y="1331643"/>
            <a:ext cx="821900" cy="821900"/>
          </a:xfrm>
          <a:prstGeom prst="rect">
            <a:avLst/>
          </a:prstGeom>
          <a:noFill/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7604" y="8506299"/>
            <a:ext cx="748069" cy="6377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그룹 1"/>
          <p:cNvGrpSpPr/>
          <p:nvPr/>
        </p:nvGrpSpPr>
        <p:grpSpPr>
          <a:xfrm>
            <a:off x="721881" y="6302663"/>
            <a:ext cx="576064" cy="807599"/>
            <a:chOff x="548680" y="5796136"/>
            <a:chExt cx="1044843" cy="1051656"/>
          </a:xfrm>
        </p:grpSpPr>
        <p:pic>
          <p:nvPicPr>
            <p:cNvPr id="25" name="Picture 2" descr="C:\Users\User\Desktop\2014년02월06일 14시08분1\리젠시아 옴므 토너.png"/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/>
            <a:stretch>
              <a:fillRect/>
            </a:stretch>
          </p:blipFill>
          <p:spPr>
            <a:xfrm>
              <a:off x="548680" y="5796136"/>
              <a:ext cx="562191" cy="1020311"/>
            </a:xfrm>
            <a:prstGeom prst="rect">
              <a:avLst/>
            </a:prstGeom>
            <a:noFill/>
          </p:spPr>
        </p:pic>
        <p:pic>
          <p:nvPicPr>
            <p:cNvPr id="26" name="Picture 3" descr="C:\Users\User\Desktop\2014년02월06일 14시08분1\리젠시아 옴므 에멀전.png"/>
            <p:cNvPicPr>
              <a:picLocks noChangeAspect="1" noChangeArrowheads="1"/>
            </p:cNvPicPr>
            <p:nvPr/>
          </p:nvPicPr>
          <p:blipFill rotWithShape="1">
            <a:blip r:embed="rId9" cstate="print"/>
            <a:srcRect/>
            <a:stretch>
              <a:fillRect/>
            </a:stretch>
          </p:blipFill>
          <p:spPr>
            <a:xfrm>
              <a:off x="980728" y="5807022"/>
              <a:ext cx="612795" cy="1040770"/>
            </a:xfrm>
            <a:prstGeom prst="rect">
              <a:avLst/>
            </a:prstGeom>
            <a:noFill/>
          </p:spPr>
        </p:pic>
      </p:grpSp>
      <p:pic>
        <p:nvPicPr>
          <p:cNvPr id="27" name="Picture 2" descr="C:\Users\User\Desktop\2014년02월06일 14시08분1\리젠시아 옴므 멀티 플루이드.png"/>
          <p:cNvPicPr>
            <a:picLocks noChangeAspect="1" noChangeArrowheads="1"/>
          </p:cNvPicPr>
          <p:nvPr/>
        </p:nvPicPr>
        <p:blipFill rotWithShape="1">
          <a:blip r:embed="rId10" cstate="print"/>
          <a:srcRect/>
          <a:stretch>
            <a:fillRect/>
          </a:stretch>
        </p:blipFill>
        <p:spPr>
          <a:xfrm>
            <a:off x="881187" y="7115431"/>
            <a:ext cx="257451" cy="697479"/>
          </a:xfrm>
          <a:prstGeom prst="rect">
            <a:avLst/>
          </a:prstGeom>
          <a:noFill/>
        </p:spPr>
      </p:pic>
      <p:grpSp>
        <p:nvGrpSpPr>
          <p:cNvPr id="12" name="그룹 101"/>
          <p:cNvGrpSpPr/>
          <p:nvPr/>
        </p:nvGrpSpPr>
        <p:grpSpPr>
          <a:xfrm>
            <a:off x="755474" y="2270285"/>
            <a:ext cx="488639" cy="717539"/>
            <a:chOff x="-263058" y="855272"/>
            <a:chExt cx="3710515" cy="5083179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 rotWithShape="1">
            <a:blip r:embed="rId11" cstate="print"/>
            <a:srcRect/>
            <a:stretch>
              <a:fillRect/>
            </a:stretch>
          </p:blipFill>
          <p:spPr>
            <a:xfrm>
              <a:off x="-263058" y="855272"/>
              <a:ext cx="1825410" cy="5065242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31" name="Picture 3"/>
            <p:cNvPicPr>
              <a:picLocks noChangeAspect="1" noChangeArrowheads="1"/>
            </p:cNvPicPr>
            <p:nvPr/>
          </p:nvPicPr>
          <p:blipFill rotWithShape="1">
            <a:blip r:embed="rId12" cstate="print"/>
            <a:srcRect/>
            <a:stretch>
              <a:fillRect/>
            </a:stretch>
          </p:blipFill>
          <p:spPr>
            <a:xfrm>
              <a:off x="1566270" y="875914"/>
              <a:ext cx="1881187" cy="5062537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grpSp>
        <p:nvGrpSpPr>
          <p:cNvPr id="13" name="그룹 113"/>
          <p:cNvGrpSpPr/>
          <p:nvPr/>
        </p:nvGrpSpPr>
        <p:grpSpPr>
          <a:xfrm>
            <a:off x="692696" y="3095836"/>
            <a:ext cx="594371" cy="720080"/>
            <a:chOff x="3630613" y="782638"/>
            <a:chExt cx="3839644" cy="5245100"/>
          </a:xfrm>
        </p:grpSpPr>
        <p:pic>
          <p:nvPicPr>
            <p:cNvPr id="33" name="Picture 4"/>
            <p:cNvPicPr>
              <a:picLocks noChangeAspect="1" noChangeArrowheads="1"/>
            </p:cNvPicPr>
            <p:nvPr/>
          </p:nvPicPr>
          <p:blipFill rotWithShape="1">
            <a:blip r:embed="rId13" cstate="print"/>
            <a:srcRect/>
            <a:stretch>
              <a:fillRect/>
            </a:stretch>
          </p:blipFill>
          <p:spPr>
            <a:xfrm>
              <a:off x="3630613" y="830263"/>
              <a:ext cx="1881187" cy="5197475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34" name="Picture 5"/>
            <p:cNvPicPr>
              <a:picLocks noChangeAspect="1" noChangeArrowheads="1"/>
            </p:cNvPicPr>
            <p:nvPr/>
          </p:nvPicPr>
          <p:blipFill rotWithShape="1">
            <a:blip r:embed="rId14" cstate="print"/>
            <a:srcRect/>
            <a:stretch>
              <a:fillRect/>
            </a:stretch>
          </p:blipFill>
          <p:spPr>
            <a:xfrm>
              <a:off x="5614470" y="782638"/>
              <a:ext cx="1855787" cy="5245100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pic>
        <p:nvPicPr>
          <p:cNvPr id="35" name="Picture 6"/>
          <p:cNvPicPr>
            <a:picLocks noChangeAspect="1" noChangeArrowheads="1"/>
          </p:cNvPicPr>
          <p:nvPr/>
        </p:nvPicPr>
        <p:blipFill rotWithShape="1">
          <a:blip r:embed="rId15" cstate="print"/>
          <a:srcRect/>
          <a:stretch>
            <a:fillRect/>
          </a:stretch>
        </p:blipFill>
        <p:spPr>
          <a:xfrm>
            <a:off x="899031" y="4644008"/>
            <a:ext cx="193663" cy="7200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6" cstate="print"/>
          <a:srcRect/>
          <a:stretch>
            <a:fillRect/>
          </a:stretch>
        </p:blipFill>
        <p:spPr>
          <a:xfrm>
            <a:off x="845205" y="7834361"/>
            <a:ext cx="329416" cy="659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17" cstate="print"/>
          <a:srcRect/>
          <a:stretch>
            <a:fillRect/>
          </a:stretch>
        </p:blipFill>
        <p:spPr>
          <a:xfrm>
            <a:off x="908721" y="5472100"/>
            <a:ext cx="202384" cy="688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18" cstate="print"/>
          <a:srcRect/>
          <a:stretch>
            <a:fillRect/>
          </a:stretch>
        </p:blipFill>
        <p:spPr>
          <a:xfrm>
            <a:off x="811069" y="4031940"/>
            <a:ext cx="353466" cy="484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 lang="en-US"/>
            </a:pPr>
            <a:r>
              <a:rPr lang="en-US" altLang="en-US" sz="1600" b="1" dirty="0">
                <a:solidFill>
                  <a:prstClr val="black"/>
                </a:solidFill>
              </a:rPr>
              <a:t>One Point</a:t>
            </a:r>
            <a:r>
              <a:rPr lang="ko-KR" altLang="en-US" sz="1600" b="1" dirty="0">
                <a:solidFill>
                  <a:prstClr val="black"/>
                </a:solidFill>
              </a:rPr>
              <a:t> </a:t>
            </a:r>
            <a:r>
              <a:rPr lang="en-US" altLang="ko-KR" sz="1600" b="1" dirty="0" smtClean="0">
                <a:solidFill>
                  <a:prstClr val="black"/>
                </a:solidFill>
              </a:rPr>
              <a:t>– </a:t>
            </a:r>
            <a:r>
              <a:rPr lang="ru-RU" altLang="ko-KR" sz="1600" b="1" dirty="0" smtClean="0">
                <a:solidFill>
                  <a:prstClr val="black"/>
                </a:solidFill>
              </a:rPr>
              <a:t>солнцезащитные средства</a:t>
            </a:r>
            <a:endParaRPr lang="en-US" altLang="en-US" sz="1600" b="1" dirty="0">
              <a:solidFill>
                <a:prstClr val="black"/>
              </a:solidFill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>
          <a:xfrm>
            <a:off x="538163" y="1015701"/>
            <a:ext cx="5771157" cy="276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spcAft>
                <a:spcPts val="0"/>
              </a:spcAft>
              <a:defRPr lang="en-US"/>
            </a:pPr>
            <a:r>
              <a:rPr lang="en-US" altLang="ko-KR" sz="1200">
                <a:solidFill>
                  <a:schemeClr val="bg1"/>
                </a:solidFill>
                <a:latin typeface="+mn-ea"/>
              </a:rPr>
              <a:t>MY SUNNY</a:t>
            </a: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12790138"/>
              </p:ext>
            </p:extLst>
          </p:nvPr>
        </p:nvGraphicFramePr>
        <p:xfrm>
          <a:off x="525861" y="2660848"/>
          <a:ext cx="5760640" cy="6065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598883"/>
                <a:gridCol w="3073525"/>
              </a:tblGrid>
              <a:tr h="33528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0104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My Sunny </a:t>
                      </a: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Kids and Mom</a:t>
                      </a: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Suncream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SPF35+ PA+++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88582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60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Солнцезащитный крем для малышей и мам с легкой текстурой и </a:t>
                      </a:r>
                      <a:r>
                        <a:rPr lang="ru-RU" altLang="en-US" sz="800" b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гипоаллергенным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составом позволяет применять его даже для самых маленьких, оберегая их нежную кожу от агрессивного УФ-излучения.</a:t>
                      </a:r>
                      <a:endParaRPr lang="en-US" altLang="ko-KR" sz="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</a:tr>
              <a:tr h="70104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My Sunny</a:t>
                      </a: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Tok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Tok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Sun Powder</a:t>
                      </a: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SPF50+ PA+++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3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Рассыпчатая пудра с пуховкой очень удобна в применении.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Е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е можно наносить на кожу лица в любое время, освежая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его и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обеспечивая надежную защиту от УФ-излучения.</a:t>
                      </a:r>
                      <a:endParaRPr lang="en-US" altLang="ko-KR" sz="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</a:tr>
              <a:tr h="70104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My Sunny</a:t>
                      </a: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Milky</a:t>
                      </a: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Suncream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SPF35 PA+++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45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Солнцезащитный крем-молочко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не только обеспечивает защиту клеток кожи от повреждающего действия УФ лучей, успокаивая раздраженную кожу, но и позволяет выровнять тон кожи, скрыть небольшие кожные недостатки и заполнить морщинки.</a:t>
                      </a:r>
                      <a:endParaRPr lang="en-US" altLang="en-US" sz="800" b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70104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My Sunny</a:t>
                      </a: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Perfecting</a:t>
                      </a: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Sunblock</a:t>
                      </a: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SPF50+ PA+++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88582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100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Segoe UI"/>
                        </a:rPr>
                        <a:t>Высокая степень защиты </a:t>
                      </a:r>
                      <a:r>
                        <a:rPr lang="ru-RU" altLang="en-US" sz="800" b="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Segoe UI"/>
                        </a:rPr>
                        <a:t>санблока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Segoe UI"/>
                        </a:rPr>
                        <a:t> позволит длительное время находиться на открытом солнце и не переживать за состояние кожи. Обладает высоким процентом увлажнения,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Segoe UI"/>
                        </a:rPr>
                        <a:t> мгновенно придавая коже приятную гладкость и прохладу.</a:t>
                      </a:r>
                      <a:endParaRPr lang="en-US" altLang="ko-KR" sz="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</a:tr>
              <a:tr h="70104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My Sunny</a:t>
                      </a: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Waterproof</a:t>
                      </a: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Sunblock</a:t>
                      </a: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SPF50+ PA+++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60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just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Segoe UI"/>
                        </a:rPr>
                        <a:t>Водостойкий </a:t>
                      </a:r>
                      <a:r>
                        <a:rPr lang="ru-RU" altLang="en-US" sz="800" b="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Segoe UI"/>
                        </a:rPr>
                        <a:t>санблок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Segoe UI"/>
                        </a:rPr>
                        <a:t> с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Segoe UI"/>
                        </a:rPr>
                        <a:t> высокой степенью защиты надежно 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Segoe UI"/>
                        </a:rPr>
                        <a:t>оберегает кожу от агрессивного воздействия ультрафиолета.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Segoe UI"/>
                        </a:rPr>
                        <a:t> 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Segoe UI"/>
                        </a:rPr>
                        <a:t>Благодаря пролонгированному воздействию крема нет необходимости наносить его повторно и многократно в течение дня.</a:t>
                      </a:r>
                      <a:endParaRPr lang="en-US" altLang="ko-KR" sz="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</a:tr>
              <a:tr h="70104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My Sunny</a:t>
                      </a: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Body and Family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Suncream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PF50+ PA+++</a:t>
                      </a:r>
                    </a:p>
                    <a:p>
                      <a:pPr marL="0" indent="0" algn="ctr" defTabSz="885826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endParaRPr lang="en-US" altLang="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88582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100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Гипоаллергенная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формула позволяют использовать 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солнцезащитный водостойкий 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крем для всей семьи.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М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ожет использоваться как для лица, так и для тела. Идеальное средство даже в самые жаркие дни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во время купания в море или открытом бассейне.</a:t>
                      </a:r>
                      <a:endParaRPr lang="en-US" altLang="ko-KR" sz="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</a:tr>
              <a:tr h="70104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My Sunny</a:t>
                      </a: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Clear</a:t>
                      </a: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Sun </a:t>
                      </a:r>
                      <a:r>
                        <a:rPr lang="en-US" altLang="ko-KR" sz="800" dirty="0" err="1">
                          <a:solidFill>
                            <a:schemeClr val="tx1"/>
                          </a:solidFill>
                        </a:rPr>
                        <a:t>Spary</a:t>
                      </a:r>
                      <a:endParaRPr lang="en-US" altLang="ko-KR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SPF50+ PA+++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88582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150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just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Segoe UI"/>
                        </a:rPr>
                        <a:t>Солнце­защитный спрей обеспечивает превосхо­дную защиту от UVA и UVB-лучей. Обла­дает высокой степенью защиты.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Segoe UI"/>
                        </a:rPr>
                        <a:t> Легко наносится и быстро впитывается, дарит ощущение свежести. Благодаря мелкодисперсному распылению равномерно распределяется по поверхности всего тела.</a:t>
                      </a:r>
                    </a:p>
                    <a:p>
                      <a:pPr marL="0" lvl="0" indent="0" algn="just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ko-KR" sz="800" b="0" baseline="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Segoe UI"/>
                        </a:rPr>
                        <a:t>Антивозрастной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Segoe UI"/>
                        </a:rPr>
                        <a:t> и отбеливающий уход.</a:t>
                      </a:r>
                      <a:endParaRPr lang="en-US" altLang="ko-KR" sz="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</a:tr>
              <a:tr h="70104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 b="1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My Sunny</a:t>
                      </a: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All</a:t>
                      </a: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Sun Spray</a:t>
                      </a: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SPF50+ PA+++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88582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150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  <a:latin typeface="+mj-lt"/>
                        </a:rPr>
                        <a:t>★</a:t>
                      </a:r>
                      <a:r>
                        <a:rPr lang="ru-RU" altLang="ko-KR" sz="800" b="1" dirty="0" smtClean="0">
                          <a:solidFill>
                            <a:srgbClr val="FF0000"/>
                          </a:solidFill>
                          <a:latin typeface="+mj-lt"/>
                        </a:rPr>
                        <a:t>Водостойкий солнцезащитный спрей 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обеспечивает превосхо­дную защиту от UVA и UVB-лучей.</a:t>
                      </a:r>
                    </a:p>
                    <a:p>
                      <a:pPr marL="0" indent="0" algn="l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  <a:latin typeface="+mj-lt"/>
                        </a:rPr>
                        <a:t>★</a:t>
                      </a:r>
                      <a:r>
                        <a:rPr lang="ru-RU" altLang="ko-KR" sz="800" b="1" dirty="0" smtClean="0">
                          <a:solidFill>
                            <a:srgbClr val="FF0000"/>
                          </a:solidFill>
                          <a:latin typeface="+mj-lt"/>
                        </a:rPr>
                        <a:t>Перед использованием встряхнуть.</a:t>
                      </a:r>
                      <a:endParaRPr lang="en-US" altLang="ko-KR" sz="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marL="0" indent="0" algn="l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  <a:latin typeface="+mj-lt"/>
                        </a:rPr>
                        <a:t>★</a:t>
                      </a:r>
                      <a:r>
                        <a:rPr lang="ru-RU" altLang="ko-KR" sz="800" b="1" dirty="0" smtClean="0">
                          <a:solidFill>
                            <a:srgbClr val="FF0000"/>
                          </a:solidFill>
                          <a:latin typeface="+mj-lt"/>
                        </a:rPr>
                        <a:t>Избегать попадания на темную или цветную одежду.</a:t>
                      </a:r>
                      <a:endParaRPr lang="en-US" altLang="ko-KR" sz="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7" name="Group 2"/>
          <p:cNvGrpSpPr/>
          <p:nvPr/>
        </p:nvGrpSpPr>
        <p:grpSpPr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8" name="Line 10"/>
            <p:cNvSpPr>
              <a:spLocks noChangeShapeType="1"/>
            </p:cNvSpPr>
            <p:nvPr/>
          </p:nvSpPr>
          <p:spPr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11" name="TextBox 10"/>
            <p:cNvSpPr txBox="1"/>
            <p:nvPr/>
          </p:nvSpPr>
          <p:spPr>
            <a:xfrm>
              <a:off x="5181600" y="113645"/>
              <a:ext cx="1187450" cy="21544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 lang="en-US"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2" name="그룹 14"/>
            <p:cNvGrpSpPr/>
            <p:nvPr/>
          </p:nvGrpSpPr>
          <p:grpSpPr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7" name="Rectangle 5"/>
              <p:cNvSpPr>
                <a:spLocks noChangeArrowheads="1"/>
              </p:cNvSpPr>
              <p:nvPr/>
            </p:nvSpPr>
            <p:spPr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8" name="Rectangle 9"/>
              <p:cNvSpPr>
                <a:spLocks noChangeArrowheads="1"/>
              </p:cNvSpPr>
              <p:nvPr/>
            </p:nvSpPr>
            <p:spPr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9" name="Rectangle 5"/>
              <p:cNvSpPr>
                <a:spLocks noChangeArrowheads="1"/>
              </p:cNvSpPr>
              <p:nvPr/>
            </p:nvSpPr>
            <p:spPr>
              <a:xfrm>
                <a:off x="4563977" y="1571574"/>
                <a:ext cx="859432" cy="857197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>
              <a:xfrm>
                <a:off x="3700887" y="714375"/>
                <a:ext cx="863091" cy="857199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1" name="Rectangle 7"/>
              <p:cNvSpPr>
                <a:spLocks noChangeArrowheads="1"/>
              </p:cNvSpPr>
              <p:nvPr/>
            </p:nvSpPr>
            <p:spPr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/>
            </p:nvSpPr>
            <p:spPr>
              <a:xfrm>
                <a:off x="3700887" y="1571574"/>
                <a:ext cx="863091" cy="857197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3" name="그룹 14"/>
            <p:cNvGrpSpPr/>
            <p:nvPr/>
          </p:nvGrpSpPr>
          <p:grpSpPr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5" name="Rectangle 10"/>
              <p:cNvSpPr>
                <a:spLocks noChangeArrowheads="1"/>
              </p:cNvSpPr>
              <p:nvPr/>
            </p:nvSpPr>
            <p:spPr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21"/>
              <p:cNvSpPr>
                <a:spLocks noChangeArrowheads="1"/>
              </p:cNvSpPr>
              <p:nvPr/>
            </p:nvSpPr>
            <p:spPr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4" name="그림 22" descr="회사로고.JPG"/>
            <p:cNvPicPr>
              <a:picLocks noChangeAspect="1"/>
            </p:cNvPicPr>
            <p:nvPr/>
          </p:nvPicPr>
          <p:blipFill rotWithShape="1">
            <a:blip r:embed="rId5" cstate="print"/>
            <a:srcRect/>
            <a:stretch>
              <a:fillRect/>
            </a:stretch>
          </p:blipFill>
          <p:spPr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grpSp>
        <p:nvGrpSpPr>
          <p:cNvPr id="3" name="그룹 2"/>
          <p:cNvGrpSpPr/>
          <p:nvPr/>
        </p:nvGrpSpPr>
        <p:grpSpPr>
          <a:xfrm>
            <a:off x="548681" y="1388381"/>
            <a:ext cx="5740993" cy="1273977"/>
            <a:chOff x="548679" y="1622214"/>
            <a:chExt cx="5760637" cy="1273977"/>
          </a:xfrm>
        </p:grpSpPr>
        <p:sp>
          <p:nvSpPr>
            <p:cNvPr id="29" name="타원 28"/>
            <p:cNvSpPr/>
            <p:nvPr/>
          </p:nvSpPr>
          <p:spPr>
            <a:xfrm>
              <a:off x="2933073" y="1622214"/>
              <a:ext cx="939307" cy="740183"/>
            </a:xfrm>
            <a:prstGeom prst="ellipse">
              <a:avLst/>
            </a:prstGeom>
            <a:blipFill rotWithShape="1">
              <a:blip r:embed="rId6" cstate="print"/>
              <a:stretch>
                <a:fillRect/>
              </a:stretch>
            </a:blip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ru-RU" altLang="en-US" sz="700" b="1" dirty="0" smtClean="0">
                  <a:ln w="952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</a:rPr>
                <a:t>освежает</a:t>
              </a:r>
              <a:endParaRPr lang="en-US" altLang="en-US" sz="700" b="1" dirty="0">
                <a:ln w="95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726087" y="2434526"/>
              <a:ext cx="1403115" cy="461665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ru-RU" altLang="en-US" sz="800" b="1" dirty="0" smtClean="0">
                  <a:solidFill>
                    <a:prstClr val="black"/>
                  </a:solidFill>
                </a:rPr>
                <a:t>Ледниковая вода из канадского курортного города </a:t>
              </a:r>
              <a:r>
                <a:rPr lang="ru-RU" altLang="en-US" sz="800" b="1" dirty="0" err="1" smtClean="0">
                  <a:solidFill>
                    <a:prstClr val="black"/>
                  </a:solidFill>
                </a:rPr>
                <a:t>Уистлер</a:t>
              </a:r>
              <a:endParaRPr lang="en-US" altLang="en-US" sz="800" b="1" dirty="0">
                <a:solidFill>
                  <a:prstClr val="black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48679" y="2434526"/>
              <a:ext cx="1403113" cy="338554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ru-RU" altLang="ko-KR" sz="800" b="1" dirty="0" smtClean="0">
                  <a:solidFill>
                    <a:prstClr val="black"/>
                  </a:solidFill>
                </a:rPr>
                <a:t>Экстракт водяной лилии</a:t>
              </a:r>
              <a:endParaRPr lang="ko-KR" altLang="en-US" sz="800" b="1" dirty="0">
                <a:solidFill>
                  <a:prstClr val="black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906202" y="2434526"/>
              <a:ext cx="1403114" cy="215444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ru-RU" altLang="en-US" sz="800" b="1" dirty="0" smtClean="0">
                  <a:solidFill>
                    <a:prstClr val="black"/>
                  </a:solidFill>
                </a:rPr>
                <a:t>Экстракт алоэ вера</a:t>
              </a:r>
              <a:endParaRPr lang="en-US" altLang="en-US" sz="8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46" name="그림 45"/>
          <p:cNvPicPr>
            <a:picLocks noChangeAspect="1"/>
          </p:cNvPicPr>
          <p:nvPr/>
        </p:nvPicPr>
        <p:blipFill rotWithShape="1">
          <a:blip r:embed="rId7" cstate="print"/>
          <a:stretch>
            <a:fillRect/>
          </a:stretch>
        </p:blipFill>
        <p:spPr>
          <a:xfrm>
            <a:off x="668417" y="5145268"/>
            <a:ext cx="655681" cy="655681"/>
          </a:xfrm>
          <a:prstGeom prst="rect">
            <a:avLst/>
          </a:prstGeom>
        </p:spPr>
      </p:pic>
      <p:pic>
        <p:nvPicPr>
          <p:cNvPr id="47" name="그림 46"/>
          <p:cNvPicPr>
            <a:picLocks noChangeAspect="1"/>
          </p:cNvPicPr>
          <p:nvPr/>
        </p:nvPicPr>
        <p:blipFill rotWithShape="1">
          <a:blip r:embed="rId8" cstate="print"/>
          <a:stretch>
            <a:fillRect/>
          </a:stretch>
        </p:blipFill>
        <p:spPr>
          <a:xfrm>
            <a:off x="657756" y="5798117"/>
            <a:ext cx="702754" cy="702755"/>
          </a:xfrm>
          <a:prstGeom prst="rect">
            <a:avLst/>
          </a:prstGeom>
        </p:spPr>
      </p:pic>
      <p:sp>
        <p:nvSpPr>
          <p:cNvPr id="32" name="타원 31"/>
          <p:cNvSpPr/>
          <p:nvPr/>
        </p:nvSpPr>
        <p:spPr>
          <a:xfrm>
            <a:off x="734852" y="1388382"/>
            <a:ext cx="929952" cy="74272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900" b="1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타원 32"/>
          <p:cNvSpPr/>
          <p:nvPr/>
        </p:nvSpPr>
        <p:spPr>
          <a:xfrm>
            <a:off x="5167316" y="1388380"/>
            <a:ext cx="1033992" cy="740183"/>
          </a:xfrm>
          <a:prstGeom prst="ellipse">
            <a:avLst/>
          </a:prstGeom>
          <a:blipFill>
            <a:blip r:embed="rId10" cstate="print"/>
            <a:stretch>
              <a:fillRect/>
            </a:stretch>
          </a:blip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ru-RU" altLang="ko-KR" sz="700" b="1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успокаивает</a:t>
            </a:r>
            <a:endParaRPr kumimoji="0" lang="ko-KR" altLang="en-US" sz="700" b="1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" name="그림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737" y="3025924"/>
            <a:ext cx="629799" cy="629799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6149" y="3797018"/>
            <a:ext cx="526269" cy="526269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917" y="4403529"/>
            <a:ext cx="659196" cy="659196"/>
          </a:xfrm>
          <a:prstGeom prst="rect">
            <a:avLst/>
          </a:prstGeom>
        </p:spPr>
      </p:pic>
      <p:pic>
        <p:nvPicPr>
          <p:cNvPr id="37" name="그림 3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706" t="2977" r="35190"/>
          <a:stretch/>
        </p:blipFill>
        <p:spPr>
          <a:xfrm>
            <a:off x="942092" y="7259753"/>
            <a:ext cx="192265" cy="640947"/>
          </a:xfrm>
          <a:prstGeom prst="rect">
            <a:avLst/>
          </a:prstGeom>
        </p:spPr>
      </p:pic>
      <p:pic>
        <p:nvPicPr>
          <p:cNvPr id="38" name="그림 20" descr="워터프루프 마크-파랑.gif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8322" y="5893100"/>
            <a:ext cx="293060" cy="26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그림 20" descr="워터프루프 마크-파랑.gif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8322" y="6588224"/>
            <a:ext cx="293060" cy="26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그림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1045" y="8112870"/>
            <a:ext cx="666344" cy="549295"/>
          </a:xfrm>
          <a:prstGeom prst="rect">
            <a:avLst/>
          </a:prstGeom>
        </p:spPr>
      </p:pic>
      <p:pic>
        <p:nvPicPr>
          <p:cNvPr id="48" name="그림 20" descr="워터프루프 마크-파랑.gif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8322" y="7981332"/>
            <a:ext cx="293060" cy="26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그림 4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7351" y="6590437"/>
            <a:ext cx="559207" cy="55920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직사각형 54"/>
          <p:cNvSpPr/>
          <p:nvPr/>
        </p:nvSpPr>
        <p:spPr>
          <a:xfrm>
            <a:off x="548682" y="6228184"/>
            <a:ext cx="5760640" cy="15121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/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73854647"/>
              </p:ext>
            </p:extLst>
          </p:nvPr>
        </p:nvGraphicFramePr>
        <p:xfrm>
          <a:off x="538740" y="1064018"/>
          <a:ext cx="5762173" cy="480412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586004"/>
                <a:gridCol w="3087937"/>
              </a:tblGrid>
              <a:tr h="33528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56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My Sunny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Powdery Finish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Sun Milk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SPF47 PA++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45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Солнцезащитное молочко с эффектом пудры. Его активные компоненты абсорбируют кожный жир, регулируют работу сальных желез, придавая коже изысканную матовость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</a:rPr>
                        <a:t> и создавая на ее поверхности бархатное покрытие.</a:t>
                      </a:r>
                      <a:endParaRPr lang="en-US" altLang="en-US" sz="800" b="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l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dirty="0" smtClean="0">
                          <a:solidFill>
                            <a:srgbClr val="FF0000"/>
                          </a:solidFill>
                        </a:rPr>
                        <a:t>Перед использованием встряхнуть.</a:t>
                      </a:r>
                      <a:endParaRPr lang="en-US" altLang="ko-KR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56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My Sunny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Touchfree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Sunblock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SPF50+ PA+++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40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Segoe UI"/>
                        </a:rPr>
                        <a:t>Солнцезащитный тонирующий крем со встроенным </a:t>
                      </a:r>
                      <a:r>
                        <a:rPr lang="ru-RU" altLang="ko-KR" sz="800" b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Segoe UI"/>
                        </a:rPr>
                        <a:t>спонжем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Segoe UI"/>
                        </a:rPr>
                        <a:t> предназначен для профилактики солнечных ожогов и фотостарения кожи, а также выравнивания цвета и текстуры кожи, маскировки ее несовершенств Отбеливает и борется с морщинами.</a:t>
                      </a:r>
                      <a:endParaRPr lang="en-US" altLang="ko-KR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56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My Sunny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Watery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Sun Gel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SPF30 PA++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45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Увлажняющий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</a:rPr>
                        <a:t> с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олнцезащитный гель. Легкая </a:t>
                      </a:r>
                      <a:r>
                        <a:rPr lang="ru-RU" altLang="ko-KR" sz="800" b="0" dirty="0" err="1" smtClean="0">
                          <a:solidFill>
                            <a:schemeClr val="tx1"/>
                          </a:solidFill>
                        </a:rPr>
                        <a:t>безмасляная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 текстура хорошо распределяется по коже и обеспечивает надежную защиту от лучей UVA и UVB. После нанесения подарит приятное чувство охлаждения, увлажнит и освежит кожу. Может использоваться как база под макияж.</a:t>
                      </a:r>
                      <a:endParaRPr lang="en-US" altLang="ko-KR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56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My Sunny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All in one Sun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SPF47 PA+++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100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Увлажняющий солнцезащитный крем с тонирующим эффектом. Надежно защищает от солнечных лучей, выравнивает тон кожи и формирует</a:t>
                      </a:r>
                      <a:r>
                        <a:rPr lang="ru-RU" altLang="en-US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увлажняющую защитную пленку благодаря специальным компонентам в составе (54%).</a:t>
                      </a:r>
                      <a:endParaRPr lang="en-US" altLang="ko-KR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56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Timeless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Ferment Snail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Suncream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SPF47 PA+++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50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rPr>
                        <a:t>Солнцезащитный крем с ферментированным экстрактом муцина улитки.</a:t>
                      </a:r>
                      <a:r>
                        <a:rPr lang="ru-RU" altLang="en-US" sz="800" baseline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rPr>
                        <a:t> Подобно эссенции п</a:t>
                      </a: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  <a:latin typeface="+mn-lt"/>
                          <a:ea typeface="맑은 고딕"/>
                        </a:rPr>
                        <a:t>итает, отбеливает, восстанавливает кожу, борется с признаками старения. Придает изумительную гладкость,</a:t>
                      </a:r>
                      <a:r>
                        <a:rPr lang="ru-RU" altLang="en-US" sz="800" baseline="0" dirty="0" smtClean="0">
                          <a:solidFill>
                            <a:schemeClr val="tx1"/>
                          </a:solidFill>
                          <a:latin typeface="+mn-lt"/>
                          <a:ea typeface="맑은 고딕"/>
                        </a:rPr>
                        <a:t> не оставляет чувства липкости, </a:t>
                      </a:r>
                      <a:r>
                        <a:rPr lang="ru-RU" altLang="en-US" sz="8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맑은 고딕"/>
                        </a:rPr>
                        <a:t>гипоаллергенен</a:t>
                      </a:r>
                      <a:r>
                        <a:rPr lang="ru-RU" altLang="en-US" sz="800" baseline="0" dirty="0" smtClean="0">
                          <a:solidFill>
                            <a:schemeClr val="tx1"/>
                          </a:solidFill>
                          <a:latin typeface="+mn-lt"/>
                          <a:ea typeface="맑은 고딕"/>
                        </a:rPr>
                        <a:t>.</a:t>
                      </a:r>
                      <a:endParaRPr lang="en-US" altLang="ko-KR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88846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Magic Food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Mango Mild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Sunblock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45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Segoe UI"/>
                        </a:rPr>
                        <a:t>Мягкий солнцезащитный крем с манго. Отличается ярким дизайном в виде сочного тропического фрукта и освежающим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Segoe UI"/>
                        </a:rPr>
                        <a:t> ароматом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Segoe UI"/>
                        </a:rPr>
                        <a:t>. Восстанавливает кожу после ультрафиолета, делает загар ровным,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Segoe UI"/>
                        </a:rPr>
                        <a:t> освежает.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Segoe UI"/>
                        </a:rPr>
                        <a:t> </a:t>
                      </a:r>
                      <a:endParaRPr lang="en-US" altLang="ko-KR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7" name="Group 2"/>
          <p:cNvGrpSpPr/>
          <p:nvPr/>
        </p:nvGrpSpPr>
        <p:grpSpPr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8" name="Line 10"/>
            <p:cNvSpPr>
              <a:spLocks noChangeShapeType="1"/>
            </p:cNvSpPr>
            <p:nvPr/>
          </p:nvSpPr>
          <p:spPr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11" name="TextBox 10"/>
            <p:cNvSpPr txBox="1"/>
            <p:nvPr/>
          </p:nvSpPr>
          <p:spPr>
            <a:xfrm>
              <a:off x="5181600" y="113646"/>
              <a:ext cx="1187450" cy="2154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 lang="en-US"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2" name="그룹 14"/>
            <p:cNvGrpSpPr/>
            <p:nvPr/>
          </p:nvGrpSpPr>
          <p:grpSpPr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7" name="Rectangle 5"/>
              <p:cNvSpPr>
                <a:spLocks noChangeArrowheads="1"/>
              </p:cNvSpPr>
              <p:nvPr/>
            </p:nvSpPr>
            <p:spPr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8" name="Rectangle 9"/>
              <p:cNvSpPr>
                <a:spLocks noChangeArrowheads="1"/>
              </p:cNvSpPr>
              <p:nvPr/>
            </p:nvSpPr>
            <p:spPr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9" name="Rectangle 5"/>
              <p:cNvSpPr>
                <a:spLocks noChangeArrowheads="1"/>
              </p:cNvSpPr>
              <p:nvPr/>
            </p:nvSpPr>
            <p:spPr>
              <a:xfrm>
                <a:off x="4563977" y="1571574"/>
                <a:ext cx="859432" cy="857197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>
              <a:xfrm>
                <a:off x="3700887" y="714375"/>
                <a:ext cx="863091" cy="857199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1" name="Rectangle 7"/>
              <p:cNvSpPr>
                <a:spLocks noChangeArrowheads="1"/>
              </p:cNvSpPr>
              <p:nvPr/>
            </p:nvSpPr>
            <p:spPr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/>
            </p:nvSpPr>
            <p:spPr>
              <a:xfrm>
                <a:off x="3700887" y="1571574"/>
                <a:ext cx="863091" cy="857197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3" name="그룹 14"/>
            <p:cNvGrpSpPr/>
            <p:nvPr/>
          </p:nvGrpSpPr>
          <p:grpSpPr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5" name="Rectangle 10"/>
              <p:cNvSpPr>
                <a:spLocks noChangeArrowheads="1"/>
              </p:cNvSpPr>
              <p:nvPr/>
            </p:nvSpPr>
            <p:spPr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21"/>
              <p:cNvSpPr>
                <a:spLocks noChangeArrowheads="1"/>
              </p:cNvSpPr>
              <p:nvPr/>
            </p:nvSpPr>
            <p:spPr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4" name="그림 22" descr="회사로고.JPG"/>
            <p:cNvPicPr>
              <a:picLocks noChangeAspect="1"/>
            </p:cNvPicPr>
            <p:nvPr/>
          </p:nvPicPr>
          <p:blipFill rotWithShape="1">
            <a:blip r:embed="rId5" cstate="print"/>
            <a:srcRect/>
            <a:stretch>
              <a:fillRect/>
            </a:stretch>
          </p:blipFill>
          <p:spPr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6" cstate="print"/>
          <a:stretch>
            <a:fillRect/>
          </a:stretch>
        </p:blipFill>
        <p:spPr>
          <a:xfrm>
            <a:off x="620688" y="1331640"/>
            <a:ext cx="807565" cy="807565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7" cstate="print"/>
          <a:stretch>
            <a:fillRect/>
          </a:stretch>
        </p:blipFill>
        <p:spPr>
          <a:xfrm>
            <a:off x="620688" y="2161312"/>
            <a:ext cx="812935" cy="682496"/>
          </a:xfrm>
          <a:prstGeom prst="rect">
            <a:avLst/>
          </a:prstGeom>
        </p:spPr>
      </p:pic>
      <p:sp>
        <p:nvSpPr>
          <p:cNvPr id="28" name="Text Box 12"/>
          <p:cNvSpPr txBox="1">
            <a:spLocks noChangeArrowheads="1"/>
          </p:cNvSpPr>
          <p:nvPr/>
        </p:nvSpPr>
        <p:spPr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 lang="en-US"/>
            </a:pPr>
            <a:r>
              <a:rPr lang="en-US" altLang="en-US" sz="1600" dirty="0">
                <a:solidFill>
                  <a:prstClr val="black"/>
                </a:solidFill>
              </a:rPr>
              <a:t>One Point</a:t>
            </a:r>
            <a:r>
              <a:rPr lang="ko-KR" altLang="en-US" sz="1600" dirty="0">
                <a:solidFill>
                  <a:prstClr val="black"/>
                </a:solidFill>
              </a:rPr>
              <a:t> </a:t>
            </a:r>
            <a:r>
              <a:rPr lang="en-US" altLang="ko-KR" sz="1600" dirty="0" smtClean="0">
                <a:solidFill>
                  <a:prstClr val="black"/>
                </a:solidFill>
              </a:rPr>
              <a:t>– </a:t>
            </a:r>
            <a:r>
              <a:rPr lang="ru-RU" altLang="ko-KR" sz="1600" dirty="0" smtClean="0">
                <a:solidFill>
                  <a:prstClr val="black"/>
                </a:solidFill>
              </a:rPr>
              <a:t>солнцезащитные средства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pic>
        <p:nvPicPr>
          <p:cNvPr id="41" name="Picture 17" descr="2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692696" y="6876256"/>
            <a:ext cx="360000" cy="301353"/>
          </a:xfrm>
          <a:prstGeom prst="rect">
            <a:avLst/>
          </a:prstGeom>
          <a:noFill/>
        </p:spPr>
      </p:pic>
      <p:pic>
        <p:nvPicPr>
          <p:cNvPr id="49" name="Picture 17" descr="2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692696" y="7295055"/>
            <a:ext cx="360000" cy="301281"/>
          </a:xfrm>
          <a:prstGeom prst="rect">
            <a:avLst/>
          </a:prstGeom>
          <a:noFill/>
        </p:spPr>
      </p:pic>
      <p:sp>
        <p:nvSpPr>
          <p:cNvPr id="50" name="TextBox 49"/>
          <p:cNvSpPr txBox="1"/>
          <p:nvPr/>
        </p:nvSpPr>
        <p:spPr>
          <a:xfrm>
            <a:off x="764704" y="6876256"/>
            <a:ext cx="258404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lang="en-US"/>
            </a:pPr>
            <a:r>
              <a:rPr lang="en-US" altLang="ko-KR" sz="1000" b="1"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</a:rPr>
              <a:t>2</a:t>
            </a:r>
            <a:endParaRPr lang="ko-KR" altLang="en-US" sz="1000" b="1"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ea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52736" y="6876256"/>
            <a:ext cx="2348720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lang="en-US"/>
            </a:pPr>
            <a:r>
              <a:rPr lang="ru-RU" altLang="ko-KR" sz="900" b="1" dirty="0" smtClean="0">
                <a:latin typeface="+mn-ea"/>
              </a:rPr>
              <a:t>Наносить повторно каждые 2-3 часа</a:t>
            </a:r>
            <a:r>
              <a:rPr lang="en-US" altLang="ko-KR" sz="900" b="1" dirty="0" smtClean="0">
                <a:latin typeface="+mn-ea"/>
              </a:rPr>
              <a:t>.</a:t>
            </a:r>
            <a:endParaRPr lang="en-US" altLang="ko-KR" sz="900" b="1" dirty="0">
              <a:latin typeface="+mn-ea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4704" y="7308304"/>
            <a:ext cx="258404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lang="en-US"/>
            </a:pPr>
            <a:r>
              <a:rPr lang="en-US" altLang="ko-KR" sz="1000" b="1"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</a:rPr>
              <a:t>3</a:t>
            </a:r>
            <a:endParaRPr lang="ko-KR" altLang="en-US" sz="1000" b="1"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ea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025871" y="7296254"/>
            <a:ext cx="369927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 lang="en-US"/>
            </a:pPr>
            <a:r>
              <a:rPr lang="ru-RU" altLang="ko-KR" sz="900" b="1" dirty="0" smtClean="0">
                <a:latin typeface="+mn-ea"/>
              </a:rPr>
              <a:t>Для удаления средств с кожи использовать гидрофильное масло, применяя два этапа очищения.</a:t>
            </a:r>
            <a:endParaRPr lang="en-US" altLang="ko-KR" sz="900" b="1" dirty="0">
              <a:latin typeface="+mn-ea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595223" y="5894566"/>
            <a:ext cx="4021909" cy="430887"/>
            <a:chOff x="595223" y="5220072"/>
            <a:chExt cx="3337833" cy="430887"/>
          </a:xfrm>
        </p:grpSpPr>
        <p:sp>
          <p:nvSpPr>
            <p:cNvPr id="30" name="Text Box 12"/>
            <p:cNvSpPr txBox="1">
              <a:spLocks noChangeArrowheads="1"/>
            </p:cNvSpPr>
            <p:nvPr/>
          </p:nvSpPr>
          <p:spPr>
            <a:xfrm>
              <a:off x="847222" y="5220072"/>
              <a:ext cx="3085834" cy="430887"/>
            </a:xfrm>
            <a:prstGeom prst="rect">
              <a:avLst/>
            </a:prstGeom>
            <a:noFill/>
            <a:ln w="9525">
              <a:noFill/>
              <a:miter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 lang="en-US"/>
              </a:pPr>
              <a:r>
                <a:rPr lang="ru-RU" altLang="en-US" sz="1100" b="1" dirty="0" smtClean="0">
                  <a:solidFill>
                    <a:prstClr val="black"/>
                  </a:solidFill>
                </a:rPr>
                <a:t>Правила нанесения солнцезащитных средств.</a:t>
              </a:r>
              <a:endParaRPr lang="en-US" altLang="en-US" sz="1100" b="1" dirty="0">
                <a:solidFill>
                  <a:prstClr val="black"/>
                </a:solidFill>
              </a:endParaRPr>
            </a:p>
          </p:txBody>
        </p:sp>
        <p:sp>
          <p:nvSpPr>
            <p:cNvPr id="62" name="갈매기형 수장 61"/>
            <p:cNvSpPr/>
            <p:nvPr/>
          </p:nvSpPr>
          <p:spPr>
            <a:xfrm>
              <a:off x="595223" y="5265658"/>
              <a:ext cx="169481" cy="216024"/>
            </a:xfrm>
            <a:prstGeom prst="chevron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defRPr lang="en-US"/>
              </a:pPr>
              <a:endParaRPr lang="en-US" altLang="">
                <a:solidFill>
                  <a:schemeClr val="tx1"/>
                </a:solidFill>
              </a:endParaRPr>
            </a:p>
          </p:txBody>
        </p:sp>
        <p:sp>
          <p:nvSpPr>
            <p:cNvPr id="63" name="갈매기형 수장 62"/>
            <p:cNvSpPr/>
            <p:nvPr/>
          </p:nvSpPr>
          <p:spPr>
            <a:xfrm>
              <a:off x="738237" y="5265658"/>
              <a:ext cx="170483" cy="216024"/>
            </a:xfrm>
            <a:prstGeom prst="chevron">
              <a:avLst>
                <a:gd name="adj" fmla="val 50000"/>
              </a:avLst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defRPr lang="en-US"/>
              </a:pPr>
              <a:endParaRPr lang="en-US" altLang="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3955641" y="6300192"/>
            <a:ext cx="2315435" cy="1069611"/>
            <a:chOff x="3955641" y="6526725"/>
            <a:chExt cx="2315435" cy="1069611"/>
          </a:xfrm>
        </p:grpSpPr>
        <p:pic>
          <p:nvPicPr>
            <p:cNvPr id="64" name="그림 63"/>
            <p:cNvPicPr/>
            <p:nvPr/>
          </p:nvPicPr>
          <p:blipFill rotWithShape="1">
            <a:blip r:embed="rId10" cstate="print"/>
            <a:stretch>
              <a:fillRect/>
            </a:stretch>
          </p:blipFill>
          <p:spPr>
            <a:xfrm>
              <a:off x="3955641" y="6526725"/>
              <a:ext cx="741769" cy="106961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65" name="그림 64"/>
            <p:cNvPicPr/>
            <p:nvPr/>
          </p:nvPicPr>
          <p:blipFill rotWithShape="1">
            <a:blip r:embed="rId11" cstate="print"/>
            <a:stretch>
              <a:fillRect/>
            </a:stretch>
          </p:blipFill>
          <p:spPr>
            <a:xfrm>
              <a:off x="5529307" y="6526725"/>
              <a:ext cx="741769" cy="106961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66" name="그림 65"/>
            <p:cNvPicPr/>
            <p:nvPr/>
          </p:nvPicPr>
          <p:blipFill rotWithShape="1">
            <a:blip r:embed="rId12" cstate="print"/>
            <a:stretch>
              <a:fillRect/>
            </a:stretch>
          </p:blipFill>
          <p:spPr>
            <a:xfrm>
              <a:off x="4743936" y="6526725"/>
              <a:ext cx="741769" cy="106961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2" name="그룹 1"/>
          <p:cNvGrpSpPr/>
          <p:nvPr/>
        </p:nvGrpSpPr>
        <p:grpSpPr>
          <a:xfrm>
            <a:off x="692696" y="6372200"/>
            <a:ext cx="3090668" cy="301353"/>
            <a:chOff x="906526" y="6070847"/>
            <a:chExt cx="3090668" cy="301353"/>
          </a:xfrm>
        </p:grpSpPr>
        <p:sp>
          <p:nvSpPr>
            <p:cNvPr id="44" name="TextBox 43"/>
            <p:cNvSpPr txBox="1"/>
            <p:nvPr/>
          </p:nvSpPr>
          <p:spPr>
            <a:xfrm>
              <a:off x="1286195" y="6070847"/>
              <a:ext cx="2710999" cy="2308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 lang="en-US"/>
              </a:pPr>
              <a:r>
                <a:rPr lang="ru-RU" altLang="ko-KR" sz="900" b="1" dirty="0" smtClean="0">
                  <a:latin typeface="+mn-ea"/>
                </a:rPr>
                <a:t>Наносить за 30 минут до выхода на улицу.</a:t>
              </a:r>
              <a:endParaRPr lang="en-US" altLang="ko-KR" sz="900" b="1" dirty="0">
                <a:latin typeface="+mn-ea"/>
              </a:endParaRPr>
            </a:p>
          </p:txBody>
        </p:sp>
        <p:pic>
          <p:nvPicPr>
            <p:cNvPr id="56" name="Picture 17" descr="2"/>
            <p:cNvPicPr>
              <a:picLocks noChangeAspect="1" noChangeArrowheads="1"/>
            </p:cNvPicPr>
            <p:nvPr/>
          </p:nvPicPr>
          <p:blipFill rotWithShape="1">
            <a:blip r:embed="rId8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>
            <a:xfrm>
              <a:off x="906526" y="6070847"/>
              <a:ext cx="360000" cy="301353"/>
            </a:xfrm>
            <a:prstGeom prst="rect">
              <a:avLst/>
            </a:prstGeom>
            <a:noFill/>
          </p:spPr>
        </p:pic>
        <p:sp>
          <p:nvSpPr>
            <p:cNvPr id="42" name="TextBox 41"/>
            <p:cNvSpPr txBox="1"/>
            <p:nvPr/>
          </p:nvSpPr>
          <p:spPr>
            <a:xfrm>
              <a:off x="978534" y="6070847"/>
              <a:ext cx="258404" cy="2362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 lang="en-US"/>
              </a:pPr>
              <a:r>
                <a:rPr lang="en-US" altLang="ko-KR" sz="1000" b="1"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n-ea"/>
                </a:rPr>
                <a:t>1</a:t>
              </a:r>
              <a:endParaRPr lang="ko-KR" altLang="en-US" sz="1000" b="1"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</a:endParaRPr>
            </a:p>
          </p:txBody>
        </p:sp>
      </p:grpSp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905783" y="4427984"/>
            <a:ext cx="257687" cy="72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그림 47"/>
          <p:cNvPicPr>
            <a:picLocks noChangeAspect="1"/>
          </p:cNvPicPr>
          <p:nvPr/>
        </p:nvPicPr>
        <p:blipFill rotWithShape="1">
          <a:blip r:embed="rId14" cstate="print"/>
          <a:stretch>
            <a:fillRect/>
          </a:stretch>
        </p:blipFill>
        <p:spPr>
          <a:xfrm rot="16200000">
            <a:off x="904814" y="5425405"/>
            <a:ext cx="497095" cy="270457"/>
          </a:xfrm>
          <a:prstGeom prst="rect">
            <a:avLst/>
          </a:prstGeom>
        </p:spPr>
      </p:pic>
      <p:pic>
        <p:nvPicPr>
          <p:cNvPr id="51" name="그림 5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9488" y="2915816"/>
            <a:ext cx="937290" cy="792088"/>
          </a:xfrm>
          <a:prstGeom prst="rect">
            <a:avLst/>
          </a:prstGeom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5898" y="3734178"/>
            <a:ext cx="284470" cy="62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그림 53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2350" y="5292080"/>
            <a:ext cx="264721" cy="53710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0" y="2143129"/>
            <a:ext cx="6858000" cy="9561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>
            <a:defPPr>
              <a:defRPr lang="ko-KR"/>
            </a:defPPr>
            <a:lvl1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kumimoji="1" sz="2400">
                <a:solidFill>
                  <a:prstClr val="black"/>
                </a:solidFill>
              </a:defRPr>
            </a:lvl1pPr>
          </a:lstStyle>
          <a:p>
            <a:r>
              <a:rPr lang="ru-RU" altLang="ko-KR" sz="2000" dirty="0" smtClean="0"/>
              <a:t>Средства для специального коммерческого распространения. Премиальная серия</a:t>
            </a:r>
            <a:r>
              <a:rPr lang="en-US" altLang="ko-KR" sz="2000" dirty="0" smtClean="0"/>
              <a:t> </a:t>
            </a:r>
            <a:endParaRPr lang="en-US" altLang="ko-KR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5195890" y="165100"/>
            <a:ext cx="1187450" cy="2308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latinLnBrk="0">
              <a:defRPr/>
            </a:pPr>
            <a:r>
              <a:rPr lang="en-US" altLang="ko-KR" sz="900" kern="0" dirty="0" smtClean="0">
                <a:solidFill>
                  <a:sysClr val="windowText" lastClr="000000"/>
                </a:solidFill>
              </a:rPr>
              <a:t>Internal Use Only</a:t>
            </a:r>
            <a:endParaRPr lang="ko-KR" altLang="en-US" sz="900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20F8C5-7C6E-4F84-BE31-FE5C13F991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197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13135449"/>
              </p:ext>
            </p:extLst>
          </p:nvPr>
        </p:nvGraphicFramePr>
        <p:xfrm>
          <a:off x="548680" y="3059832"/>
          <a:ext cx="5762173" cy="192920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576064"/>
                <a:gridCol w="3097877"/>
              </a:tblGrid>
              <a:tr h="33528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92883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Premium RX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Horseyu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 Cream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50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Крем для лица с лошадиным жиром из премиальной серии обеспечит кожу питанием, поддержит эластичную упругость, восполнит дефицит витаминов, смягчит и повысит защитные свойства природной оболочки. Поможет избавится от сухости, восстановит гладкость и заживит незначительные повреждения. </a:t>
                      </a:r>
                      <a:endParaRPr lang="en-US" altLang="ko-KR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44045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>
                          <a:solidFill>
                            <a:schemeClr val="tx1"/>
                          </a:solidFill>
                        </a:rPr>
                        <a:t>Premium RX</a:t>
                      </a:r>
                      <a:endParaRPr lang="ko-KR" altLang="en-US" sz="80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>
                          <a:solidFill>
                            <a:schemeClr val="tx1"/>
                          </a:solidFill>
                        </a:rPr>
                        <a:t>Horseyu 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>
                          <a:solidFill>
                            <a:schemeClr val="tx1"/>
                          </a:solidFill>
                        </a:rPr>
                        <a:t>Hand Cream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50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Wingdings"/>
                        <a:buNone/>
                        <a:defRPr lang="en-US"/>
                      </a:pPr>
                      <a:r>
                        <a:rPr lang="ru-RU" altLang="en-US" sz="800" b="0" dirty="0" smtClean="0"/>
                        <a:t>Крем</a:t>
                      </a:r>
                      <a:r>
                        <a:rPr lang="ru-RU" altLang="en-US" sz="800" b="0" baseline="0" dirty="0" smtClean="0"/>
                        <a:t> для рук с лошадиным жиром и</a:t>
                      </a:r>
                      <a:r>
                        <a:rPr lang="ru-RU" altLang="en-US" sz="800" b="0" dirty="0" smtClean="0"/>
                        <a:t>деально воспринимается кожей благодаря схожему составу – создает на ее поверхности питательный увлажняющий слой, улучшает цвет, устраняет зуд, снимает покраснения, восстанавливает поврежденные участки.</a:t>
                      </a:r>
                      <a:endParaRPr lang="en-US" altLang="en-US" sz="800" b="0" dirty="0"/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5" name="Group 2"/>
          <p:cNvGrpSpPr/>
          <p:nvPr/>
        </p:nvGrpSpPr>
        <p:grpSpPr>
          <a:xfrm>
            <a:off x="538163" y="868363"/>
            <a:ext cx="5748337" cy="46037"/>
            <a:chOff x="204" y="572"/>
            <a:chExt cx="5397" cy="28"/>
          </a:xfrm>
        </p:grpSpPr>
        <p:sp>
          <p:nvSpPr>
            <p:cNvPr id="6" name="Line 10"/>
            <p:cNvSpPr>
              <a:spLocks noChangeShapeType="1"/>
            </p:cNvSpPr>
            <p:nvPr/>
          </p:nvSpPr>
          <p:spPr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rgbClr val="DBB7FF"/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  <p:sp>
          <p:nvSpPr>
            <p:cNvPr id="7" name="Line 11"/>
            <p:cNvSpPr>
              <a:spLocks noChangeShapeType="1"/>
            </p:cNvSpPr>
            <p:nvPr/>
          </p:nvSpPr>
          <p:spPr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rgbClr val="C78FFF"/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</p:grpSp>
      <p:sp>
        <p:nvSpPr>
          <p:cNvPr id="8" name="Text Box 12"/>
          <p:cNvSpPr txBox="1">
            <a:spLocks noChangeArrowheads="1"/>
          </p:cNvSpPr>
          <p:nvPr/>
        </p:nvSpPr>
        <p:spPr>
          <a:xfrm>
            <a:off x="538162" y="463550"/>
            <a:ext cx="4244975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 lang="en-US"/>
            </a:pPr>
            <a:r>
              <a:rPr lang="en-US" altLang="en-US" sz="1600" b="1" dirty="0">
                <a:solidFill>
                  <a:prstClr val="black"/>
                </a:solidFill>
              </a:rPr>
              <a:t>Product Feature</a:t>
            </a:r>
            <a:r>
              <a:rPr lang="ko-KR" altLang="en-US" sz="1600" b="1" dirty="0">
                <a:solidFill>
                  <a:prstClr val="black"/>
                </a:solidFill>
              </a:rPr>
              <a:t> </a:t>
            </a:r>
            <a:r>
              <a:rPr lang="en-US" altLang="ko-KR" sz="1600" b="1" dirty="0">
                <a:solidFill>
                  <a:prstClr val="black"/>
                </a:solidFill>
              </a:rPr>
              <a:t>– </a:t>
            </a:r>
            <a:r>
              <a:rPr lang="en-US" altLang="en-US" sz="1600" b="1" dirty="0">
                <a:solidFill>
                  <a:prstClr val="black"/>
                </a:solidFill>
              </a:rPr>
              <a:t>Premium</a:t>
            </a:r>
            <a:r>
              <a:rPr lang="ko-KR" altLang="en-US" sz="1600" b="1" dirty="0">
                <a:solidFill>
                  <a:prstClr val="black"/>
                </a:solidFill>
              </a:rPr>
              <a:t> </a:t>
            </a:r>
            <a:r>
              <a:rPr lang="en-US" altLang="ko-KR" sz="1600" b="1" dirty="0">
                <a:solidFill>
                  <a:prstClr val="black"/>
                </a:solidFill>
              </a:rPr>
              <a:t>RX </a:t>
            </a:r>
            <a:r>
              <a:rPr lang="en-US" altLang="en-US" sz="1600" b="1" dirty="0">
                <a:solidFill>
                  <a:prstClr val="black"/>
                </a:solidFill>
              </a:rPr>
              <a:t>Line</a:t>
            </a:r>
            <a:r>
              <a:rPr lang="en-US" altLang="ko-KR" sz="1600" b="1" dirty="0">
                <a:solidFill>
                  <a:prstClr val="black"/>
                </a:solidFill>
              </a:rPr>
              <a:t> </a:t>
            </a:r>
          </a:p>
        </p:txBody>
      </p:sp>
      <p:grpSp>
        <p:nvGrpSpPr>
          <p:cNvPr id="9" name="그룹 34"/>
          <p:cNvGrpSpPr/>
          <p:nvPr/>
        </p:nvGrpSpPr>
        <p:grpSpPr>
          <a:xfrm>
            <a:off x="4202113" y="177800"/>
            <a:ext cx="2087562" cy="712788"/>
            <a:chOff x="107504" y="1691516"/>
            <a:chExt cx="8785671" cy="2881610"/>
          </a:xfrm>
        </p:grpSpPr>
        <p:grpSp>
          <p:nvGrpSpPr>
            <p:cNvPr id="10" name="그룹 14"/>
            <p:cNvGrpSpPr/>
            <p:nvPr/>
          </p:nvGrpSpPr>
          <p:grpSpPr>
            <a:xfrm>
              <a:off x="180996" y="4425514"/>
              <a:ext cx="2371798" cy="147611"/>
              <a:chOff x="180996" y="2922638"/>
              <a:chExt cx="2371798" cy="147611"/>
            </a:xfrm>
          </p:grpSpPr>
          <p:sp>
            <p:nvSpPr>
              <p:cNvPr id="19" name="Rectangle 10"/>
              <p:cNvSpPr>
                <a:spLocks noChangeArrowheads="1"/>
              </p:cNvSpPr>
              <p:nvPr/>
            </p:nvSpPr>
            <p:spPr>
              <a:xfrm flipV="1">
                <a:off x="394792" y="2922638"/>
                <a:ext cx="2158002" cy="147611"/>
              </a:xfrm>
              <a:prstGeom prst="rect">
                <a:avLst/>
              </a:prstGeom>
              <a:solidFill>
                <a:srgbClr val="C78F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defRPr lang="en-US"/>
                </a:pPr>
                <a:endParaRPr lang="en-US" altLang="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Rectangle 21"/>
              <p:cNvSpPr>
                <a:spLocks noChangeArrowheads="1"/>
              </p:cNvSpPr>
              <p:nvPr/>
            </p:nvSpPr>
            <p:spPr>
              <a:xfrm flipV="1">
                <a:off x="180996" y="2922638"/>
                <a:ext cx="140306" cy="147611"/>
              </a:xfrm>
              <a:prstGeom prst="rect">
                <a:avLst/>
              </a:prstGeom>
              <a:solidFill>
                <a:srgbClr val="C78F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defRPr lang="en-US"/>
                </a:pPr>
                <a:endParaRPr lang="en-US" altLang="" ker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" name="그룹 17"/>
            <p:cNvGrpSpPr/>
            <p:nvPr/>
          </p:nvGrpSpPr>
          <p:grpSpPr>
            <a:xfrm>
              <a:off x="2552792" y="1691516"/>
              <a:ext cx="6340383" cy="2881610"/>
              <a:chOff x="2552792" y="188640"/>
              <a:chExt cx="6340383" cy="2881610"/>
            </a:xfrm>
          </p:grpSpPr>
          <p:sp>
            <p:nvSpPr>
              <p:cNvPr id="13" name="Rectangle 5"/>
              <p:cNvSpPr>
                <a:spLocks noChangeArrowheads="1"/>
              </p:cNvSpPr>
              <p:nvPr/>
            </p:nvSpPr>
            <p:spPr>
              <a:xfrm>
                <a:off x="5719644" y="188640"/>
                <a:ext cx="1590107" cy="1444015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defRPr lang="en-US"/>
                </a:pPr>
                <a:endParaRPr lang="en-US" altLang="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Rectangle 9"/>
              <p:cNvSpPr>
                <a:spLocks noChangeArrowheads="1"/>
              </p:cNvSpPr>
              <p:nvPr/>
            </p:nvSpPr>
            <p:spPr>
              <a:xfrm>
                <a:off x="7309751" y="1626235"/>
                <a:ext cx="1583424" cy="1444015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defRPr lang="en-US"/>
                </a:pPr>
                <a:endParaRPr lang="en-US" altLang="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Rectangle 5"/>
              <p:cNvSpPr>
                <a:spLocks noChangeArrowheads="1"/>
              </p:cNvSpPr>
              <p:nvPr/>
            </p:nvSpPr>
            <p:spPr>
              <a:xfrm>
                <a:off x="5719644" y="1626235"/>
                <a:ext cx="1590107" cy="1444015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defRPr lang="en-US"/>
                </a:pPr>
                <a:endParaRPr lang="en-US" altLang="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Rectangle 9"/>
              <p:cNvSpPr>
                <a:spLocks noChangeArrowheads="1"/>
              </p:cNvSpPr>
              <p:nvPr/>
            </p:nvSpPr>
            <p:spPr>
              <a:xfrm>
                <a:off x="4136216" y="188640"/>
                <a:ext cx="1583428" cy="1444015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defRPr lang="en-US"/>
                </a:pPr>
                <a:endParaRPr lang="en-US" altLang="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Rectangle 7"/>
              <p:cNvSpPr>
                <a:spLocks noChangeArrowheads="1"/>
              </p:cNvSpPr>
              <p:nvPr/>
            </p:nvSpPr>
            <p:spPr>
              <a:xfrm>
                <a:off x="2552792" y="1626235"/>
                <a:ext cx="1583424" cy="1444015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defRPr lang="en-US"/>
                </a:pPr>
                <a:endParaRPr lang="en-US" altLang="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Rectangle 7"/>
              <p:cNvSpPr>
                <a:spLocks noChangeArrowheads="1"/>
              </p:cNvSpPr>
              <p:nvPr/>
            </p:nvSpPr>
            <p:spPr>
              <a:xfrm>
                <a:off x="4136216" y="1626235"/>
                <a:ext cx="1583428" cy="1444015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defRPr lang="en-US"/>
                </a:pPr>
                <a:endParaRPr lang="en-US" altLang="" kern="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12" name="그림 22" descr="회사로고.JPG"/>
            <p:cNvPicPr>
              <a:picLocks noChangeAspect="1"/>
            </p:cNvPicPr>
            <p:nvPr/>
          </p:nvPicPr>
          <p:blipFill rotWithShape="1">
            <a:blip r:embed="rId5" cstate="print"/>
            <a:srcRect/>
            <a:stretch>
              <a:fillRect/>
            </a:stretch>
          </p:blipFill>
          <p:spPr>
            <a:xfrm>
              <a:off x="107504" y="4067780"/>
              <a:ext cx="2390149" cy="360040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>
            <a:off x="639358" y="3635896"/>
            <a:ext cx="738663" cy="462245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23" name="Text Box 12"/>
          <p:cNvSpPr txBox="1">
            <a:spLocks noChangeArrowheads="1"/>
          </p:cNvSpPr>
          <p:nvPr/>
        </p:nvSpPr>
        <p:spPr>
          <a:xfrm>
            <a:off x="538163" y="1020737"/>
            <a:ext cx="5771157" cy="2632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spcAft>
                <a:spcPts val="0"/>
              </a:spcAft>
              <a:defRPr lang="en-US"/>
            </a:pPr>
            <a:r>
              <a:rPr lang="en-US" altLang="en-US" sz="1200" b="1">
                <a:solidFill>
                  <a:schemeClr val="bg1"/>
                </a:solidFill>
                <a:latin typeface="+mn-ea"/>
                <a:ea typeface="+mn-ea"/>
              </a:rPr>
              <a:t>Premium</a:t>
            </a:r>
            <a:r>
              <a:rPr lang="ko-KR" altLang="en-US" sz="1200" b="1">
                <a:solidFill>
                  <a:schemeClr val="bg1"/>
                </a:solidFill>
                <a:latin typeface="+mn-ea"/>
                <a:ea typeface="+mn-ea"/>
              </a:rPr>
              <a:t> </a:t>
            </a:r>
            <a:r>
              <a:rPr lang="en-US" altLang="ko-KR" sz="1200" b="1">
                <a:solidFill>
                  <a:schemeClr val="bg1"/>
                </a:solidFill>
                <a:latin typeface="+mn-ea"/>
              </a:rPr>
              <a:t>RX</a:t>
            </a:r>
            <a:r>
              <a:rPr lang="ko-KR" altLang="en-US" sz="1200" b="1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en-US" sz="1200" b="1">
                <a:solidFill>
                  <a:schemeClr val="bg1"/>
                </a:solidFill>
                <a:latin typeface="+mn-ea"/>
              </a:rPr>
              <a:t>Horseyu</a:t>
            </a:r>
            <a:r>
              <a:rPr lang="ko-KR" altLang="en-US" sz="1200" b="1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en-US" sz="1200" b="1">
                <a:solidFill>
                  <a:schemeClr val="bg1"/>
                </a:solidFill>
                <a:latin typeface="+mn-ea"/>
              </a:rPr>
              <a:t>Cream</a:t>
            </a:r>
            <a:r>
              <a:rPr lang="ko-KR" altLang="en-US" sz="1200" b="1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ko-KR" sz="1200" b="1">
                <a:solidFill>
                  <a:schemeClr val="bg1"/>
                </a:solidFill>
                <a:latin typeface="+mn-ea"/>
              </a:rPr>
              <a:t>/ </a:t>
            </a:r>
            <a:r>
              <a:rPr lang="en-US" altLang="en-US" sz="1200" b="1">
                <a:solidFill>
                  <a:schemeClr val="bg1"/>
                </a:solidFill>
                <a:latin typeface="+mn-ea"/>
              </a:rPr>
              <a:t>Hand Cream</a:t>
            </a:r>
          </a:p>
        </p:txBody>
      </p:sp>
      <p:pic>
        <p:nvPicPr>
          <p:cNvPr id="24" name="Picture 17" descr="arrow"/>
          <p:cNvPicPr>
            <a:picLocks noChangeAspect="1" noChangeArrowheads="1"/>
          </p:cNvPicPr>
          <p:nvPr/>
        </p:nvPicPr>
        <p:blipFill rotWithShape="1">
          <a:blip r:embed="rId7" cstate="print"/>
          <a:srcRect/>
          <a:stretch>
            <a:fillRect/>
          </a:stretch>
        </p:blipFill>
        <p:spPr>
          <a:xfrm rot="16200000">
            <a:off x="3382850" y="2052714"/>
            <a:ext cx="1388445" cy="28803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25" name="대각선 방향의 모서리가 둥근 사각형 24"/>
          <p:cNvSpPr/>
          <p:nvPr/>
        </p:nvSpPr>
        <p:spPr>
          <a:xfrm>
            <a:off x="4365104" y="1646524"/>
            <a:ext cx="1476000" cy="10080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tx1">
              <a:lumMod val="50000"/>
              <a:lumOff val="50000"/>
            </a:scheme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1000" b="1" kern="0" dirty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ea typeface="맑은 고딕"/>
              </a:rPr>
              <a:t>Интенсивно </a:t>
            </a:r>
            <a:r>
              <a:rPr lang="ru-RU" altLang="en-US" sz="1000" b="1" kern="0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ea typeface="맑은 고딕"/>
              </a:rPr>
              <a:t>ухаживает </a:t>
            </a:r>
            <a:r>
              <a:rPr lang="ru-RU" altLang="en-US" sz="1000" b="1" kern="0" dirty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ea typeface="맑은 고딕"/>
              </a:rPr>
              <a:t>за очень сухой, огрубевшей или поврежденной кожей.</a:t>
            </a:r>
            <a:endParaRPr lang="en-US" altLang="en-US" sz="1000" b="1" kern="0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30" name="Text Box 12"/>
          <p:cNvSpPr txBox="1">
            <a:spLocks noChangeArrowheads="1"/>
          </p:cNvSpPr>
          <p:nvPr/>
        </p:nvSpPr>
        <p:spPr>
          <a:xfrm>
            <a:off x="515343" y="5004048"/>
            <a:ext cx="5771157" cy="276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spcAft>
                <a:spcPts val="0"/>
              </a:spcAft>
              <a:defRPr lang="en-US"/>
            </a:pPr>
            <a:r>
              <a:rPr lang="en-US" altLang="en-US" sz="1200" b="1">
                <a:solidFill>
                  <a:schemeClr val="bg1"/>
                </a:solidFill>
                <a:latin typeface="+mn-ea"/>
                <a:ea typeface="+mn-ea"/>
              </a:rPr>
              <a:t>Premium </a:t>
            </a:r>
            <a:r>
              <a:rPr lang="en-US" altLang="ko-KR" sz="1200" b="1">
                <a:solidFill>
                  <a:schemeClr val="bg1"/>
                </a:solidFill>
                <a:latin typeface="+mn-ea"/>
              </a:rPr>
              <a:t>RX</a:t>
            </a:r>
            <a:r>
              <a:rPr lang="ko-KR" altLang="en-US" sz="1200" b="1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en-US" sz="1200" b="1">
                <a:solidFill>
                  <a:schemeClr val="bg1"/>
                </a:solidFill>
                <a:latin typeface="+mn-ea"/>
              </a:rPr>
              <a:t>Camel Milk</a:t>
            </a:r>
            <a:r>
              <a:rPr lang="ko-KR" altLang="en-US" sz="1200" b="1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en-US" sz="1200" b="1">
                <a:solidFill>
                  <a:schemeClr val="bg1"/>
                </a:solidFill>
                <a:latin typeface="+mn-ea"/>
              </a:rPr>
              <a:t>Cream</a:t>
            </a:r>
            <a:r>
              <a:rPr lang="ko-KR" altLang="en-US" sz="1200" b="1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ko-KR" sz="1200" b="1">
                <a:solidFill>
                  <a:schemeClr val="bg1"/>
                </a:solidFill>
                <a:latin typeface="+mn-ea"/>
              </a:rPr>
              <a:t>/ </a:t>
            </a:r>
            <a:r>
              <a:rPr lang="en-US" altLang="en-US" sz="1200" b="1">
                <a:solidFill>
                  <a:schemeClr val="bg1"/>
                </a:solidFill>
                <a:latin typeface="+mn-ea"/>
              </a:rPr>
              <a:t>Hand Cream</a:t>
            </a:r>
          </a:p>
        </p:txBody>
      </p:sp>
      <p:graphicFrame>
        <p:nvGraphicFramePr>
          <p:cNvPr id="31" name="표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53074282"/>
              </p:ext>
            </p:extLst>
          </p:nvPr>
        </p:nvGraphicFramePr>
        <p:xfrm>
          <a:off x="514833" y="6901104"/>
          <a:ext cx="5760640" cy="191936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573907"/>
                <a:gridCol w="3098501"/>
              </a:tblGrid>
              <a:tr h="33528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92044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Premium RX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Camel Milk Cream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70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Высокопитательный крем с верблюжьим молоком из премиальной серии создаёт на коже мягкий защитный барьер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, поддерживая ее здоровый вид. </a:t>
                      </a:r>
                      <a:r>
                        <a:rPr lang="ru-RU" altLang="" sz="800" b="0" baseline="0" dirty="0" smtClean="0"/>
                        <a:t>Борется с морщинами и отбеливает.</a:t>
                      </a:r>
                      <a:endParaRPr lang="en-US" altLang="ko-KR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92044">
                <a:tc>
                  <a:txBody>
                    <a:bodyPr/>
                    <a:lstStyle/>
                    <a:p>
                      <a:pPr algn="ctr" latinLnBrk="0">
                        <a:defRPr lang="en-US"/>
                      </a:pPr>
                      <a:endParaRPr lang="en-US" altLang="" sz="80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Premium RX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Camel Milk 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Hand Cream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50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" sz="800" b="0" dirty="0" smtClean="0"/>
                        <a:t>Крем</a:t>
                      </a:r>
                      <a:r>
                        <a:rPr lang="ru-RU" altLang="" sz="800" b="0" baseline="0" dirty="0" smtClean="0"/>
                        <a:t> для рук с верблюжьим молоком делает кожу увлажненной, гладкой и нежной как у ребенка. Борется с морщинами и отбеливает.</a:t>
                      </a:r>
                      <a:endParaRPr lang="en-US" altLang="" sz="800" b="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1" name="Picture 1"/>
          <p:cNvPicPr>
            <a:picLocks noChangeAspect="1" noChangeArrowheads="1"/>
          </p:cNvPicPr>
          <p:nvPr/>
        </p:nvPicPr>
        <p:blipFill rotWithShape="1">
          <a:blip r:embed="rId8" cstate="print"/>
          <a:srcRect/>
          <a:stretch>
            <a:fillRect/>
          </a:stretch>
        </p:blipFill>
        <p:spPr>
          <a:xfrm>
            <a:off x="659861" y="7454381"/>
            <a:ext cx="697655" cy="463643"/>
          </a:xfrm>
          <a:prstGeom prst="rect">
            <a:avLst/>
          </a:prstGeom>
          <a:noFill/>
          <a:ln w="9525">
            <a:noFill/>
            <a:miter/>
          </a:ln>
        </p:spPr>
      </p:pic>
      <p:grpSp>
        <p:nvGrpSpPr>
          <p:cNvPr id="45" name="그룹 44"/>
          <p:cNvGrpSpPr/>
          <p:nvPr/>
        </p:nvGrpSpPr>
        <p:grpSpPr>
          <a:xfrm>
            <a:off x="2493036" y="1387068"/>
            <a:ext cx="1260000" cy="1436003"/>
            <a:chOff x="742266" y="1387068"/>
            <a:chExt cx="1260000" cy="1436003"/>
          </a:xfrm>
        </p:grpSpPr>
        <p:sp>
          <p:nvSpPr>
            <p:cNvPr id="26" name="모서리가 둥근 직사각형 25"/>
            <p:cNvSpPr/>
            <p:nvPr/>
          </p:nvSpPr>
          <p:spPr>
            <a:xfrm>
              <a:off x="836712" y="1387068"/>
              <a:ext cx="1152000" cy="288000"/>
            </a:xfrm>
            <a:prstGeom prst="roundRect">
              <a:avLst>
                <a:gd name="adj" fmla="val 16667"/>
              </a:avLst>
            </a:prstGeom>
            <a:solidFill>
              <a:srgbClr val="9966FF"/>
            </a:solidFill>
            <a:ln w="9525" cap="flat" cmpd="sng" algn="ctr">
              <a:solidFill>
                <a:srgbClr val="BBE0E3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latinLnBrk="0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ru-RU" altLang="en-US" sz="800" b="1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ea typeface="맑은 고딕"/>
                </a:rPr>
                <a:t>Лошадиный жир </a:t>
              </a:r>
              <a:r>
                <a:rPr lang="ru-RU" altLang="en-US" sz="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ea typeface="맑은 고딕"/>
                </a:rPr>
                <a:t>с о. </a:t>
              </a:r>
              <a:r>
                <a:rPr lang="ru-RU" altLang="en-US" sz="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ea typeface="맑은 고딕"/>
                </a:rPr>
                <a:t>Чеджудо</a:t>
              </a:r>
              <a:endParaRPr lang="en-US" altLang="en-US" sz="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endParaRPr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742266" y="2571071"/>
              <a:ext cx="1260000" cy="252000"/>
            </a:xfrm>
            <a:prstGeom prst="rect">
              <a:avLst/>
            </a:prstGeom>
            <a:solidFill>
              <a:srgbClr val="000000"/>
            </a:solidFill>
            <a:ln w="12700" cap="flat" cmpd="sng" algn="ctr">
              <a:solidFill>
                <a:srgbClr val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latinLnBrk="0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ru-RU" altLang="en-US" sz="800" b="1" kern="0" dirty="0" smtClean="0">
                  <a:solidFill>
                    <a:srgbClr val="FFFFFF"/>
                  </a:solidFill>
                  <a:latin typeface="맑은 고딕"/>
                  <a:ea typeface="맑은 고딕"/>
                </a:rPr>
                <a:t>Формирует на коже питательный слой </a:t>
              </a:r>
              <a:endParaRPr lang="en-US" altLang="en-US" sz="800" b="1" kern="0" dirty="0">
                <a:solidFill>
                  <a:srgbClr val="FFFFFF"/>
                </a:solidFill>
                <a:latin typeface="맑은 고딕"/>
                <a:ea typeface="맑은 고딕"/>
              </a:endParaRPr>
            </a:p>
          </p:txBody>
        </p:sp>
        <p:grpSp>
          <p:nvGrpSpPr>
            <p:cNvPr id="32" name="그룹 68"/>
            <p:cNvGrpSpPr/>
            <p:nvPr/>
          </p:nvGrpSpPr>
          <p:grpSpPr>
            <a:xfrm>
              <a:off x="922408" y="1718532"/>
              <a:ext cx="971723" cy="765236"/>
              <a:chOff x="5607694" y="4270099"/>
              <a:chExt cx="2960601" cy="1813656"/>
            </a:xfrm>
          </p:grpSpPr>
          <p:pic>
            <p:nvPicPr>
              <p:cNvPr id="34" name="그림 33"/>
              <p:cNvPicPr>
                <a:picLocks noChangeAspect="1"/>
              </p:cNvPicPr>
              <p:nvPr/>
            </p:nvPicPr>
            <p:blipFill rotWithShape="1"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607694" y="4270099"/>
                <a:ext cx="1907658" cy="1311468"/>
              </a:xfrm>
              <a:prstGeom prst="rect">
                <a:avLst/>
              </a:prstGeom>
            </p:spPr>
          </p:pic>
          <p:pic>
            <p:nvPicPr>
              <p:cNvPr id="33" name="그림 32"/>
              <p:cNvPicPr>
                <a:picLocks noChangeAspect="1"/>
              </p:cNvPicPr>
              <p:nvPr/>
            </p:nvPicPr>
            <p:blipFill rotWithShape="1">
              <a:blip r:embed="rId10" cstate="print"/>
              <a:stretch>
                <a:fillRect/>
              </a:stretch>
            </p:blipFill>
            <p:spPr>
              <a:xfrm>
                <a:off x="6372201" y="4806117"/>
                <a:ext cx="1575206" cy="1277638"/>
              </a:xfrm>
              <a:prstGeom prst="ellipse">
                <a:avLst/>
              </a:prstGeom>
              <a:ln w="63500" cap="rnd">
                <a:noFill/>
              </a:ln>
              <a:effectLst/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grpSp>
            <p:nvGrpSpPr>
              <p:cNvPr id="36" name="그룹 65"/>
              <p:cNvGrpSpPr/>
              <p:nvPr/>
            </p:nvGrpSpPr>
            <p:grpSpPr>
              <a:xfrm>
                <a:off x="7704314" y="4616362"/>
                <a:ext cx="863981" cy="915294"/>
                <a:chOff x="2749540" y="4352921"/>
                <a:chExt cx="922216" cy="1121439"/>
              </a:xfrm>
            </p:grpSpPr>
            <p:pic>
              <p:nvPicPr>
                <p:cNvPr id="37" name="그림 36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749540" y="4365104"/>
                  <a:ext cx="850208" cy="1109256"/>
                </a:xfrm>
                <a:prstGeom prst="rect">
                  <a:avLst/>
                </a:prstGeom>
              </p:spPr>
            </p:pic>
            <p:pic>
              <p:nvPicPr>
                <p:cNvPr id="38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>
                <a:xfrm>
                  <a:off x="3321651" y="4352921"/>
                  <a:ext cx="350105" cy="58824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12" cstate="print"/>
          <a:srcRect/>
          <a:stretch>
            <a:fillRect/>
          </a:stretch>
        </p:blipFill>
        <p:spPr>
          <a:xfrm>
            <a:off x="875671" y="4318015"/>
            <a:ext cx="281608" cy="597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" name="Picture 17" descr="arrow"/>
          <p:cNvPicPr>
            <a:picLocks noChangeAspect="1" noChangeArrowheads="1"/>
          </p:cNvPicPr>
          <p:nvPr/>
        </p:nvPicPr>
        <p:blipFill rotWithShape="1">
          <a:blip r:embed="rId7" cstate="print"/>
          <a:srcRect/>
          <a:stretch>
            <a:fillRect/>
          </a:stretch>
        </p:blipFill>
        <p:spPr>
          <a:xfrm rot="16200000">
            <a:off x="3598873" y="6038017"/>
            <a:ext cx="1388445" cy="28803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42" name="대각선 방향의 모서리가 둥근 사각형 41"/>
          <p:cNvSpPr/>
          <p:nvPr/>
        </p:nvSpPr>
        <p:spPr>
          <a:xfrm>
            <a:off x="4476888" y="5532011"/>
            <a:ext cx="1741212" cy="1177257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tx1">
              <a:lumMod val="50000"/>
              <a:lumOff val="50000"/>
            </a:scheme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ko-KR" sz="1000" b="1" kern="0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Благодаря сходству с молоком человека прекрасно воспринимается и поддерживает здоровье кожи!</a:t>
            </a:r>
            <a:endParaRPr lang="en-US" altLang="ko-KR" sz="1000" b="1" kern="0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43" name="모서리가 둥근 직사각형 42"/>
          <p:cNvSpPr/>
          <p:nvPr/>
        </p:nvSpPr>
        <p:spPr>
          <a:xfrm>
            <a:off x="2715181" y="5370646"/>
            <a:ext cx="1152000" cy="353481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8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Экстракт верблюжьего молока</a:t>
            </a:r>
            <a:r>
              <a:rPr lang="en-US" altLang="en-US" sz="8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l</a:t>
            </a:r>
            <a:endParaRPr lang="en-US" altLang="en-US" sz="8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2673056" y="6557084"/>
            <a:ext cx="1260000" cy="252000"/>
          </a:xfrm>
          <a:prstGeom prst="rect">
            <a:avLst/>
          </a:prstGeom>
          <a:solidFill>
            <a:srgbClr val="000000"/>
          </a:solidFill>
          <a:ln w="127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800" b="1" kern="0" dirty="0" smtClean="0">
                <a:solidFill>
                  <a:srgbClr val="FFFFFF"/>
                </a:solidFill>
                <a:latin typeface="맑은 고딕"/>
                <a:ea typeface="맑은 고딕"/>
              </a:rPr>
              <a:t>Питает и укрепляет</a:t>
            </a:r>
            <a:endParaRPr lang="en-US" altLang="en-US" sz="800" b="1" kern="0" dirty="0">
              <a:solidFill>
                <a:srgbClr val="FFFFFF"/>
              </a:solidFill>
              <a:latin typeface="맑은 고딕"/>
              <a:ea typeface="맑은 고딕"/>
            </a:endParaRPr>
          </a:p>
        </p:txBody>
      </p:sp>
      <p:pic>
        <p:nvPicPr>
          <p:cNvPr id="46" name="그림 45"/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45492E"/>
              </a:clrFrom>
              <a:clrTo>
                <a:srgbClr val="45492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67621" y="5595678"/>
            <a:ext cx="905395" cy="926820"/>
          </a:xfrm>
          <a:prstGeom prst="rect">
            <a:avLst/>
          </a:prstGeom>
        </p:spPr>
      </p:pic>
      <p:pic>
        <p:nvPicPr>
          <p:cNvPr id="47" name="그림 46"/>
          <p:cNvPicPr>
            <a:picLocks noChangeAspect="1"/>
          </p:cNvPicPr>
          <p:nvPr/>
        </p:nvPicPr>
        <p:blipFill rotWithShape="1">
          <a:blip r:embed="rId14" cstate="print"/>
          <a:stretch>
            <a:fillRect/>
          </a:stretch>
        </p:blipFill>
        <p:spPr>
          <a:xfrm>
            <a:off x="3257352" y="5940152"/>
            <a:ext cx="592949" cy="56786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875359" y="8100392"/>
            <a:ext cx="220461" cy="608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/>
          <p:cNvGrpSpPr/>
          <p:nvPr/>
        </p:nvGrpSpPr>
        <p:grpSpPr>
          <a:xfrm>
            <a:off x="538163" y="868363"/>
            <a:ext cx="5748337" cy="46037"/>
            <a:chOff x="204" y="572"/>
            <a:chExt cx="5397" cy="28"/>
          </a:xfrm>
        </p:grpSpPr>
        <p:sp>
          <p:nvSpPr>
            <p:cNvPr id="6" name="Line 10"/>
            <p:cNvSpPr>
              <a:spLocks noChangeShapeType="1"/>
            </p:cNvSpPr>
            <p:nvPr/>
          </p:nvSpPr>
          <p:spPr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rgbClr val="DBB7FF"/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  <p:sp>
          <p:nvSpPr>
            <p:cNvPr id="7" name="Line 11"/>
            <p:cNvSpPr>
              <a:spLocks noChangeShapeType="1"/>
            </p:cNvSpPr>
            <p:nvPr/>
          </p:nvSpPr>
          <p:spPr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rgbClr val="C78FFF"/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</p:grpSp>
      <p:sp>
        <p:nvSpPr>
          <p:cNvPr id="8" name="Text Box 12"/>
          <p:cNvSpPr txBox="1">
            <a:spLocks noChangeArrowheads="1"/>
          </p:cNvSpPr>
          <p:nvPr/>
        </p:nvSpPr>
        <p:spPr>
          <a:xfrm>
            <a:off x="538162" y="463550"/>
            <a:ext cx="4244975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 lang="en-US"/>
            </a:pPr>
            <a:r>
              <a:rPr lang="en-US" altLang="en-US" sz="1600" b="1" dirty="0">
                <a:solidFill>
                  <a:prstClr val="black"/>
                </a:solidFill>
              </a:rPr>
              <a:t>Product Feature</a:t>
            </a:r>
            <a:r>
              <a:rPr lang="ko-KR" altLang="en-US" sz="1600" b="1" dirty="0">
                <a:solidFill>
                  <a:prstClr val="black"/>
                </a:solidFill>
              </a:rPr>
              <a:t> </a:t>
            </a:r>
            <a:r>
              <a:rPr lang="en-US" altLang="ko-KR" sz="1600" b="1" dirty="0">
                <a:solidFill>
                  <a:prstClr val="black"/>
                </a:solidFill>
              </a:rPr>
              <a:t>– </a:t>
            </a:r>
            <a:r>
              <a:rPr lang="en-US" altLang="en-US" sz="1600" b="1" dirty="0">
                <a:solidFill>
                  <a:prstClr val="black"/>
                </a:solidFill>
              </a:rPr>
              <a:t>Premium</a:t>
            </a:r>
            <a:r>
              <a:rPr lang="ko-KR" altLang="en-US" sz="1600" b="1" dirty="0">
                <a:solidFill>
                  <a:prstClr val="black"/>
                </a:solidFill>
              </a:rPr>
              <a:t> </a:t>
            </a:r>
            <a:r>
              <a:rPr lang="en-US" altLang="ko-KR" sz="1600" b="1" dirty="0">
                <a:solidFill>
                  <a:prstClr val="black"/>
                </a:solidFill>
              </a:rPr>
              <a:t>RX </a:t>
            </a:r>
            <a:r>
              <a:rPr lang="en-US" altLang="en-US" sz="1600" b="1" dirty="0">
                <a:solidFill>
                  <a:prstClr val="black"/>
                </a:solidFill>
              </a:rPr>
              <a:t>Line</a:t>
            </a:r>
            <a:r>
              <a:rPr lang="en-US" altLang="ko-KR" sz="1600" b="1" dirty="0">
                <a:solidFill>
                  <a:prstClr val="black"/>
                </a:solidFill>
              </a:rPr>
              <a:t> </a:t>
            </a:r>
          </a:p>
        </p:txBody>
      </p:sp>
      <p:grpSp>
        <p:nvGrpSpPr>
          <p:cNvPr id="9" name="그룹 34"/>
          <p:cNvGrpSpPr/>
          <p:nvPr/>
        </p:nvGrpSpPr>
        <p:grpSpPr>
          <a:xfrm>
            <a:off x="4202113" y="177800"/>
            <a:ext cx="2087562" cy="712788"/>
            <a:chOff x="107504" y="1691516"/>
            <a:chExt cx="8785671" cy="2881610"/>
          </a:xfrm>
        </p:grpSpPr>
        <p:grpSp>
          <p:nvGrpSpPr>
            <p:cNvPr id="10" name="그룹 14"/>
            <p:cNvGrpSpPr/>
            <p:nvPr/>
          </p:nvGrpSpPr>
          <p:grpSpPr>
            <a:xfrm>
              <a:off x="180996" y="4425514"/>
              <a:ext cx="2371798" cy="147611"/>
              <a:chOff x="180996" y="2922638"/>
              <a:chExt cx="2371798" cy="147611"/>
            </a:xfrm>
          </p:grpSpPr>
          <p:sp>
            <p:nvSpPr>
              <p:cNvPr id="19" name="Rectangle 10"/>
              <p:cNvSpPr>
                <a:spLocks noChangeArrowheads="1"/>
              </p:cNvSpPr>
              <p:nvPr/>
            </p:nvSpPr>
            <p:spPr>
              <a:xfrm flipV="1">
                <a:off x="394792" y="2922638"/>
                <a:ext cx="2158002" cy="147611"/>
              </a:xfrm>
              <a:prstGeom prst="rect">
                <a:avLst/>
              </a:prstGeom>
              <a:solidFill>
                <a:srgbClr val="C78F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defRPr lang="en-US"/>
                </a:pPr>
                <a:endParaRPr lang="en-US" altLang="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Rectangle 21"/>
              <p:cNvSpPr>
                <a:spLocks noChangeArrowheads="1"/>
              </p:cNvSpPr>
              <p:nvPr/>
            </p:nvSpPr>
            <p:spPr>
              <a:xfrm flipV="1">
                <a:off x="180996" y="2922638"/>
                <a:ext cx="140306" cy="147611"/>
              </a:xfrm>
              <a:prstGeom prst="rect">
                <a:avLst/>
              </a:prstGeom>
              <a:solidFill>
                <a:srgbClr val="C78F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defRPr lang="en-US"/>
                </a:pPr>
                <a:endParaRPr lang="en-US" altLang="" ker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" name="그룹 17"/>
            <p:cNvGrpSpPr/>
            <p:nvPr/>
          </p:nvGrpSpPr>
          <p:grpSpPr>
            <a:xfrm>
              <a:off x="2552792" y="1691516"/>
              <a:ext cx="6340383" cy="2881610"/>
              <a:chOff x="2552792" y="188640"/>
              <a:chExt cx="6340383" cy="2881610"/>
            </a:xfrm>
          </p:grpSpPr>
          <p:sp>
            <p:nvSpPr>
              <p:cNvPr id="13" name="Rectangle 5"/>
              <p:cNvSpPr>
                <a:spLocks noChangeArrowheads="1"/>
              </p:cNvSpPr>
              <p:nvPr/>
            </p:nvSpPr>
            <p:spPr>
              <a:xfrm>
                <a:off x="5719644" y="188640"/>
                <a:ext cx="1590107" cy="1444015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defRPr lang="en-US"/>
                </a:pPr>
                <a:endParaRPr lang="en-US" altLang="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Rectangle 9"/>
              <p:cNvSpPr>
                <a:spLocks noChangeArrowheads="1"/>
              </p:cNvSpPr>
              <p:nvPr/>
            </p:nvSpPr>
            <p:spPr>
              <a:xfrm>
                <a:off x="7309751" y="1626235"/>
                <a:ext cx="1583424" cy="1444015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defRPr lang="en-US"/>
                </a:pPr>
                <a:endParaRPr lang="en-US" altLang="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Rectangle 5"/>
              <p:cNvSpPr>
                <a:spLocks noChangeArrowheads="1"/>
              </p:cNvSpPr>
              <p:nvPr/>
            </p:nvSpPr>
            <p:spPr>
              <a:xfrm>
                <a:off x="5719644" y="1626235"/>
                <a:ext cx="1590107" cy="1444015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defRPr lang="en-US"/>
                </a:pPr>
                <a:endParaRPr lang="en-US" altLang="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Rectangle 9"/>
              <p:cNvSpPr>
                <a:spLocks noChangeArrowheads="1"/>
              </p:cNvSpPr>
              <p:nvPr/>
            </p:nvSpPr>
            <p:spPr>
              <a:xfrm>
                <a:off x="4136216" y="188640"/>
                <a:ext cx="1583428" cy="1444015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defRPr lang="en-US"/>
                </a:pPr>
                <a:endParaRPr lang="en-US" altLang="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Rectangle 7"/>
              <p:cNvSpPr>
                <a:spLocks noChangeArrowheads="1"/>
              </p:cNvSpPr>
              <p:nvPr/>
            </p:nvSpPr>
            <p:spPr>
              <a:xfrm>
                <a:off x="2552792" y="1626235"/>
                <a:ext cx="1583424" cy="1444015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defRPr lang="en-US"/>
                </a:pPr>
                <a:endParaRPr lang="en-US" altLang="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Rectangle 7"/>
              <p:cNvSpPr>
                <a:spLocks noChangeArrowheads="1"/>
              </p:cNvSpPr>
              <p:nvPr/>
            </p:nvSpPr>
            <p:spPr>
              <a:xfrm>
                <a:off x="4136216" y="1626235"/>
                <a:ext cx="1583428" cy="1444015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defRPr lang="en-US"/>
                </a:pPr>
                <a:endParaRPr lang="en-US" altLang="" kern="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12" name="그림 22" descr="회사로고.JPG"/>
            <p:cNvPicPr>
              <a:picLocks noChangeAspect="1"/>
            </p:cNvPicPr>
            <p:nvPr/>
          </p:nvPicPr>
          <p:blipFill rotWithShape="1">
            <a:blip r:embed="rId5" cstate="print"/>
            <a:srcRect/>
            <a:stretch>
              <a:fillRect/>
            </a:stretch>
          </p:blipFill>
          <p:spPr>
            <a:xfrm>
              <a:off x="107504" y="4067780"/>
              <a:ext cx="2390149" cy="360040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sp>
        <p:nvSpPr>
          <p:cNvPr id="23" name="Text Box 12"/>
          <p:cNvSpPr txBox="1">
            <a:spLocks noChangeArrowheads="1"/>
          </p:cNvSpPr>
          <p:nvPr/>
        </p:nvSpPr>
        <p:spPr>
          <a:xfrm>
            <a:off x="538163" y="1020737"/>
            <a:ext cx="5771157" cy="2632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spcAft>
                <a:spcPts val="0"/>
              </a:spcAft>
              <a:defRPr lang="en-US"/>
            </a:pPr>
            <a:r>
              <a:rPr lang="en-US" altLang="en-US" sz="1200" b="1">
                <a:solidFill>
                  <a:schemeClr val="bg1"/>
                </a:solidFill>
                <a:latin typeface="+mn-ea"/>
              </a:rPr>
              <a:t>Premium</a:t>
            </a:r>
            <a:r>
              <a:rPr lang="ko-KR" altLang="en-US" sz="1200" b="1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ko-KR" sz="1200" b="1">
                <a:solidFill>
                  <a:schemeClr val="bg1"/>
                </a:solidFill>
                <a:latin typeface="+mn-ea"/>
              </a:rPr>
              <a:t>RX </a:t>
            </a:r>
            <a:r>
              <a:rPr lang="en-US" altLang="en-US" sz="1200" b="1">
                <a:solidFill>
                  <a:schemeClr val="bg1"/>
                </a:solidFill>
                <a:latin typeface="+mn-ea"/>
              </a:rPr>
              <a:t>Cloud</a:t>
            </a:r>
            <a:r>
              <a:rPr lang="ko-KR" altLang="en-US" sz="1200" b="1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en-US" sz="1200" b="1">
                <a:solidFill>
                  <a:schemeClr val="bg1"/>
                </a:solidFill>
                <a:latin typeface="+mn-ea"/>
              </a:rPr>
              <a:t>Cream</a:t>
            </a:r>
          </a:p>
        </p:txBody>
      </p:sp>
      <p:pic>
        <p:nvPicPr>
          <p:cNvPr id="49" name="Picture 17" descr="arrow"/>
          <p:cNvPicPr>
            <a:picLocks noChangeAspect="1" noChangeArrowheads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 rot="16200000">
            <a:off x="3382850" y="2005569"/>
            <a:ext cx="1388445" cy="28803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50" name="대각선 방향의 모서리가 둥근 사각형 49"/>
          <p:cNvSpPr/>
          <p:nvPr/>
        </p:nvSpPr>
        <p:spPr>
          <a:xfrm>
            <a:off x="4293096" y="1619784"/>
            <a:ext cx="1476000" cy="10080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tx1">
              <a:lumMod val="50000"/>
              <a:lumOff val="50000"/>
            </a:scheme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800" b="1" kern="0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ea typeface="맑은 고딕"/>
              </a:rPr>
              <a:t>Эффективное средство </a:t>
            </a:r>
            <a:r>
              <a:rPr lang="ru-RU" altLang="en-US" sz="800" b="1" kern="0" dirty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ea typeface="맑은 고딕"/>
              </a:rPr>
              <a:t>для лечения всех видов пигментных </a:t>
            </a:r>
            <a:r>
              <a:rPr lang="ru-RU" altLang="en-US" sz="800" b="1" kern="0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ea typeface="맑은 고딕"/>
              </a:rPr>
              <a:t>пятен.</a:t>
            </a:r>
            <a:endParaRPr lang="ko-KR" altLang="en-US" sz="1000" b="1" kern="0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11217078"/>
              </p:ext>
            </p:extLst>
          </p:nvPr>
        </p:nvGraphicFramePr>
        <p:xfrm>
          <a:off x="548680" y="2940620"/>
          <a:ext cx="5760640" cy="11582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576064"/>
                <a:gridCol w="3096344"/>
              </a:tblGrid>
              <a:tr h="33528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92044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Premium RX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Cloud Cream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50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Отбеливающий крем из премиальной серии благодаря нежнейшей текстуре словно легчайшее облачко окутывает лицо, придавая ему очаровательный здоровый цвет. Является эффективным средством для лечения всех видов пигментных пятен, минимизирует покраснения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</a:rPr>
                        <a:t> после загара.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altLang="ko-KR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3" name="그룹 2"/>
          <p:cNvGrpSpPr/>
          <p:nvPr/>
        </p:nvGrpSpPr>
        <p:grpSpPr>
          <a:xfrm>
            <a:off x="2601048" y="1403648"/>
            <a:ext cx="1260000" cy="1332120"/>
            <a:chOff x="2817072" y="1475656"/>
            <a:chExt cx="1260000" cy="1332120"/>
          </a:xfrm>
        </p:grpSpPr>
        <p:sp>
          <p:nvSpPr>
            <p:cNvPr id="51" name="모서리가 둥근 직사각형 50"/>
            <p:cNvSpPr/>
            <p:nvPr/>
          </p:nvSpPr>
          <p:spPr>
            <a:xfrm>
              <a:off x="2852936" y="1475656"/>
              <a:ext cx="1224136" cy="360152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9525" cap="flat" cmpd="sng" algn="ctr">
              <a:solidFill>
                <a:srgbClr val="BBE0E3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latinLnBrk="0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ru-RU" altLang="en-US" sz="800" b="1" kern="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latin typeface="맑은 고딕"/>
                  <a:ea typeface="맑은 고딕"/>
                </a:rPr>
                <a:t>Ферментированный экстракт </a:t>
              </a:r>
              <a:r>
                <a:rPr lang="ru-RU" altLang="en-US" sz="800" b="1" kern="0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latin typeface="맑은 고딕"/>
                  <a:ea typeface="맑은 고딕"/>
                </a:rPr>
                <a:t>галактомисиса</a:t>
              </a:r>
              <a:endParaRPr lang="en-US" altLang="en-US" sz="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endParaRPr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2817072" y="2555776"/>
              <a:ext cx="1260000" cy="252000"/>
            </a:xfrm>
            <a:prstGeom prst="rect">
              <a:avLst/>
            </a:prstGeom>
            <a:solidFill>
              <a:srgbClr val="000000"/>
            </a:solidFill>
            <a:ln w="12700" cap="flat" cmpd="sng" algn="ctr">
              <a:solidFill>
                <a:srgbClr val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latinLnBrk="0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ru-RU" altLang="en-US" sz="800" b="1" kern="0" dirty="0" smtClean="0">
                  <a:solidFill>
                    <a:srgbClr val="FFFFFF"/>
                  </a:solidFill>
                  <a:latin typeface="맑은 고딕"/>
                  <a:ea typeface="맑은 고딕"/>
                </a:rPr>
                <a:t>Экспресс-осветление</a:t>
              </a:r>
              <a:endParaRPr lang="en-US" altLang="en-US" sz="800" b="1" kern="0" dirty="0">
                <a:solidFill>
                  <a:srgbClr val="FFFFFF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53" name="Picture 2"/>
            <p:cNvPicPr>
              <a:picLocks noChangeAspect="1" noChangeArrowheads="1"/>
            </p:cNvPicPr>
            <p:nvPr/>
          </p:nvPicPr>
          <p:blipFill rotWithShape="1">
            <a:blip r:embed="rId7" cstate="print"/>
            <a:stretch>
              <a:fillRect/>
            </a:stretch>
          </p:blipFill>
          <p:spPr>
            <a:xfrm flipH="1">
              <a:off x="2909845" y="1835808"/>
              <a:ext cx="663171" cy="64796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4" name="Picture 1"/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l="6080"/>
            <a:stretch>
              <a:fillRect/>
            </a:stretch>
          </p:blipFill>
          <p:spPr>
            <a:xfrm rot="5649736" flipV="1">
              <a:off x="3404807" y="1864856"/>
              <a:ext cx="563180" cy="619567"/>
            </a:xfrm>
            <a:prstGeom prst="ellipse">
              <a:avLst/>
            </a:prstGeom>
            <a:noFill/>
            <a:ln w="9525">
              <a:noFill/>
              <a:miter/>
            </a:ln>
          </p:spPr>
        </p:pic>
      </p:grpSp>
      <p:pic>
        <p:nvPicPr>
          <p:cNvPr id="55" name="Picture 2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CFCFCF"/>
              </a:clrFrom>
              <a:clrTo>
                <a:srgbClr val="CFCFC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92696" y="3453904"/>
            <a:ext cx="643815" cy="50384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 Box 12"/>
          <p:cNvSpPr txBox="1">
            <a:spLocks noChangeArrowheads="1"/>
          </p:cNvSpPr>
          <p:nvPr/>
        </p:nvSpPr>
        <p:spPr>
          <a:xfrm>
            <a:off x="548680" y="4295001"/>
            <a:ext cx="5771157" cy="2655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spcAft>
                <a:spcPts val="0"/>
              </a:spcAft>
              <a:defRPr lang="en-US"/>
            </a:pPr>
            <a:r>
              <a:rPr lang="en-US" altLang="en-US" sz="1200" b="1">
                <a:solidFill>
                  <a:schemeClr val="bg1"/>
                </a:solidFill>
                <a:latin typeface="+mn-ea"/>
              </a:rPr>
              <a:t>Premium </a:t>
            </a:r>
            <a:r>
              <a:rPr lang="en-US" altLang="ko-KR" sz="1200" b="1">
                <a:solidFill>
                  <a:schemeClr val="bg1"/>
                </a:solidFill>
                <a:latin typeface="+mn-ea"/>
              </a:rPr>
              <a:t>RX </a:t>
            </a:r>
            <a:r>
              <a:rPr lang="en-US" altLang="en-US" sz="1200" b="1">
                <a:solidFill>
                  <a:schemeClr val="bg1"/>
                </a:solidFill>
                <a:latin typeface="+mn-ea"/>
              </a:rPr>
              <a:t>Swallow Nest</a:t>
            </a:r>
            <a:r>
              <a:rPr lang="ko-KR" altLang="en-US" sz="1200" b="1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en-US" sz="1200" b="1">
                <a:solidFill>
                  <a:schemeClr val="bg1"/>
                </a:solidFill>
                <a:latin typeface="+mn-ea"/>
              </a:rPr>
              <a:t>Cream</a:t>
            </a:r>
          </a:p>
        </p:txBody>
      </p:sp>
      <p:graphicFrame>
        <p:nvGraphicFramePr>
          <p:cNvPr id="29" name="표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44199050"/>
              </p:ext>
            </p:extLst>
          </p:nvPr>
        </p:nvGraphicFramePr>
        <p:xfrm>
          <a:off x="548680" y="6108972"/>
          <a:ext cx="5760640" cy="112732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576064"/>
                <a:gridCol w="3096344"/>
              </a:tblGrid>
              <a:tr h="33528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92044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Premium RX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Swallow Nest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Cream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45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Крем для лица с экстрактом ласточкиного гнезда и золотом из премиальной серии обеспечивает потрясающий омолаживающий эффект, смягчает кожу, улучшает цвет лица, придавая ему внутреннее сияние.</a:t>
                      </a:r>
                      <a:endParaRPr lang="en-US" altLang="ko-KR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0" name="Picture 17" descr="arrow"/>
          <p:cNvPicPr>
            <a:picLocks noChangeAspect="1" noChangeArrowheads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 rot="16200000">
            <a:off x="3454858" y="5173921"/>
            <a:ext cx="1388445" cy="28803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31" name="대각선 방향의 모서리가 둥근 사각형 30"/>
          <p:cNvSpPr/>
          <p:nvPr/>
        </p:nvSpPr>
        <p:spPr>
          <a:xfrm>
            <a:off x="4365104" y="4788136"/>
            <a:ext cx="1548334" cy="10080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tx1">
              <a:lumMod val="50000"/>
              <a:lumOff val="50000"/>
            </a:scheme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800" b="1" kern="0" dirty="0" err="1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Антивозрастной</a:t>
            </a:r>
            <a:r>
              <a:rPr lang="ru-RU" altLang="en-US" sz="800" b="1" kern="0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 крем глубоко питает кожу и придает ей упругость одновременно!</a:t>
            </a:r>
            <a:endParaRPr lang="ko-KR" altLang="en-US" sz="800" b="1" kern="0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grpSp>
        <p:nvGrpSpPr>
          <p:cNvPr id="32" name="그룹 31"/>
          <p:cNvGrpSpPr/>
          <p:nvPr/>
        </p:nvGrpSpPr>
        <p:grpSpPr>
          <a:xfrm>
            <a:off x="1196752" y="4623714"/>
            <a:ext cx="1260000" cy="1388446"/>
            <a:chOff x="2817072" y="1419330"/>
            <a:chExt cx="1260000" cy="1388446"/>
          </a:xfrm>
        </p:grpSpPr>
        <p:sp>
          <p:nvSpPr>
            <p:cNvPr id="33" name="모서리가 둥근 직사각형 32"/>
            <p:cNvSpPr/>
            <p:nvPr/>
          </p:nvSpPr>
          <p:spPr>
            <a:xfrm>
              <a:off x="2852936" y="1419330"/>
              <a:ext cx="1152000" cy="344326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9525" cap="flat" cmpd="sng" algn="ctr">
              <a:solidFill>
                <a:srgbClr val="BBE0E3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latinLnBrk="0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ru-RU" altLang="en-US" sz="800" b="1" kern="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latin typeface="맑은 고딕"/>
                  <a:ea typeface="맑은 고딕"/>
                </a:rPr>
                <a:t>Экстракт ласточкиного гнезда</a:t>
              </a:r>
              <a:endParaRPr lang="en-US" altLang="en-US" sz="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endParaRPr>
            </a:p>
          </p:txBody>
        </p:sp>
        <p:sp>
          <p:nvSpPr>
            <p:cNvPr id="34" name="직사각형 33"/>
            <p:cNvSpPr/>
            <p:nvPr/>
          </p:nvSpPr>
          <p:spPr>
            <a:xfrm>
              <a:off x="2817072" y="2555776"/>
              <a:ext cx="1260000" cy="252000"/>
            </a:xfrm>
            <a:prstGeom prst="rect">
              <a:avLst/>
            </a:prstGeom>
            <a:solidFill>
              <a:srgbClr val="000000"/>
            </a:solidFill>
            <a:ln w="12700" cap="flat" cmpd="sng" algn="ctr">
              <a:solidFill>
                <a:srgbClr val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latinLnBrk="0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ru-RU" altLang="en-US" sz="800" b="1" kern="0" dirty="0" smtClean="0">
                  <a:solidFill>
                    <a:srgbClr val="FFFFFF"/>
                  </a:solidFill>
                  <a:latin typeface="맑은 고딕"/>
                  <a:ea typeface="맑은 고딕"/>
                </a:rPr>
                <a:t>Питает</a:t>
              </a:r>
              <a:endParaRPr lang="en-US" altLang="en-US" sz="800" b="1" kern="0" dirty="0">
                <a:solidFill>
                  <a:srgbClr val="FFFFFF"/>
                </a:solidFill>
                <a:latin typeface="맑은 고딕"/>
                <a:ea typeface="맑은 고딕"/>
              </a:endParaRPr>
            </a:p>
          </p:txBody>
        </p:sp>
      </p:grpSp>
      <p:grpSp>
        <p:nvGrpSpPr>
          <p:cNvPr id="37" name="그룹 36"/>
          <p:cNvGrpSpPr/>
          <p:nvPr/>
        </p:nvGrpSpPr>
        <p:grpSpPr>
          <a:xfrm>
            <a:off x="2529040" y="4680040"/>
            <a:ext cx="1260000" cy="1332120"/>
            <a:chOff x="2817072" y="1475656"/>
            <a:chExt cx="1260000" cy="1332120"/>
          </a:xfrm>
        </p:grpSpPr>
        <p:sp>
          <p:nvSpPr>
            <p:cNvPr id="38" name="모서리가 둥근 직사각형 37"/>
            <p:cNvSpPr/>
            <p:nvPr/>
          </p:nvSpPr>
          <p:spPr>
            <a:xfrm>
              <a:off x="2852936" y="1475656"/>
              <a:ext cx="1152000" cy="288000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9525" cap="flat" cmpd="sng" algn="ctr">
              <a:solidFill>
                <a:srgbClr val="BBE0E3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latinLnBrk="0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ru-RU" altLang="en-US" sz="800" b="1" kern="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latin typeface="맑은 고딕"/>
                  <a:ea typeface="맑은 고딕"/>
                </a:rPr>
                <a:t>Чистое золото</a:t>
              </a:r>
              <a:endParaRPr lang="en-US" altLang="en-US" sz="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endParaRPr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2817072" y="2555776"/>
              <a:ext cx="1260000" cy="252000"/>
            </a:xfrm>
            <a:prstGeom prst="rect">
              <a:avLst/>
            </a:prstGeom>
            <a:solidFill>
              <a:srgbClr val="000000"/>
            </a:solidFill>
            <a:ln w="12700" cap="flat" cmpd="sng" algn="ctr">
              <a:solidFill>
                <a:srgbClr val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latinLnBrk="0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ru-RU" altLang="en-US" sz="800" b="1" kern="0" dirty="0" smtClean="0">
                  <a:solidFill>
                    <a:srgbClr val="FFFFFF"/>
                  </a:solidFill>
                  <a:latin typeface="맑은 고딕"/>
                  <a:ea typeface="맑은 고딕"/>
                </a:rPr>
                <a:t>Выводит токсины и улучшает цвет лица</a:t>
              </a:r>
              <a:endParaRPr lang="en-US" altLang="en-US" sz="800" b="1" kern="0" dirty="0">
                <a:solidFill>
                  <a:srgbClr val="FFFFFF"/>
                </a:solidFill>
                <a:latin typeface="맑은 고딕"/>
                <a:ea typeface="맑은 고딕"/>
              </a:endParaRPr>
            </a:p>
          </p:txBody>
        </p:sp>
      </p:grpSp>
      <p:pic>
        <p:nvPicPr>
          <p:cNvPr id="41" name="Picture 3"/>
          <p:cNvPicPr>
            <a:picLocks noChangeAspect="1" noChangeArrowheads="1"/>
          </p:cNvPicPr>
          <p:nvPr/>
        </p:nvPicPr>
        <p:blipFill rotWithShape="1">
          <a:blip r:embed="rId10" cstate="print"/>
          <a:srcRect/>
          <a:stretch>
            <a:fillRect/>
          </a:stretch>
        </p:blipFill>
        <p:spPr>
          <a:xfrm>
            <a:off x="1907563" y="5148064"/>
            <a:ext cx="441317" cy="46327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rot="344229">
            <a:off x="2639341" y="5115442"/>
            <a:ext cx="812498" cy="489004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43" name="Picture 2" descr="C:\Users\User\Desktop\gold_03.jpg"/>
          <p:cNvPicPr>
            <a:picLocks noChangeArrowheads="1"/>
          </p:cNvPicPr>
          <p:nvPr/>
        </p:nvPicPr>
        <p:blipFill rotWithShape="1">
          <a:blip r:embed="rId12" cstate="print"/>
          <a:srcRect l="8330" t="13390" r="56470" b="26350"/>
          <a:stretch>
            <a:fillRect/>
          </a:stretch>
        </p:blipFill>
        <p:spPr>
          <a:xfrm>
            <a:off x="2965053" y="4986775"/>
            <a:ext cx="802605" cy="7292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13" cstate="print"/>
          <a:srcRect/>
          <a:stretch>
            <a:fillRect/>
          </a:stretch>
        </p:blipFill>
        <p:spPr>
          <a:xfrm>
            <a:off x="1238465" y="5040048"/>
            <a:ext cx="744109" cy="684080"/>
          </a:xfrm>
          <a:prstGeom prst="ellipse">
            <a:avLst/>
          </a:prstGeom>
          <a:noFill/>
          <a:ln>
            <a:noFill/>
          </a:ln>
          <a:effectLst/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 rotWithShape="1">
          <a:blip r:embed="rId14" cstate="print"/>
          <a:srcRect/>
          <a:stretch>
            <a:fillRect/>
          </a:stretch>
        </p:blipFill>
        <p:spPr>
          <a:xfrm>
            <a:off x="620688" y="6600585"/>
            <a:ext cx="839050" cy="491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0" y="2143129"/>
            <a:ext cx="6858000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>
            <a:defPPr>
              <a:defRPr lang="ko-KR"/>
            </a:defPPr>
            <a:lvl1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kumimoji="1" sz="2400">
                <a:solidFill>
                  <a:prstClr val="black"/>
                </a:solidFill>
              </a:defRPr>
            </a:lvl1pPr>
          </a:lstStyle>
          <a:p>
            <a:r>
              <a:rPr lang="ru-RU" altLang="ko-KR" sz="2000" dirty="0" smtClean="0"/>
              <a:t>ОЧИЩАЮЩИЕ СРЕДСТВА ДЛЯ УХОДА ЗА КОЖЕЙ/МАСКИ</a:t>
            </a:r>
            <a:endParaRPr lang="en-US" altLang="ko-KR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5195890" y="165100"/>
            <a:ext cx="1187450" cy="2308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latinLnBrk="0">
              <a:defRPr/>
            </a:pPr>
            <a:r>
              <a:rPr lang="en-US" altLang="ko-KR" sz="900" kern="0" dirty="0" smtClean="0">
                <a:solidFill>
                  <a:sysClr val="windowText" lastClr="000000"/>
                </a:solidFill>
              </a:rPr>
              <a:t>Internal Use Only</a:t>
            </a:r>
            <a:endParaRPr lang="ko-KR" altLang="en-US" sz="900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20F8C5-7C6E-4F84-BE31-FE5C13F991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 lang="en-US"/>
            </a:pPr>
            <a:r>
              <a:rPr lang="en-US" altLang="en-US" sz="1600" b="1" dirty="0">
                <a:solidFill>
                  <a:prstClr val="black"/>
                </a:solidFill>
              </a:rPr>
              <a:t>One Point</a:t>
            </a:r>
            <a:r>
              <a:rPr lang="ko-KR" altLang="en-US" sz="1600" b="1" dirty="0">
                <a:solidFill>
                  <a:prstClr val="black"/>
                </a:solidFill>
              </a:rPr>
              <a:t> </a:t>
            </a:r>
            <a:r>
              <a:rPr lang="en-US" altLang="ko-KR" sz="1600" b="1" dirty="0" smtClean="0">
                <a:solidFill>
                  <a:prstClr val="black"/>
                </a:solidFill>
              </a:rPr>
              <a:t>– </a:t>
            </a:r>
            <a:r>
              <a:rPr lang="ru-RU" altLang="ko-KR" sz="1600" b="1" dirty="0" smtClean="0">
                <a:solidFill>
                  <a:prstClr val="black"/>
                </a:solidFill>
              </a:rPr>
              <a:t>первый этап очищения</a:t>
            </a:r>
            <a:endParaRPr lang="en-US" altLang="en-US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76092370"/>
              </p:ext>
            </p:extLst>
          </p:nvPr>
        </p:nvGraphicFramePr>
        <p:xfrm>
          <a:off x="539802" y="1022364"/>
          <a:ext cx="5841526" cy="686164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584942"/>
                <a:gridCol w="3168352"/>
              </a:tblGrid>
              <a:tr h="33528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97355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Blast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Fresh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Lip 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&amp; Eye 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Remover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ko-KR" altLang="en-US" sz="800" b="1" dirty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1</a:t>
                      </a: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00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kern="1200" dirty="0" smtClean="0">
                          <a:latin typeface="+mn-ea"/>
                          <a:ea typeface="+mn-ea"/>
                        </a:rPr>
                        <a:t>Средство для снятия макияжа с губ и глаз на водной основе.</a:t>
                      </a:r>
                      <a:r>
                        <a:rPr lang="ru-RU" altLang="en-US" sz="800" b="0" kern="1200" baseline="0" dirty="0" smtClean="0">
                          <a:latin typeface="+mn-ea"/>
                          <a:ea typeface="+mn-ea"/>
                        </a:rPr>
                        <a:t> Н</a:t>
                      </a:r>
                      <a:r>
                        <a:rPr lang="ru-RU" altLang="en-US" sz="800" b="0" kern="1200" dirty="0" smtClean="0">
                          <a:latin typeface="+mn-ea"/>
                          <a:ea typeface="+mn-ea"/>
                        </a:rPr>
                        <a:t>е раздражает кожу и имеет легкую освежающую</a:t>
                      </a:r>
                      <a:r>
                        <a:rPr lang="ru-RU" altLang="en-US" sz="800" b="0" kern="1200" baseline="0" dirty="0" smtClean="0">
                          <a:latin typeface="+mn-ea"/>
                          <a:ea typeface="+mn-ea"/>
                        </a:rPr>
                        <a:t> консистенцию.</a:t>
                      </a:r>
                      <a:endParaRPr lang="en-US" altLang="ko-KR" sz="800" b="0" kern="12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797355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Blast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Lip 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&amp; Eye Remover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Perfect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ko-KR" altLang="en-US" sz="800" b="1" dirty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1</a:t>
                      </a: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00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250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Двухфазное средство с масляным и водным слоями предназначено для удаления стойкого макияжа с кожи вокруг губ и кожи век. Специально подобранная формула не вызывает раздражения нежной кожи.</a:t>
                      </a:r>
                    </a:p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dirty="0" smtClean="0">
                          <a:solidFill>
                            <a:srgbClr val="FF0000"/>
                          </a:solidFill>
                        </a:rPr>
                        <a:t>Перед использованием</a:t>
                      </a:r>
                      <a:r>
                        <a:rPr lang="ru-RU" altLang="ko-KR" sz="800" b="1" baseline="0" dirty="0" smtClean="0">
                          <a:solidFill>
                            <a:srgbClr val="FF0000"/>
                          </a:solidFill>
                        </a:rPr>
                        <a:t> встряхнуть!</a:t>
                      </a:r>
                      <a:endParaRPr lang="en-US" altLang="ko-KR" sz="800" b="1" dirty="0"/>
                    </a:p>
                  </a:txBody>
                  <a:tcPr anchor="ctr"/>
                </a:tc>
              </a:tr>
              <a:tr h="797355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Aquaporin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Sherbet Cleanser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lang="en-US"/>
                      </a:pPr>
                      <a:r>
                        <a:rPr lang="en-US" altLang="ko-KR" sz="800" b="1" dirty="0" smtClean="0">
                          <a:latin typeface="맑은 고딕"/>
                          <a:ea typeface="맑은 고딕"/>
                        </a:rPr>
                        <a:t>90</a:t>
                      </a:r>
                      <a:r>
                        <a:rPr lang="ru-RU" altLang="ko-KR" sz="800" b="1" dirty="0" err="1" smtClean="0">
                          <a:latin typeface="맑은 고딕"/>
                          <a:ea typeface="맑은 고딕"/>
                        </a:rPr>
                        <a:t>гр</a:t>
                      </a:r>
                      <a:endParaRPr lang="en-US" altLang="ko-KR" sz="800" b="1" dirty="0">
                        <a:latin typeface="맑은 고딕"/>
                        <a:ea typeface="맑은 고딕"/>
                      </a:endParaRPr>
                    </a:p>
                    <a:p>
                      <a:pPr algn="ctr">
                        <a:defRPr lang="en-US"/>
                      </a:pPr>
                      <a:r>
                        <a:rPr lang="en-US" altLang="ko-KR" sz="800" b="1" dirty="0" smtClean="0">
                          <a:latin typeface="맑은 고딕"/>
                          <a:ea typeface="맑은 고딕"/>
                        </a:rPr>
                        <a:t>150</a:t>
                      </a:r>
                      <a:r>
                        <a:rPr lang="ru-RU" altLang="ko-KR" sz="800" b="1" dirty="0" err="1" smtClean="0">
                          <a:latin typeface="맑은 고딕"/>
                          <a:ea typeface="맑은 고딕"/>
                        </a:rPr>
                        <a:t>гр</a:t>
                      </a:r>
                      <a:endParaRPr lang="en-US" altLang="ko-KR" sz="800" b="1" dirty="0">
                        <a:latin typeface="맑은 고딕"/>
                        <a:ea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l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맑은 고딕"/>
                        </a:rPr>
                        <a:t>Очищающий </a:t>
                      </a:r>
                      <a:r>
                        <a:rPr lang="ru-RU" altLang="en-US" sz="800" b="0" i="0" u="none" strike="noStrike" dirty="0" err="1" smtClean="0">
                          <a:solidFill>
                            <a:schemeClr val="tx1"/>
                          </a:solidFill>
                          <a:latin typeface="+mn-lt"/>
                          <a:ea typeface="맑은 고딕"/>
                        </a:rPr>
                        <a:t>щербет</a:t>
                      </a:r>
                      <a:r>
                        <a:rPr lang="ru-RU" altLang="en-US" sz="8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맑은 고딕"/>
                        </a:rPr>
                        <a:t> с </a:t>
                      </a:r>
                      <a:r>
                        <a:rPr lang="ru-RU" altLang="en-US" sz="800" b="0" i="0" u="none" strike="noStrike" dirty="0" err="1" smtClean="0">
                          <a:solidFill>
                            <a:schemeClr val="tx1"/>
                          </a:solidFill>
                          <a:latin typeface="+mn-lt"/>
                          <a:ea typeface="맑은 고딕"/>
                        </a:rPr>
                        <a:t>аквапоринами</a:t>
                      </a:r>
                      <a:r>
                        <a:rPr lang="ru-RU" altLang="en-US" sz="8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맑은 고딕"/>
                        </a:rPr>
                        <a:t> при соприкосновении с кожей начнет мягко таять, растворяя любые загрязнения и косметику.</a:t>
                      </a:r>
                    </a:p>
                    <a:p>
                      <a:pPr marL="0" lv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После нанесения на кожу аккуратно потереть до превращения средства в масло.</a:t>
                      </a:r>
                      <a:endParaRPr lang="en-US" altLang="ko-KR" sz="800" b="1" i="0" u="none" strike="noStrike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  <a:p>
                      <a:pPr marL="0" lv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dirty="0" smtClean="0">
                          <a:solidFill>
                            <a:srgbClr val="FF0000"/>
                          </a:solidFill>
                        </a:rPr>
                        <a:t> Средство отмечено в </a:t>
                      </a:r>
                      <a:r>
                        <a:rPr lang="ru-RU" altLang="en-US" sz="800" b="1" dirty="0" err="1" smtClean="0"/>
                        <a:t>Get</a:t>
                      </a:r>
                      <a:r>
                        <a:rPr lang="ru-RU" altLang="en-US" sz="800" b="1" dirty="0" smtClean="0"/>
                        <a:t> </a:t>
                      </a:r>
                      <a:r>
                        <a:rPr lang="ru-RU" altLang="en-US" sz="800" b="1" dirty="0" err="1" smtClean="0"/>
                        <a:t>It</a:t>
                      </a:r>
                      <a:r>
                        <a:rPr lang="ru-RU" altLang="en-US" sz="800" b="1" dirty="0" smtClean="0"/>
                        <a:t> </a:t>
                      </a:r>
                      <a:r>
                        <a:rPr lang="ru-RU" altLang="en-US" sz="800" b="1" dirty="0" err="1" smtClean="0"/>
                        <a:t>Beauty</a:t>
                      </a:r>
                      <a:r>
                        <a:rPr lang="ru-RU" altLang="en-US" sz="800" b="1" dirty="0" smtClean="0"/>
                        <a:t> - шоу обо всем, что связано с красотой,</a:t>
                      </a:r>
                      <a:r>
                        <a:rPr lang="ru-RU" altLang="en-US" sz="800" b="1" baseline="0" dirty="0" smtClean="0"/>
                        <a:t> н</a:t>
                      </a:r>
                      <a:r>
                        <a:rPr lang="ru-RU" altLang="en-US" sz="800" b="1" dirty="0" smtClean="0"/>
                        <a:t>аставником в мире красоты Кореи.</a:t>
                      </a:r>
                      <a:endParaRPr lang="ru-RU" altLang="en-US" sz="800" b="1" dirty="0"/>
                    </a:p>
                  </a:txBody>
                  <a:tcPr anchor="ctr"/>
                </a:tc>
              </a:tr>
              <a:tr h="797355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Floria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Brightening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Cleansing Oil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190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defRPr lang="en-US"/>
                      </a:pPr>
                      <a:r>
                        <a:rPr lang="ru-RU" altLang="en-US" sz="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Гидрофильное масло для удаления макияжа, очищения кожи от загрязнений и деликатного отбеливания. Содержит масло шиповника.</a:t>
                      </a:r>
                      <a:endParaRPr lang="en-US" altLang="en-US" sz="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797355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Floria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Nutra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-Energy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Cleansing Oil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190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Энергетическое гидрофильное масло очищает лицо от загрязнений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и д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арит коже нежный и эффективный уход. Изготовлено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на основе ценного </a:t>
                      </a:r>
                      <a:r>
                        <a:rPr lang="ru-RU" altLang="en-US" sz="800" b="0" baseline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арганового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масла.</a:t>
                      </a:r>
                      <a:endParaRPr lang="en-US" altLang="en-US" sz="8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797355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Clean Dew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Apple Mint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Cleansing Oil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latin typeface="+mn-ea"/>
                          <a:ea typeface="+mn-ea"/>
                        </a:rPr>
                        <a:t>150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just"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Гидрофильное масло с экстрактом яблочной мяты глубоко очищает кожу от загрязнений, омертвевших клеток эпидермиса и излишков кожного жира, удаляет макияж любой стойкости. Обладает освежающим и охлаждающим действием.</a:t>
                      </a:r>
                      <a:endParaRPr lang="en-US" alt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97355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Clean Dew</a:t>
                      </a:r>
                    </a:p>
                    <a:p>
                      <a:pPr algn="ctr"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Avocado</a:t>
                      </a:r>
                    </a:p>
                    <a:p>
                      <a:pPr algn="ctr"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Cleansing Cream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latin typeface="+mn-ea"/>
                        </a:rPr>
                        <a:t>200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/>
                        <a:t>Очищающее средство с мягкой кремовой текстурой содержит экстракт авокадо и обладает </a:t>
                      </a:r>
                      <a:r>
                        <a:rPr lang="ru-RU" altLang="en-US" sz="800" b="0" dirty="0" err="1" smtClean="0"/>
                        <a:t>скрабирующим</a:t>
                      </a:r>
                      <a:r>
                        <a:rPr lang="ru-RU" altLang="en-US" sz="800" b="0" dirty="0" smtClean="0"/>
                        <a:t> эффектом. Поможет удалить макияж любой стойкости, излишки кожного жира и ороговевшие клетки кожи. Кроме очищения, питает кожу и насыщает её витаминами.</a:t>
                      </a:r>
                      <a:endParaRPr lang="en-US" altLang="en-US" sz="800" b="0" dirty="0"/>
                    </a:p>
                  </a:txBody>
                  <a:tcPr anchor="ctr"/>
                </a:tc>
              </a:tr>
              <a:tr h="797355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Floria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Nutra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-Energy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Cleansing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Cream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200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Энергетический крем для умывания с растительными экстрактами и </a:t>
                      </a:r>
                      <a:r>
                        <a:rPr lang="ru-RU" altLang="en-US" sz="800" b="0" dirty="0" err="1" smtClean="0">
                          <a:solidFill>
                            <a:schemeClr val="tx1"/>
                          </a:solidFill>
                        </a:rPr>
                        <a:t>аргановым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 маслом удаляет загрязнения и остатки макияжа, при этом питает и увлажняет кожу,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</a:rPr>
                        <a:t> придавая ей гладкость.</a:t>
                      </a:r>
                      <a:endParaRPr lang="en-US" alt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7" name="Group 2"/>
          <p:cNvGrpSpPr/>
          <p:nvPr/>
        </p:nvGrpSpPr>
        <p:grpSpPr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8" name="Line 10"/>
            <p:cNvSpPr>
              <a:spLocks noChangeShapeType="1"/>
            </p:cNvSpPr>
            <p:nvPr/>
          </p:nvSpPr>
          <p:spPr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11" name="TextBox 10"/>
            <p:cNvSpPr txBox="1"/>
            <p:nvPr/>
          </p:nvSpPr>
          <p:spPr>
            <a:xfrm>
              <a:off x="5181600" y="113646"/>
              <a:ext cx="1187450" cy="2154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 lang="en-US"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2" name="그룹 14"/>
            <p:cNvGrpSpPr/>
            <p:nvPr/>
          </p:nvGrpSpPr>
          <p:grpSpPr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7" name="Rectangle 5"/>
              <p:cNvSpPr>
                <a:spLocks noChangeArrowheads="1"/>
              </p:cNvSpPr>
              <p:nvPr/>
            </p:nvSpPr>
            <p:spPr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8" name="Rectangle 9"/>
              <p:cNvSpPr>
                <a:spLocks noChangeArrowheads="1"/>
              </p:cNvSpPr>
              <p:nvPr/>
            </p:nvSpPr>
            <p:spPr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9" name="Rectangle 5"/>
              <p:cNvSpPr>
                <a:spLocks noChangeArrowheads="1"/>
              </p:cNvSpPr>
              <p:nvPr/>
            </p:nvSpPr>
            <p:spPr>
              <a:xfrm>
                <a:off x="4563977" y="1571574"/>
                <a:ext cx="859432" cy="857197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>
              <a:xfrm>
                <a:off x="3700887" y="714375"/>
                <a:ext cx="863091" cy="857199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1" name="Rectangle 7"/>
              <p:cNvSpPr>
                <a:spLocks noChangeArrowheads="1"/>
              </p:cNvSpPr>
              <p:nvPr/>
            </p:nvSpPr>
            <p:spPr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/>
            </p:nvSpPr>
            <p:spPr>
              <a:xfrm>
                <a:off x="3700887" y="1571574"/>
                <a:ext cx="863091" cy="857197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3" name="그룹 14"/>
            <p:cNvGrpSpPr/>
            <p:nvPr/>
          </p:nvGrpSpPr>
          <p:grpSpPr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5" name="Rectangle 10"/>
              <p:cNvSpPr>
                <a:spLocks noChangeArrowheads="1"/>
              </p:cNvSpPr>
              <p:nvPr/>
            </p:nvSpPr>
            <p:spPr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21"/>
              <p:cNvSpPr>
                <a:spLocks noChangeArrowheads="1"/>
              </p:cNvSpPr>
              <p:nvPr/>
            </p:nvSpPr>
            <p:spPr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4" name="그림 22" descr="회사로고.JPG"/>
            <p:cNvPicPr>
              <a:picLocks noChangeAspect="1"/>
            </p:cNvPicPr>
            <p:nvPr/>
          </p:nvPicPr>
          <p:blipFill rotWithShape="1">
            <a:blip r:embed="rId5" cstate="print"/>
            <a:srcRect/>
            <a:stretch>
              <a:fillRect/>
            </a:stretch>
          </p:blipFill>
          <p:spPr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6" cstate="print"/>
          <a:stretch>
            <a:fillRect/>
          </a:stretch>
        </p:blipFill>
        <p:spPr>
          <a:xfrm>
            <a:off x="588070" y="2202409"/>
            <a:ext cx="719102" cy="719103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7" cstate="print"/>
          <a:stretch>
            <a:fillRect/>
          </a:stretch>
        </p:blipFill>
        <p:spPr>
          <a:xfrm>
            <a:off x="744529" y="3249007"/>
            <a:ext cx="406182" cy="406183"/>
          </a:xfrm>
          <a:prstGeom prst="rect">
            <a:avLst/>
          </a:prstGeom>
        </p:spPr>
      </p:pic>
      <p:pic>
        <p:nvPicPr>
          <p:cNvPr id="26" name="Picture 2" descr="C:\Users\User\Desktop\플로리아 브라이트닝 클렌징 오일.jpg"/>
          <p:cNvPicPr>
            <a:picLocks noChangeAspect="1" noChangeArrowheads="1"/>
          </p:cNvPicPr>
          <p:nvPr/>
        </p:nvPicPr>
        <p:blipFill rotWithShape="1">
          <a:blip r:embed="rId8" cstate="print"/>
          <a:srcRect/>
          <a:stretch>
            <a:fillRect/>
          </a:stretch>
        </p:blipFill>
        <p:spPr>
          <a:xfrm>
            <a:off x="820337" y="3897079"/>
            <a:ext cx="228808" cy="591943"/>
          </a:xfrm>
          <a:prstGeom prst="rect">
            <a:avLst/>
          </a:prstGeom>
          <a:noFill/>
        </p:spPr>
      </p:pic>
      <p:pic>
        <p:nvPicPr>
          <p:cNvPr id="28" name="Picture 4" descr="C:\Users\User\Desktop\10신제품\IMG_0613-1 복사.png"/>
          <p:cNvPicPr>
            <a:picLocks noChangeAspect="1" noChangeArrowheads="1"/>
          </p:cNvPicPr>
          <p:nvPr/>
        </p:nvPicPr>
        <p:blipFill rotWithShape="1">
          <a:blip r:embed="rId9" cstate="print"/>
          <a:srcRect/>
          <a:stretch>
            <a:fillRect/>
          </a:stretch>
        </p:blipFill>
        <p:spPr>
          <a:xfrm>
            <a:off x="564061" y="4617159"/>
            <a:ext cx="719102" cy="719103"/>
          </a:xfrm>
          <a:prstGeom prst="rect">
            <a:avLst/>
          </a:prstGeom>
          <a:noFill/>
        </p:spPr>
      </p:pic>
      <p:pic>
        <p:nvPicPr>
          <p:cNvPr id="29" name="Picture 3" descr="\\민경사원\신제품촬영\2013\클렌징\토니모리 이슬내린 애플 민트 클렌징 오일.jpg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440" t="7090" r="38580" b="6680"/>
          <a:stretch>
            <a:fillRect/>
          </a:stretch>
        </p:blipFill>
        <p:spPr>
          <a:xfrm>
            <a:off x="826726" y="5392060"/>
            <a:ext cx="193773" cy="642973"/>
          </a:xfrm>
          <a:prstGeom prst="rect">
            <a:avLst/>
          </a:prstGeom>
          <a:noFill/>
        </p:spPr>
      </p:pic>
      <p:pic>
        <p:nvPicPr>
          <p:cNvPr id="30" name="Picture 2" descr="\\민경사원\신제품촬영\2013\클렌징\이슬내린 아보카도 클렌징크림.jpg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910" t="12490" r="14490" b="13090"/>
          <a:stretch>
            <a:fillRect/>
          </a:stretch>
        </p:blipFill>
        <p:spPr>
          <a:xfrm>
            <a:off x="778370" y="6372200"/>
            <a:ext cx="381163" cy="396129"/>
          </a:xfrm>
          <a:prstGeom prst="rect">
            <a:avLst/>
          </a:prstGeom>
          <a:noFill/>
        </p:spPr>
      </p:pic>
      <p:pic>
        <p:nvPicPr>
          <p:cNvPr id="31" name="Picture 2" descr="\\민경사원\신제품촬영\2014\클렌징\플로리아 뉴트라-에너지 클렌징 크림.jpg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270" t="27530" r="18120" b="24040"/>
          <a:stretch>
            <a:fillRect/>
          </a:stretch>
        </p:blipFill>
        <p:spPr>
          <a:xfrm>
            <a:off x="815922" y="7236296"/>
            <a:ext cx="409154" cy="316515"/>
          </a:xfrm>
          <a:prstGeom prst="rect">
            <a:avLst/>
          </a:prstGeom>
          <a:noFill/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280" y="1418386"/>
            <a:ext cx="719102" cy="71910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24012565"/>
              </p:ext>
            </p:extLst>
          </p:nvPr>
        </p:nvGraphicFramePr>
        <p:xfrm>
          <a:off x="547092" y="1016756"/>
          <a:ext cx="5798232" cy="285547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685664"/>
                <a:gridCol w="3024336"/>
              </a:tblGrid>
              <a:tr h="33528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40064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Blast</a:t>
                      </a:r>
                    </a:p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Fresh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Cleansing Tissue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  <a:defRPr lang="en-US"/>
                      </a:pPr>
                      <a:r>
                        <a:rPr lang="en-US" altLang="ko-KR" sz="800" b="1" dirty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15 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шт.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70 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шт.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  <a:defRPr lang="en-US"/>
                      </a:pPr>
                      <a:endParaRPr lang="en-US" altLang="ko-KR" sz="800" b="1" dirty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i="0" kern="1200" dirty="0" smtClean="0">
                          <a:latin typeface="+mn-ea"/>
                          <a:ea typeface="+mn-ea"/>
                        </a:rPr>
                        <a:t>Влажные очищающие салфетки для лица – незаменимый помощник для тех, кому в течение дня необходимо освежить кожу лица, стереть загрязнения, удалить жирный блеск.</a:t>
                      </a:r>
                      <a:endParaRPr lang="en-US" altLang="en-US" sz="800" b="0" i="0" kern="12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840064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Blast</a:t>
                      </a:r>
                    </a:p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Perfect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Cleansing Tissue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30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 шт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.</a:t>
                      </a: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i="0" dirty="0" err="1" smtClean="0">
                          <a:solidFill>
                            <a:schemeClr val="tx1"/>
                          </a:solidFill>
                        </a:rPr>
                        <a:t>Глубокоочищающие</a:t>
                      </a:r>
                      <a:r>
                        <a:rPr lang="ru-RU" altLang="en-US" sz="800" b="0" i="0" dirty="0" smtClean="0">
                          <a:solidFill>
                            <a:schemeClr val="tx1"/>
                          </a:solidFill>
                        </a:rPr>
                        <a:t> салфетки с</a:t>
                      </a:r>
                      <a:r>
                        <a:rPr lang="ru-RU" altLang="en-US" sz="800" b="0" i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altLang="en-US" sz="800" b="0" i="0" dirty="0" smtClean="0">
                          <a:solidFill>
                            <a:schemeClr val="tx1"/>
                          </a:solidFill>
                        </a:rPr>
                        <a:t>натуральным комплексом масел эффективно очищают кожу от вечернего</a:t>
                      </a:r>
                      <a:r>
                        <a:rPr lang="ru-RU" altLang="en-US" sz="800" b="0" i="0" baseline="0" dirty="0" smtClean="0">
                          <a:solidFill>
                            <a:schemeClr val="tx1"/>
                          </a:solidFill>
                        </a:rPr>
                        <a:t> макияжа и избавляют ее от </a:t>
                      </a:r>
                      <a:r>
                        <a:rPr lang="ru-RU" altLang="en-US" sz="800" b="0" i="0" dirty="0" smtClean="0">
                          <a:solidFill>
                            <a:schemeClr val="tx1"/>
                          </a:solidFill>
                        </a:rPr>
                        <a:t>ороговевших клеток.</a:t>
                      </a:r>
                      <a:endParaRPr lang="en-US" altLang="en-US" sz="800" b="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40064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Panda's Dream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Eye Makeup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Remover Pad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40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 шт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.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맑은 고딕"/>
                        </a:rPr>
                        <a:t>Очищающие диски для снятия макияжа состоят из 100% хлопка, пропитанного смягчающими и увлажняющими ингредиентами. Бережно снимают водостойкий макияж, не повреждая и не пересушивая нежную кожу вокруг глаз.</a:t>
                      </a:r>
                      <a:endParaRPr lang="en-US" altLang="en-US" sz="800" b="0" i="0" u="none" strike="noStrike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7" name="Group 2"/>
          <p:cNvGrpSpPr/>
          <p:nvPr/>
        </p:nvGrpSpPr>
        <p:grpSpPr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8" name="Line 10"/>
            <p:cNvSpPr>
              <a:spLocks noChangeShapeType="1"/>
            </p:cNvSpPr>
            <p:nvPr/>
          </p:nvSpPr>
          <p:spPr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11" name="TextBox 10"/>
            <p:cNvSpPr txBox="1"/>
            <p:nvPr/>
          </p:nvSpPr>
          <p:spPr>
            <a:xfrm>
              <a:off x="5181600" y="113646"/>
              <a:ext cx="1187450" cy="2154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 lang="en-US"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2" name="그룹 14"/>
            <p:cNvGrpSpPr/>
            <p:nvPr/>
          </p:nvGrpSpPr>
          <p:grpSpPr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7" name="Rectangle 5"/>
              <p:cNvSpPr>
                <a:spLocks noChangeArrowheads="1"/>
              </p:cNvSpPr>
              <p:nvPr/>
            </p:nvSpPr>
            <p:spPr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8" name="Rectangle 9"/>
              <p:cNvSpPr>
                <a:spLocks noChangeArrowheads="1"/>
              </p:cNvSpPr>
              <p:nvPr/>
            </p:nvSpPr>
            <p:spPr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9" name="Rectangle 5"/>
              <p:cNvSpPr>
                <a:spLocks noChangeArrowheads="1"/>
              </p:cNvSpPr>
              <p:nvPr/>
            </p:nvSpPr>
            <p:spPr>
              <a:xfrm>
                <a:off x="4563977" y="1571574"/>
                <a:ext cx="859432" cy="857197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>
              <a:xfrm>
                <a:off x="3700887" y="714375"/>
                <a:ext cx="863091" cy="857199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1" name="Rectangle 7"/>
              <p:cNvSpPr>
                <a:spLocks noChangeArrowheads="1"/>
              </p:cNvSpPr>
              <p:nvPr/>
            </p:nvSpPr>
            <p:spPr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/>
            </p:nvSpPr>
            <p:spPr>
              <a:xfrm>
                <a:off x="3700887" y="1571574"/>
                <a:ext cx="863091" cy="857197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3" name="그룹 14"/>
            <p:cNvGrpSpPr/>
            <p:nvPr/>
          </p:nvGrpSpPr>
          <p:grpSpPr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5" name="Rectangle 10"/>
              <p:cNvSpPr>
                <a:spLocks noChangeArrowheads="1"/>
              </p:cNvSpPr>
              <p:nvPr/>
            </p:nvSpPr>
            <p:spPr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21"/>
              <p:cNvSpPr>
                <a:spLocks noChangeArrowheads="1"/>
              </p:cNvSpPr>
              <p:nvPr/>
            </p:nvSpPr>
            <p:spPr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4" name="그림 22" descr="회사로고.JPG"/>
            <p:cNvPicPr>
              <a:picLocks noChangeAspect="1"/>
            </p:cNvPicPr>
            <p:nvPr/>
          </p:nvPicPr>
          <p:blipFill rotWithShape="1">
            <a:blip r:embed="rId5" cstate="print"/>
            <a:srcRect/>
            <a:stretch>
              <a:fillRect/>
            </a:stretch>
          </p:blipFill>
          <p:spPr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6" cstate="print"/>
          <a:stretch>
            <a:fillRect/>
          </a:stretch>
        </p:blipFill>
        <p:spPr>
          <a:xfrm>
            <a:off x="766412" y="1520813"/>
            <a:ext cx="483342" cy="513163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7" cstate="print"/>
          <a:stretch>
            <a:fillRect/>
          </a:stretch>
        </p:blipFill>
        <p:spPr>
          <a:xfrm>
            <a:off x="752859" y="2384908"/>
            <a:ext cx="510448" cy="510448"/>
          </a:xfrm>
          <a:prstGeom prst="rect">
            <a:avLst/>
          </a:prstGeom>
        </p:spPr>
      </p:pic>
      <p:pic>
        <p:nvPicPr>
          <p:cNvPr id="25" name="Picture 2" descr="C:\Users\User\Desktop\2014년02월06일 14시08분1\팬더의 꿈 아이 메이크업 리무버 패드 복사.png"/>
          <p:cNvPicPr>
            <a:picLocks noChangeAspect="1" noChangeArrowheads="1"/>
          </p:cNvPicPr>
          <p:nvPr/>
        </p:nvPicPr>
        <p:blipFill rotWithShape="1">
          <a:blip r:embed="rId8" cstate="print"/>
          <a:srcRect/>
          <a:stretch>
            <a:fillRect/>
          </a:stretch>
        </p:blipFill>
        <p:spPr>
          <a:xfrm>
            <a:off x="757983" y="3321015"/>
            <a:ext cx="473857" cy="336108"/>
          </a:xfrm>
          <a:prstGeom prst="rect">
            <a:avLst/>
          </a:prstGeom>
          <a:noFill/>
        </p:spPr>
      </p:pic>
      <p:sp>
        <p:nvSpPr>
          <p:cNvPr id="26" name="Text Box 12"/>
          <p:cNvSpPr txBox="1">
            <a:spLocks noChangeArrowheads="1"/>
          </p:cNvSpPr>
          <p:nvPr/>
        </p:nvSpPr>
        <p:spPr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 lang="en-US"/>
            </a:pPr>
            <a:r>
              <a:rPr lang="en-US" altLang="en-US" sz="1600" b="1" dirty="0">
                <a:solidFill>
                  <a:prstClr val="black"/>
                </a:solidFill>
              </a:rPr>
              <a:t>One Point</a:t>
            </a:r>
            <a:r>
              <a:rPr lang="ko-KR" altLang="en-US" sz="1600" b="1" dirty="0">
                <a:solidFill>
                  <a:prstClr val="black"/>
                </a:solidFill>
              </a:rPr>
              <a:t> </a:t>
            </a:r>
            <a:r>
              <a:rPr lang="en-US" altLang="ko-KR" sz="1600" b="1" dirty="0">
                <a:solidFill>
                  <a:prstClr val="black"/>
                </a:solidFill>
              </a:rPr>
              <a:t>- </a:t>
            </a:r>
            <a:r>
              <a:rPr lang="ru-RU" altLang="ko-KR" sz="1600" b="1" dirty="0">
                <a:solidFill>
                  <a:prstClr val="black"/>
                </a:solidFill>
              </a:rPr>
              <a:t>первый этап очищения</a:t>
            </a:r>
            <a:endParaRPr lang="ko-KR" altLang="en-US" sz="16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551044" y="1011213"/>
            <a:ext cx="5751512" cy="276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ko-KR" sz="1200" b="1" dirty="0" smtClean="0">
                <a:latin typeface="+mn-ea"/>
              </a:rPr>
              <a:t>INTENSE CARE GALACTOMYCES</a:t>
            </a:r>
            <a:endParaRPr kumimoji="0" lang="en-US" altLang="ko-KR" sz="1200" b="1" dirty="0">
              <a:latin typeface="+mn-ea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94790876"/>
              </p:ext>
            </p:extLst>
          </p:nvPr>
        </p:nvGraphicFramePr>
        <p:xfrm>
          <a:off x="548682" y="1432223"/>
          <a:ext cx="5760640" cy="201540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648072"/>
                <a:gridCol w="3024336"/>
              </a:tblGrid>
              <a:tr h="335280"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40064">
                <a:tc>
                  <a:txBody>
                    <a:bodyPr/>
                    <a:lstStyle/>
                    <a:p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Intense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 Care</a:t>
                      </a:r>
                      <a:endParaRPr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err="1" smtClean="0">
                          <a:solidFill>
                            <a:schemeClr val="tx1"/>
                          </a:solidFill>
                        </a:rPr>
                        <a:t>Galactomyces</a:t>
                      </a:r>
                      <a:endParaRPr lang="en-US" altLang="ko-KR" sz="8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First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 Essence</a:t>
                      </a:r>
                      <a:endParaRPr lang="en-US" altLang="ko-KR" sz="8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150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ko-KR" sz="800" b="1" baseline="0" dirty="0" smtClean="0">
                          <a:latin typeface="+mn-ea"/>
                          <a:ea typeface="+mn-ea"/>
                        </a:rPr>
                        <a:t>Интенсивная эссенция На 94.5% состоит из чистого ферментированного фильтрата дрожжевого грибка </a:t>
                      </a:r>
                      <a:r>
                        <a:rPr kumimoji="0" lang="ru-RU" altLang="ko-KR" sz="800" b="1" baseline="0" dirty="0" err="1" smtClean="0">
                          <a:latin typeface="+mn-ea"/>
                          <a:ea typeface="+mn-ea"/>
                        </a:rPr>
                        <a:t>галактомисиса</a:t>
                      </a:r>
                      <a:r>
                        <a:rPr kumimoji="0" lang="ru-RU" altLang="ko-KR" sz="800" b="1" baseline="0" dirty="0" smtClean="0">
                          <a:latin typeface="+mn-ea"/>
                          <a:ea typeface="+mn-ea"/>
                        </a:rPr>
                        <a:t>. Улучшает текстуру кожи и выравнивает ее тон. </a:t>
                      </a:r>
                    </a:p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800" b="1" baseline="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840064">
                <a:tc>
                  <a:txBody>
                    <a:bodyPr/>
                    <a:lstStyle/>
                    <a:p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Intense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 Care</a:t>
                      </a:r>
                      <a:endParaRPr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err="1" smtClean="0">
                          <a:solidFill>
                            <a:schemeClr val="tx1"/>
                          </a:solidFill>
                        </a:rPr>
                        <a:t>Galactomyces</a:t>
                      </a:r>
                      <a:endParaRPr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Light Essence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150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ko-KR" sz="800" b="1" baseline="0" dirty="0" smtClean="0">
                          <a:latin typeface="+mn-ea"/>
                          <a:ea typeface="+mn-ea"/>
                        </a:rPr>
                        <a:t>Интенсивная эссенция оживляет уставшую кожу, придавая ей потрясающую гладкость. На 94.5% состоит из чистого ферментированного фильтрата дрожжевого грибка </a:t>
                      </a:r>
                      <a:r>
                        <a:rPr kumimoji="0" lang="ru-RU" altLang="ko-KR" sz="800" b="1" baseline="0" dirty="0" err="1" smtClean="0">
                          <a:latin typeface="+mn-ea"/>
                          <a:ea typeface="+mn-ea"/>
                        </a:rPr>
                        <a:t>галактомисиса</a:t>
                      </a:r>
                      <a:r>
                        <a:rPr kumimoji="0" lang="ru-RU" altLang="ko-KR" sz="800" b="1" baseline="0" dirty="0" smtClean="0">
                          <a:latin typeface="+mn-ea"/>
                          <a:ea typeface="+mn-ea"/>
                        </a:rPr>
                        <a:t>. </a:t>
                      </a:r>
                      <a:endParaRPr lang="ko-KR" altLang="en-US" sz="800" dirty="0" smtClean="0"/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10" name="Line 10"/>
            <p:cNvSpPr>
              <a:spLocks noChangeShapeType="1"/>
            </p:cNvSpPr>
            <p:nvPr/>
          </p:nvSpPr>
          <p:spPr bwMode="auto"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lang="ko-KR" altLang="en-US" kern="0">
                <a:solidFill>
                  <a:srgbClr val="000000"/>
                </a:solidFill>
              </a:endParaRPr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lang="ko-KR" altLang="en-US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grpSp>
          <p:nvGrpSpPr>
            <p:cNvPr id="14" name="그룹 14"/>
            <p:cNvGrpSpPr>
              <a:grpSpLocks/>
            </p:cNvGrpSpPr>
            <p:nvPr/>
          </p:nvGrpSpPr>
          <p:grpSpPr bwMode="auto"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9" name="Rectangle 5"/>
              <p:cNvSpPr>
                <a:spLocks noChangeArrowheads="1"/>
              </p:cNvSpPr>
              <p:nvPr/>
            </p:nvSpPr>
            <p:spPr bwMode="auto"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 bwMode="auto"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4563977" y="1571574"/>
                <a:ext cx="859432" cy="857197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2" name="Rectangle 9"/>
              <p:cNvSpPr>
                <a:spLocks noChangeArrowheads="1"/>
              </p:cNvSpPr>
              <p:nvPr/>
            </p:nvSpPr>
            <p:spPr bwMode="auto">
              <a:xfrm>
                <a:off x="3700887" y="714375"/>
                <a:ext cx="863091" cy="85719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3" name="Rectangle 7"/>
              <p:cNvSpPr>
                <a:spLocks noChangeArrowheads="1"/>
              </p:cNvSpPr>
              <p:nvPr/>
            </p:nvSpPr>
            <p:spPr bwMode="auto"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4" name="Rectangle 7"/>
              <p:cNvSpPr>
                <a:spLocks noChangeArrowheads="1"/>
              </p:cNvSpPr>
              <p:nvPr/>
            </p:nvSpPr>
            <p:spPr bwMode="auto">
              <a:xfrm>
                <a:off x="3700887" y="1571574"/>
                <a:ext cx="863091" cy="857197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5" name="그룹 14"/>
            <p:cNvGrpSpPr>
              <a:grpSpLocks/>
            </p:cNvGrpSpPr>
            <p:nvPr/>
          </p:nvGrpSpPr>
          <p:grpSpPr bwMode="auto"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7" name="Rectangle 10"/>
              <p:cNvSpPr>
                <a:spLocks noChangeArrowheads="1"/>
              </p:cNvSpPr>
              <p:nvPr/>
            </p:nvSpPr>
            <p:spPr bwMode="auto"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8" name="Rectangle 21"/>
              <p:cNvSpPr>
                <a:spLocks noChangeArrowheads="1"/>
              </p:cNvSpPr>
              <p:nvPr/>
            </p:nvSpPr>
            <p:spPr bwMode="auto"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6" name="그림 22" descr="회사로고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5181600" y="113647"/>
              <a:ext cx="1187450" cy="2154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/>
              </a:pPr>
              <a:r>
                <a:rPr lang="en-US" altLang="ko-KR" sz="800" b="1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b="1" kern="0" dirty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34" name="Picture 2" descr="C:\Users\User\Desktop\제품사진 (1)\제품사진\IMG_5911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6556" y="1864275"/>
            <a:ext cx="405922" cy="655039"/>
          </a:xfrm>
          <a:prstGeom prst="rect">
            <a:avLst/>
          </a:prstGeom>
          <a:noFill/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7" cstate="print"/>
          <a:srcRect l="7208" t="6104" r="35736" b="1226"/>
          <a:stretch>
            <a:fillRect/>
          </a:stretch>
        </p:blipFill>
        <p:spPr bwMode="auto">
          <a:xfrm>
            <a:off x="921846" y="2728367"/>
            <a:ext cx="16170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 lang="en-US"/>
            </a:pPr>
            <a:r>
              <a:rPr lang="en-US" altLang="ko-KR" sz="1600" b="1" dirty="0">
                <a:solidFill>
                  <a:prstClr val="black"/>
                </a:solidFill>
              </a:rPr>
              <a:t>ONE POINT– SKIN CARE</a:t>
            </a:r>
          </a:p>
        </p:txBody>
      </p:sp>
      <p:graphicFrame>
        <p:nvGraphicFramePr>
          <p:cNvPr id="26" name="표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08892779"/>
              </p:ext>
            </p:extLst>
          </p:nvPr>
        </p:nvGraphicFramePr>
        <p:xfrm>
          <a:off x="332657" y="3967400"/>
          <a:ext cx="6228691" cy="4301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20279"/>
                <a:gridCol w="936104"/>
                <a:gridCol w="2772308"/>
              </a:tblGrid>
              <a:tr h="33480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err="1" smtClean="0"/>
                        <a:t>Galactomyces</a:t>
                      </a:r>
                      <a:r>
                        <a:rPr lang="en-US" altLang="ko-KR" sz="1100" baseline="0" dirty="0" smtClean="0"/>
                        <a:t> </a:t>
                      </a:r>
                      <a:r>
                        <a:rPr lang="en-US" altLang="ko-KR" sz="1100" dirty="0" smtClean="0"/>
                        <a:t>First Essence</a:t>
                      </a: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/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err="1" smtClean="0"/>
                        <a:t>Galactomyces</a:t>
                      </a:r>
                      <a:r>
                        <a:rPr lang="en-US" altLang="ko-KR" sz="1100" baseline="0" dirty="0" smtClean="0"/>
                        <a:t> </a:t>
                      </a:r>
                      <a:r>
                        <a:rPr lang="en-US" altLang="ko-KR" sz="1100" dirty="0" smtClean="0"/>
                        <a:t>Light Essence</a:t>
                      </a:r>
                    </a:p>
                  </a:txBody>
                  <a:tcPr marL="68580" marR="68580" marT="60960" marB="60960" anchor="ctr"/>
                </a:tc>
              </a:tr>
              <a:tr h="731520">
                <a:tc>
                  <a:txBody>
                    <a:bodyPr/>
                    <a:lstStyle/>
                    <a:p>
                      <a:pPr latinLnBrk="1"/>
                      <a:endParaRPr lang="ko-KR" altLang="en-US" sz="1100" dirty="0"/>
                    </a:p>
                  </a:txBody>
                  <a:tcPr marL="68580" marR="6858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900" b="1" dirty="0" smtClean="0"/>
                        <a:t>Изображение</a:t>
                      </a:r>
                      <a:endParaRPr lang="ko-KR" altLang="en-US" sz="900" b="1" dirty="0"/>
                    </a:p>
                  </a:txBody>
                  <a:tcPr marL="68580" marR="6858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dirty="0"/>
                    </a:p>
                  </a:txBody>
                  <a:tcPr marL="68580" marR="68580" marT="60960" marB="60960" anchor="ctr">
                    <a:solidFill>
                      <a:schemeClr val="bg1"/>
                    </a:solidFill>
                  </a:tcPr>
                </a:tc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150ml /</a:t>
                      </a:r>
                      <a:r>
                        <a:rPr lang="en-US" altLang="ko-KR" sz="800" baseline="0" dirty="0" smtClean="0"/>
                        <a:t> 38,000</a:t>
                      </a:r>
                      <a:endParaRPr lang="ko-KR" altLang="en-US" sz="800" dirty="0"/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/>
                        <a:t>Объем</a:t>
                      </a:r>
                      <a:endParaRPr lang="en-US" altLang="ko-KR" sz="800" b="1" dirty="0" smtClean="0"/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150ml</a:t>
                      </a:r>
                      <a:endParaRPr lang="ko-KR" altLang="en-US" sz="800" dirty="0"/>
                    </a:p>
                  </a:txBody>
                  <a:tcPr marL="68580" marR="68580" marT="60960" marB="60960" anchor="ctr"/>
                </a:tc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800" dirty="0" smtClean="0"/>
                        <a:t>На 94.5% состоит из чистого ферментированного фильтрата дрожжевого грибка </a:t>
                      </a:r>
                      <a:r>
                        <a:rPr lang="ru-RU" altLang="ko-KR" sz="800" dirty="0" err="1" smtClean="0"/>
                        <a:t>галактомисиса</a:t>
                      </a:r>
                      <a:r>
                        <a:rPr lang="ru-RU" altLang="ko-KR" sz="800" dirty="0" smtClean="0"/>
                        <a:t>. </a:t>
                      </a: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/>
                        <a:t>Основной ингредиент</a:t>
                      </a:r>
                      <a:endParaRPr lang="ko-KR" altLang="en-US" sz="800" b="1" dirty="0"/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800" dirty="0" smtClean="0"/>
                        <a:t>На 94.5% состоит из чистого ферментированного фильтрата дрожжевого грибка </a:t>
                      </a:r>
                      <a:r>
                        <a:rPr lang="ru-RU" altLang="ko-KR" sz="800" dirty="0" err="1" smtClean="0"/>
                        <a:t>галактомисиса</a:t>
                      </a:r>
                      <a:r>
                        <a:rPr lang="ru-RU" altLang="ko-KR" sz="800" dirty="0" smtClean="0"/>
                        <a:t>. </a:t>
                      </a:r>
                    </a:p>
                  </a:txBody>
                  <a:tcPr marL="68580" marR="68580" marT="60960" marB="60960" anchor="ctr"/>
                </a:tc>
              </a:tr>
              <a:tr h="609600"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/>
                        <a:t>Шесть ингредиентов:</a:t>
                      </a:r>
                      <a:endParaRPr lang="en-US" altLang="ko-KR" sz="800" b="1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dirty="0" smtClean="0"/>
                        <a:t>ПЭГ/ППГ-17/6 сополимер</a:t>
                      </a:r>
                      <a:r>
                        <a:rPr lang="en-US" altLang="ko-KR" sz="800" baseline="0" dirty="0" smtClean="0"/>
                        <a:t>, </a:t>
                      </a:r>
                      <a:r>
                        <a:rPr lang="ru-RU" altLang="ko-KR" sz="800" dirty="0" err="1" smtClean="0"/>
                        <a:t>феноксиэтанол</a:t>
                      </a:r>
                      <a:r>
                        <a:rPr lang="en-US" altLang="ko-KR" sz="800" baseline="0" dirty="0" smtClean="0"/>
                        <a:t>, </a:t>
                      </a:r>
                      <a:r>
                        <a:rPr lang="ru-RU" altLang="ko-KR" sz="800" dirty="0" err="1" smtClean="0"/>
                        <a:t>этилгексилглицерин</a:t>
                      </a:r>
                      <a:r>
                        <a:rPr lang="ru-RU" altLang="ko-KR" sz="800" dirty="0" smtClean="0"/>
                        <a:t>, </a:t>
                      </a:r>
                      <a:r>
                        <a:rPr lang="ru-RU" altLang="ko-KR" sz="800" dirty="0" err="1" smtClean="0"/>
                        <a:t>хлорфенезин</a:t>
                      </a:r>
                      <a:r>
                        <a:rPr lang="en-US" altLang="ko-KR" sz="800" baseline="0" dirty="0" smtClean="0"/>
                        <a:t>, </a:t>
                      </a:r>
                      <a:r>
                        <a:rPr lang="ru-RU" altLang="ko-KR" sz="800" baseline="0" dirty="0" err="1" smtClean="0"/>
                        <a:t>каприлил</a:t>
                      </a:r>
                      <a:r>
                        <a:rPr lang="ru-RU" altLang="ko-KR" sz="800" baseline="0" dirty="0" smtClean="0"/>
                        <a:t> гликоль.</a:t>
                      </a:r>
                      <a:endParaRPr lang="ko-KR" altLang="en-US" sz="800" b="1" dirty="0"/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/>
                        <a:t>Дополняющие ингредиенты</a:t>
                      </a:r>
                      <a:endParaRPr lang="ko-KR" altLang="en-US" sz="800" b="1" dirty="0"/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1" dirty="0" smtClean="0"/>
                        <a:t>Четыре ингредиента:</a:t>
                      </a:r>
                      <a:endParaRPr lang="en-US" altLang="ko-KR" sz="800" b="1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ko-KR" sz="800" b="0" baseline="0" dirty="0" err="1" smtClean="0">
                          <a:latin typeface="+mn-ea"/>
                          <a:ea typeface="+mn-ea"/>
                        </a:rPr>
                        <a:t>диглицерин</a:t>
                      </a:r>
                      <a:r>
                        <a:rPr kumimoji="0" lang="ru-RU" altLang="ko-KR" sz="800" b="0" baseline="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kumimoji="0" lang="ru-RU" altLang="ko-KR" sz="800" b="0" baseline="0" dirty="0" err="1" smtClean="0">
                          <a:latin typeface="+mn-ea"/>
                          <a:ea typeface="+mn-ea"/>
                        </a:rPr>
                        <a:t>диметиловый</a:t>
                      </a:r>
                      <a:r>
                        <a:rPr kumimoji="0" lang="ru-RU" altLang="ko-KR" sz="800" b="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kumimoji="0" lang="ru-RU" altLang="ko-KR" sz="800" b="0" baseline="0" dirty="0" err="1" smtClean="0">
                          <a:latin typeface="+mn-ea"/>
                          <a:ea typeface="+mn-ea"/>
                        </a:rPr>
                        <a:t>силан</a:t>
                      </a:r>
                      <a:r>
                        <a:rPr lang="ru-RU" altLang="ko-KR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Bis-PEG-18, </a:t>
                      </a:r>
                      <a:r>
                        <a:rPr lang="ru-RU" altLang="ko-KR" sz="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диметиловый</a:t>
                      </a:r>
                      <a:r>
                        <a:rPr lang="ru-RU" altLang="ko-KR" sz="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эфир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altLang="ko-KR" sz="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altLang="ko-KR" sz="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</a:t>
                      </a:r>
                      <a:r>
                        <a:rPr lang="ru-RU" altLang="ko-KR" sz="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ентиленгликоль</a:t>
                      </a:r>
                      <a:r>
                        <a:rPr lang="ru-RU" altLang="ko-KR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ko-KR" altLang="en-US" sz="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/>
                </a:tc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800" b="1" dirty="0" smtClean="0"/>
                        <a:t>Улучшает текстуру и тон кожи, укрепляет.</a:t>
                      </a:r>
                      <a:endParaRPr lang="en-US" altLang="ko-KR" sz="800" b="1" dirty="0" smtClean="0"/>
                    </a:p>
                    <a:p>
                      <a:pPr algn="ctr"/>
                      <a:r>
                        <a:rPr lang="ru-RU" altLang="ko-KR" sz="800" b="1" dirty="0" smtClean="0">
                          <a:solidFill>
                            <a:srgbClr val="FF0000"/>
                          </a:solidFill>
                        </a:rPr>
                        <a:t>Интенсивно увлажняет и питает.</a:t>
                      </a:r>
                      <a:r>
                        <a:rPr lang="ru-RU" altLang="ko-KR" sz="8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altLang="ko-KR" sz="8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/>
                        <a:t>Эффект</a:t>
                      </a:r>
                      <a:endParaRPr lang="ko-KR" altLang="en-US" sz="800" b="1" dirty="0"/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1" dirty="0" smtClean="0"/>
                        <a:t>Улучшает текстуру и тон кожи, укрепляет.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1" dirty="0" smtClean="0">
                          <a:solidFill>
                            <a:srgbClr val="FF0000"/>
                          </a:solidFill>
                        </a:rPr>
                        <a:t>Контролирует</a:t>
                      </a:r>
                      <a:r>
                        <a:rPr lang="ru-RU" altLang="ko-KR" sz="800" b="1" baseline="0" dirty="0" smtClean="0">
                          <a:solidFill>
                            <a:srgbClr val="FF0000"/>
                          </a:solidFill>
                        </a:rPr>
                        <a:t> выделение </a:t>
                      </a:r>
                      <a:r>
                        <a:rPr lang="ru-RU" altLang="ko-KR" sz="800" b="1" baseline="0" dirty="0" err="1" smtClean="0">
                          <a:solidFill>
                            <a:srgbClr val="FF0000"/>
                          </a:solidFill>
                        </a:rPr>
                        <a:t>себума</a:t>
                      </a:r>
                      <a:r>
                        <a:rPr lang="ru-RU" altLang="ko-KR" sz="800" b="1" baseline="0" dirty="0" smtClean="0">
                          <a:solidFill>
                            <a:srgbClr val="FF0000"/>
                          </a:solidFill>
                        </a:rPr>
                        <a:t>.</a:t>
                      </a:r>
                      <a:endParaRPr lang="en-US" altLang="ko-KR" sz="8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60960" marB="60960" anchor="ctr"/>
                </a:tc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b="1" dirty="0" smtClean="0">
                          <a:ln w="3175"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* </a:t>
                      </a:r>
                      <a:r>
                        <a:rPr lang="ru-RU" altLang="ko-KR" sz="800" b="1" dirty="0" smtClean="0">
                          <a:ln w="3175"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Изготовлена посредством</a:t>
                      </a:r>
                      <a:r>
                        <a:rPr lang="ru-RU" altLang="ko-KR" sz="800" b="1" baseline="0" dirty="0" smtClean="0">
                          <a:ln w="3175"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ферментации при оптимальной температуре</a:t>
                      </a:r>
                      <a:r>
                        <a:rPr lang="en-US" altLang="ko-KR" sz="800" b="1" dirty="0" smtClean="0">
                          <a:ln w="3175"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: </a:t>
                      </a:r>
                      <a:r>
                        <a:rPr lang="ru-RU" altLang="ko-KR" sz="800" b="1" dirty="0" smtClean="0">
                          <a:ln w="3175"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препятствует испарению влаги.</a:t>
                      </a:r>
                      <a:endParaRPr lang="en-US" altLang="ko-KR" sz="800" b="1" dirty="0" smtClean="0">
                        <a:ln w="3175"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ru-RU" altLang="ko-KR" sz="800" b="1" dirty="0" smtClean="0">
                          <a:ln w="3175"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Интенсивно питает и увлажняет.</a:t>
                      </a:r>
                      <a:endParaRPr lang="en-US" altLang="ko-KR" sz="800" b="1" dirty="0" smtClean="0">
                        <a:ln w="3175">
                          <a:noFill/>
                        </a:ln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/>
                        <a:t>Характеристика</a:t>
                      </a:r>
                      <a:endParaRPr lang="ko-KR" altLang="en-US" sz="800" b="1" dirty="0" smtClean="0"/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b="1" dirty="0" smtClean="0">
                          <a:ln w="3175"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* </a:t>
                      </a:r>
                      <a:r>
                        <a:rPr lang="ru-RU" altLang="ko-KR" sz="800" b="1" dirty="0" smtClean="0">
                          <a:ln w="3175"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Изготовлена посредством ферментации при низкой температуре: мгновенно</a:t>
                      </a:r>
                      <a:r>
                        <a:rPr lang="ru-RU" altLang="ko-KR" sz="800" b="1" baseline="0" dirty="0" smtClean="0">
                          <a:ln w="3175"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впитывается.</a:t>
                      </a:r>
                    </a:p>
                    <a:p>
                      <a:pPr algn="ctr"/>
                      <a:r>
                        <a:rPr lang="ru-RU" altLang="ko-KR" sz="800" b="1" dirty="0" smtClean="0">
                          <a:ln w="3175"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Не оставляет чувства липкости</a:t>
                      </a:r>
                      <a:r>
                        <a:rPr lang="ru-RU" altLang="ko-KR" sz="800" b="1" baseline="0" dirty="0" smtClean="0">
                          <a:ln w="3175"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 и регулирует выделение </a:t>
                      </a:r>
                      <a:r>
                        <a:rPr lang="ru-RU" altLang="ko-KR" sz="800" b="1" baseline="0" dirty="0" err="1" smtClean="0">
                          <a:ln w="3175"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себума</a:t>
                      </a:r>
                      <a:r>
                        <a:rPr lang="ru-RU" altLang="ko-KR" sz="800" b="1" baseline="0" dirty="0" smtClean="0">
                          <a:ln w="3175"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.</a:t>
                      </a:r>
                      <a:endParaRPr lang="ko-KR" altLang="en-US" sz="800" b="1" dirty="0">
                        <a:ln w="3175">
                          <a:noFill/>
                        </a:ln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8580" marR="68580" marT="60960" marB="60960" anchor="ctr"/>
                </a:tc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1100" b="1" dirty="0" smtClean="0">
                          <a:ln w="3175"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Для сухой кожи.</a:t>
                      </a:r>
                      <a:endParaRPr lang="ko-KR" altLang="en-US" sz="1100" b="1" dirty="0">
                        <a:ln w="3175">
                          <a:noFill/>
                        </a:ln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900" b="1" dirty="0" smtClean="0"/>
                        <a:t>Предназначение</a:t>
                      </a:r>
                      <a:endParaRPr lang="ko-KR" altLang="en-US" sz="900" b="1" dirty="0" smtClean="0"/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1100" b="1" dirty="0" smtClean="0">
                          <a:ln w="3175"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Для жирного и комбинированного</a:t>
                      </a:r>
                      <a:r>
                        <a:rPr lang="ru-RU" altLang="ko-KR" sz="1100" b="1" baseline="0" dirty="0" smtClean="0">
                          <a:ln w="3175"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 типа кожи.</a:t>
                      </a:r>
                      <a:endParaRPr lang="ko-KR" altLang="en-US" sz="1100" b="1" dirty="0">
                        <a:ln w="3175">
                          <a:noFill/>
                        </a:ln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8580" marR="68580" marT="60960" marB="60960" anchor="ctr"/>
                </a:tc>
              </a:tr>
            </a:tbl>
          </a:graphicData>
        </a:graphic>
      </p:graphicFrame>
      <p:pic>
        <p:nvPicPr>
          <p:cNvPr id="27" name="Picture 2" descr="C:\Users\User\Desktop\제품사진 (1)\제품사진\IMG_5911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56792" y="4355978"/>
            <a:ext cx="405922" cy="655039"/>
          </a:xfrm>
          <a:prstGeom prst="rect">
            <a:avLst/>
          </a:prstGeom>
          <a:noFill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 cstate="print"/>
          <a:srcRect l="7208" t="6104" r="35736" b="1226"/>
          <a:stretch>
            <a:fillRect/>
          </a:stretch>
        </p:blipFill>
        <p:spPr bwMode="auto">
          <a:xfrm>
            <a:off x="4941169" y="4386120"/>
            <a:ext cx="16170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49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9037161"/>
              </p:ext>
            </p:extLst>
          </p:nvPr>
        </p:nvGraphicFramePr>
        <p:xfrm>
          <a:off x="535803" y="1011491"/>
          <a:ext cx="5760640" cy="479969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588941"/>
                <a:gridCol w="3083467"/>
              </a:tblGrid>
              <a:tr h="33528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92883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Clean Dew</a:t>
                      </a:r>
                    </a:p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Lemon</a:t>
                      </a:r>
                    </a:p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Foam Cleanser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87187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latin typeface="맑은 고딕"/>
                          <a:ea typeface="맑은 고딕"/>
                        </a:rPr>
                        <a:t>180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Осветляющая пенка для умывания с экстрактом лимона не только эффективно удаляет с поверхности кожи макияж и загрязнения, но также глубоко очищает поры и </a:t>
                      </a:r>
                      <a:r>
                        <a:rPr lang="ru-RU" altLang="en-US" sz="800" dirty="0" err="1" smtClean="0">
                          <a:solidFill>
                            <a:schemeClr val="tx1"/>
                          </a:solidFill>
                        </a:rPr>
                        <a:t>отшелушивает</a:t>
                      </a: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 омертвевшие клетки.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92883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Clean Dew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Aloe</a:t>
                      </a:r>
                    </a:p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Foam Cleanser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87187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latin typeface="맑은 고딕"/>
                          <a:ea typeface="맑은 고딕"/>
                        </a:rPr>
                        <a:t>180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Пенка для лица с экстрактом алоэ вера. Очищает</a:t>
                      </a:r>
                      <a:r>
                        <a:rPr lang="ru-RU" altLang="en-US" sz="800" baseline="0" dirty="0" smtClean="0">
                          <a:solidFill>
                            <a:schemeClr val="tx1"/>
                          </a:solidFill>
                        </a:rPr>
                        <a:t> от загрязнений и макияжа. Увлажняет и смягчает сухую и нормальную кожу; успокаивает и устраняет чувство </a:t>
                      </a:r>
                      <a:r>
                        <a:rPr lang="ru-RU" altLang="en-US" sz="800" baseline="0" dirty="0" err="1" smtClean="0">
                          <a:solidFill>
                            <a:schemeClr val="tx1"/>
                          </a:solidFill>
                        </a:rPr>
                        <a:t>стянутости</a:t>
                      </a:r>
                      <a:r>
                        <a:rPr lang="ru-RU" altLang="en-US" sz="800" baseline="0" dirty="0" smtClean="0">
                          <a:solidFill>
                            <a:schemeClr val="tx1"/>
                          </a:solidFill>
                        </a:rPr>
                        <a:t> и раздражения у чувствительной кожи.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92883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Clean Dew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Acerola</a:t>
                      </a:r>
                    </a:p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Foam Cleanser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87187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latin typeface="맑은 고딕"/>
                          <a:ea typeface="맑은 고딕"/>
                        </a:rPr>
                        <a:t>180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Пенка с экстрактом </a:t>
                      </a:r>
                      <a:r>
                        <a:rPr lang="ru-RU" altLang="en-US" sz="800" dirty="0" err="1" smtClean="0">
                          <a:solidFill>
                            <a:schemeClr val="tx1"/>
                          </a:solidFill>
                        </a:rPr>
                        <a:t>ацеролы</a:t>
                      </a: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 для очищения кожи лица. Ускоряет регенерацию клеток кожи, оказывает стимулирующее и тонизирующее действие. 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92883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Clean Dew</a:t>
                      </a:r>
                    </a:p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Grapefruit</a:t>
                      </a:r>
                    </a:p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Foam Cleanser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87187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latin typeface="맑은 고딕"/>
                          <a:ea typeface="맑은 고딕"/>
                        </a:rPr>
                        <a:t>180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Пенка для очищения с экстрактом красного грейпфрута. Очищенная и освеженная пенкой кожа становится мягкой, восстанавливается её эластичность и упругость, улучшается цвет лица.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92883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Clean Dew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Blueberry</a:t>
                      </a:r>
                    </a:p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Foam Cleanser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87187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latin typeface="맑은 고딕"/>
                          <a:ea typeface="맑은 고딕"/>
                        </a:rPr>
                        <a:t>180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Пенка с экстрактом черники для очищения кожи лица. Очищенная и обновленная кожа становится ровнее, поры сужаются, а тон лица становится светлым, чистым, сияющим.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7" name="Group 2"/>
          <p:cNvGrpSpPr/>
          <p:nvPr/>
        </p:nvGrpSpPr>
        <p:grpSpPr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8" name="Line 10"/>
            <p:cNvSpPr>
              <a:spLocks noChangeShapeType="1"/>
            </p:cNvSpPr>
            <p:nvPr/>
          </p:nvSpPr>
          <p:spPr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11" name="TextBox 10"/>
            <p:cNvSpPr txBox="1"/>
            <p:nvPr/>
          </p:nvSpPr>
          <p:spPr>
            <a:xfrm>
              <a:off x="5181600" y="113644"/>
              <a:ext cx="1187450" cy="21544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 lang="en-US"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2" name="그룹 14"/>
            <p:cNvGrpSpPr/>
            <p:nvPr/>
          </p:nvGrpSpPr>
          <p:grpSpPr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7" name="Rectangle 5"/>
              <p:cNvSpPr>
                <a:spLocks noChangeArrowheads="1"/>
              </p:cNvSpPr>
              <p:nvPr/>
            </p:nvSpPr>
            <p:spPr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8" name="Rectangle 9"/>
              <p:cNvSpPr>
                <a:spLocks noChangeArrowheads="1"/>
              </p:cNvSpPr>
              <p:nvPr/>
            </p:nvSpPr>
            <p:spPr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9" name="Rectangle 5"/>
              <p:cNvSpPr>
                <a:spLocks noChangeArrowheads="1"/>
              </p:cNvSpPr>
              <p:nvPr/>
            </p:nvSpPr>
            <p:spPr>
              <a:xfrm>
                <a:off x="4563977" y="1571574"/>
                <a:ext cx="859432" cy="857197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>
              <a:xfrm>
                <a:off x="3700887" y="714375"/>
                <a:ext cx="863091" cy="857199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1" name="Rectangle 7"/>
              <p:cNvSpPr>
                <a:spLocks noChangeArrowheads="1"/>
              </p:cNvSpPr>
              <p:nvPr/>
            </p:nvSpPr>
            <p:spPr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/>
            </p:nvSpPr>
            <p:spPr>
              <a:xfrm>
                <a:off x="3700887" y="1571574"/>
                <a:ext cx="863091" cy="857197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3" name="그룹 14"/>
            <p:cNvGrpSpPr/>
            <p:nvPr/>
          </p:nvGrpSpPr>
          <p:grpSpPr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5" name="Rectangle 10"/>
              <p:cNvSpPr>
                <a:spLocks noChangeArrowheads="1"/>
              </p:cNvSpPr>
              <p:nvPr/>
            </p:nvSpPr>
            <p:spPr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21"/>
              <p:cNvSpPr>
                <a:spLocks noChangeArrowheads="1"/>
              </p:cNvSpPr>
              <p:nvPr/>
            </p:nvSpPr>
            <p:spPr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4" name="그림 22" descr="회사로고.JPG"/>
            <p:cNvPicPr>
              <a:picLocks noChangeAspect="1"/>
            </p:cNvPicPr>
            <p:nvPr/>
          </p:nvPicPr>
          <p:blipFill rotWithShape="1">
            <a:blip r:embed="rId5" cstate="print"/>
            <a:srcRect/>
            <a:stretch>
              <a:fillRect/>
            </a:stretch>
          </p:blipFill>
          <p:spPr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pic>
        <p:nvPicPr>
          <p:cNvPr id="23" name="Picture 5" descr="C:\Users\User\Desktop\2014년02월06일 14시08분1\이슬내린 레몬 폼클렌저.png"/>
          <p:cNvPicPr>
            <a:picLocks noChangeAspect="1" noChangeArrowheads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>
            <a:off x="807900" y="1376797"/>
            <a:ext cx="346480" cy="776963"/>
          </a:xfrm>
          <a:prstGeom prst="rect">
            <a:avLst/>
          </a:prstGeom>
          <a:noFill/>
        </p:spPr>
      </p:pic>
      <p:pic>
        <p:nvPicPr>
          <p:cNvPr id="24" name="Picture 7" descr="C:\Users\User\Desktop\2014년02월06일 14시08분1\이슬내린 알로에 폼클렌저.png"/>
          <p:cNvPicPr>
            <a:picLocks noChangeAspect="1" noChangeArrowheads="1"/>
          </p:cNvPicPr>
          <p:nvPr/>
        </p:nvPicPr>
        <p:blipFill rotWithShape="1">
          <a:blip r:embed="rId7" cstate="print"/>
          <a:srcRect/>
          <a:stretch>
            <a:fillRect/>
          </a:stretch>
        </p:blipFill>
        <p:spPr>
          <a:xfrm>
            <a:off x="820454" y="2325779"/>
            <a:ext cx="322639" cy="723040"/>
          </a:xfrm>
          <a:prstGeom prst="rect">
            <a:avLst/>
          </a:prstGeom>
          <a:noFill/>
        </p:spPr>
      </p:pic>
      <p:pic>
        <p:nvPicPr>
          <p:cNvPr id="25" name="Picture 3" descr="C:\Users\User\Desktop\2014년02월06일 14시08분1\이슬내린 아세로라 폼클렌저.png"/>
          <p:cNvPicPr>
            <a:picLocks noChangeAspect="1" noChangeArrowheads="1"/>
          </p:cNvPicPr>
          <p:nvPr/>
        </p:nvPicPr>
        <p:blipFill rotWithShape="1">
          <a:blip r:embed="rId8" cstate="print"/>
          <a:srcRect/>
          <a:stretch>
            <a:fillRect/>
          </a:stretch>
        </p:blipFill>
        <p:spPr>
          <a:xfrm>
            <a:off x="812768" y="3237720"/>
            <a:ext cx="361409" cy="731953"/>
          </a:xfrm>
          <a:prstGeom prst="rect">
            <a:avLst/>
          </a:prstGeom>
          <a:noFill/>
        </p:spPr>
      </p:pic>
      <p:pic>
        <p:nvPicPr>
          <p:cNvPr id="26" name="Picture 4" descr="C:\Users\User\Desktop\2014년02월06일 14시08분1\이슬내린 레드자몽 폼클렌저.png"/>
          <p:cNvPicPr>
            <a:picLocks noChangeAspect="1" noChangeArrowheads="1"/>
          </p:cNvPicPr>
          <p:nvPr/>
        </p:nvPicPr>
        <p:blipFill rotWithShape="1">
          <a:blip r:embed="rId9" cstate="print"/>
          <a:srcRect/>
          <a:stretch>
            <a:fillRect/>
          </a:stretch>
        </p:blipFill>
        <p:spPr>
          <a:xfrm>
            <a:off x="822086" y="4113101"/>
            <a:ext cx="347817" cy="758915"/>
          </a:xfrm>
          <a:prstGeom prst="rect">
            <a:avLst/>
          </a:prstGeom>
          <a:noFill/>
        </p:spPr>
      </p:pic>
      <p:pic>
        <p:nvPicPr>
          <p:cNvPr id="27" name="Picture 6" descr="C:\Users\User\Desktop\2014년02월06일 14시08분1\이슬내린 블루베리 폼클렌저 복사.png"/>
          <p:cNvPicPr>
            <a:picLocks noChangeAspect="1" noChangeArrowheads="1"/>
          </p:cNvPicPr>
          <p:nvPr/>
        </p:nvPicPr>
        <p:blipFill rotWithShape="1">
          <a:blip r:embed="rId10" cstate="print"/>
          <a:srcRect/>
          <a:stretch>
            <a:fillRect/>
          </a:stretch>
        </p:blipFill>
        <p:spPr>
          <a:xfrm>
            <a:off x="850830" y="5023450"/>
            <a:ext cx="323753" cy="764039"/>
          </a:xfrm>
          <a:prstGeom prst="rect">
            <a:avLst/>
          </a:prstGeom>
          <a:noFill/>
        </p:spPr>
      </p:pic>
      <p:sp>
        <p:nvSpPr>
          <p:cNvPr id="28" name="Text Box 12"/>
          <p:cNvSpPr txBox="1">
            <a:spLocks noChangeArrowheads="1"/>
          </p:cNvSpPr>
          <p:nvPr/>
        </p:nvSpPr>
        <p:spPr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 lang="en-US"/>
            </a:pPr>
            <a:r>
              <a:rPr lang="en-US" altLang="en-US" sz="1600" b="1" dirty="0">
                <a:solidFill>
                  <a:prstClr val="black"/>
                </a:solidFill>
              </a:rPr>
              <a:t>One </a:t>
            </a:r>
            <a:r>
              <a:rPr lang="en-US" altLang="en-US" sz="1600" b="1" dirty="0" smtClean="0">
                <a:solidFill>
                  <a:prstClr val="black"/>
                </a:solidFill>
              </a:rPr>
              <a:t>Point</a:t>
            </a:r>
            <a:r>
              <a:rPr lang="ru-RU" altLang="en-US" sz="1600" b="1" dirty="0" smtClean="0">
                <a:solidFill>
                  <a:prstClr val="black"/>
                </a:solidFill>
              </a:rPr>
              <a:t> </a:t>
            </a:r>
            <a:r>
              <a:rPr lang="en-US" altLang="ko-KR" sz="1600" b="1" dirty="0" smtClean="0">
                <a:solidFill>
                  <a:prstClr val="black"/>
                </a:solidFill>
              </a:rPr>
              <a:t>- </a:t>
            </a:r>
            <a:r>
              <a:rPr lang="ru-RU" altLang="ko-KR" sz="1600" b="1" dirty="0" smtClean="0">
                <a:solidFill>
                  <a:prstClr val="black"/>
                </a:solidFill>
              </a:rPr>
              <a:t>второй этап очищения</a:t>
            </a:r>
            <a:endParaRPr lang="en-US" altLang="en-US" sz="1600" b="1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1" cstate="print"/>
          <a:srcRect r="18550"/>
          <a:stretch>
            <a:fillRect/>
          </a:stretch>
        </p:blipFill>
        <p:spPr>
          <a:xfrm>
            <a:off x="764704" y="6444208"/>
            <a:ext cx="2054245" cy="1389708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29" name="Text Box 12"/>
          <p:cNvSpPr txBox="1">
            <a:spLocks noChangeArrowheads="1"/>
          </p:cNvSpPr>
          <p:nvPr/>
        </p:nvSpPr>
        <p:spPr>
          <a:xfrm>
            <a:off x="850830" y="6063150"/>
            <a:ext cx="4450378" cy="26161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 lang="en-US"/>
            </a:pPr>
            <a:r>
              <a:rPr lang="ru-RU" altLang="ko-KR" sz="1100" b="1" dirty="0" smtClean="0">
                <a:solidFill>
                  <a:prstClr val="black"/>
                </a:solidFill>
              </a:rPr>
              <a:t>Ощутите всю прелесть сочной очищающей линии</a:t>
            </a:r>
            <a:r>
              <a:rPr lang="en-US" altLang="ko-KR" sz="1100" b="1" dirty="0" smtClean="0">
                <a:solidFill>
                  <a:prstClr val="black"/>
                </a:solidFill>
              </a:rPr>
              <a:t>!</a:t>
            </a:r>
            <a:endParaRPr lang="en-US" altLang="ko-KR" sz="1100" b="1" dirty="0">
              <a:solidFill>
                <a:prstClr val="black"/>
              </a:solidFill>
            </a:endParaRPr>
          </a:p>
        </p:txBody>
      </p:sp>
      <p:sp>
        <p:nvSpPr>
          <p:cNvPr id="30" name="갈매기형 수장 29"/>
          <p:cNvSpPr/>
          <p:nvPr/>
        </p:nvSpPr>
        <p:spPr>
          <a:xfrm>
            <a:off x="548683" y="6084168"/>
            <a:ext cx="169481" cy="216024"/>
          </a:xfrm>
          <a:prstGeom prst="chevron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>
              <a:solidFill>
                <a:schemeClr val="tx1"/>
              </a:solidFill>
            </a:endParaRPr>
          </a:p>
        </p:txBody>
      </p:sp>
      <p:sp>
        <p:nvSpPr>
          <p:cNvPr id="31" name="갈매기형 수장 30"/>
          <p:cNvSpPr/>
          <p:nvPr/>
        </p:nvSpPr>
        <p:spPr>
          <a:xfrm>
            <a:off x="673933" y="6080993"/>
            <a:ext cx="170483" cy="216024"/>
          </a:xfrm>
          <a:prstGeom prst="chevron">
            <a:avLst>
              <a:gd name="adj" fmla="val 50000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83989798"/>
              </p:ext>
            </p:extLst>
          </p:nvPr>
        </p:nvGraphicFramePr>
        <p:xfrm>
          <a:off x="538740" y="1019749"/>
          <a:ext cx="5764475" cy="801510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4430"/>
                <a:gridCol w="583702"/>
                <a:gridCol w="3090239"/>
              </a:tblGrid>
              <a:tr h="333641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78929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Egg Pore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Soft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Cleansing Foam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150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Пенка для мягкого очищения кожи лица с яичным экстрактом помогает справиться с черными точками, излишней жирностью кожи, сужает поры, разглаживает морщинки.</a:t>
                      </a:r>
                    </a:p>
                    <a:p>
                      <a:pPr algn="just">
                        <a:lnSpc>
                          <a:spcPct val="100000"/>
                        </a:lnSpc>
                        <a:defRPr lang="en-US"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Рекомендуется использовать специальную сеточку для умывания.</a:t>
                      </a:r>
                      <a:endParaRPr lang="en-US" altLang="ko-KR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778929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Egg Pore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Deep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Cleansing Foam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150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Пена для глубокого очищения и сужения пор. Содержит капсулы с яичным желтком и </a:t>
                      </a:r>
                      <a:r>
                        <a:rPr lang="ru-RU" altLang="en-US" sz="800" b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скрабирующие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частички белой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соли. Д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еликатно </a:t>
                      </a:r>
                      <a:r>
                        <a:rPr lang="ru-RU" altLang="en-US" sz="800" b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отшелушивает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ороговевшие клетки, благодаря чему выравнивается поверхность кожи и её тон.</a:t>
                      </a:r>
                    </a:p>
                  </a:txBody>
                  <a:tcPr anchor="ctr"/>
                </a:tc>
              </a:tr>
              <a:tr h="778929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Aquaporin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Moisture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Foam Cleansing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150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Увлажняющая пенка с </a:t>
                      </a:r>
                      <a:r>
                        <a:rPr lang="ru-RU" altLang="en-US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аквапоринами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для умывания эффективно разглаживает кожу, устраняет сухость и шелушения, не вызывает чувство </a:t>
                      </a:r>
                      <a:r>
                        <a:rPr lang="ru-RU" altLang="en-US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стянутости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altLang="en-US" sz="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778929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Floria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Brightening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Foam Cleanser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150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Цветочная осветляющая пенка для умывания поможет выровнять тон лица, сделать его свежим, светлым и сияющим.</a:t>
                      </a:r>
                    </a:p>
                    <a:p>
                      <a:pPr algn="just">
                        <a:lnSpc>
                          <a:spcPct val="100000"/>
                        </a:lnSpc>
                        <a:defRPr lang="en-US"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Рекомендуется использовать специальную сеточку для умывания.</a:t>
                      </a:r>
                      <a:endParaRPr lang="en-US" altLang="ko-KR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778929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Floria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Nutra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Energy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Foam Cleanser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150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i="0" u="none" strike="noStrike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굴림"/>
                        </a:rPr>
                        <a:t>Энергетическая увлажняющая пенка для умывания с растительными экстрактами и </a:t>
                      </a:r>
                      <a:r>
                        <a:rPr lang="ru-RU" altLang="en-US" sz="800" b="0" i="0" u="none" strike="noStrike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굴림"/>
                        </a:rPr>
                        <a:t>аргановым</a:t>
                      </a:r>
                      <a:r>
                        <a:rPr lang="ru-RU" altLang="en-US" sz="800" b="0" i="0" u="none" strike="noStrike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굴림"/>
                        </a:rPr>
                        <a:t> маслом. Оказывает интенсивное увлажняющее и питательное действие, в короткие сроки возвращая коже жизненную силу и ухоженность.</a:t>
                      </a:r>
                      <a:endParaRPr lang="en-US" altLang="en-US" sz="800" b="0" i="0" u="none" strike="noStrike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굴림"/>
                      </a:endParaRPr>
                    </a:p>
                  </a:txBody>
                  <a:tcPr anchor="ctr"/>
                </a:tc>
              </a:tr>
              <a:tr h="778929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 b="1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Naturalth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Goat Milk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Cream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Foam Cleanser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200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i="0" dirty="0" smtClean="0">
                          <a:solidFill>
                            <a:schemeClr val="tx1"/>
                          </a:solidFill>
                        </a:rPr>
                        <a:t>Пенка для умывания с экстрактом новозеландского козьего молока мягко и бережно очищает чувствительную кожу, Питает и увлажняет.</a:t>
                      </a:r>
                      <a:endParaRPr lang="en-US" altLang="en-US" sz="800" b="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78929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Dust and the City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Glue Foam Cleanser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180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Защитная пенка для умывания</a:t>
                      </a:r>
                      <a:r>
                        <a:rPr lang="ru-RU" altLang="en-US" sz="800" baseline="0" dirty="0" smtClean="0">
                          <a:solidFill>
                            <a:schemeClr val="tx1"/>
                          </a:solidFill>
                        </a:rPr>
                        <a:t> для </a:t>
                      </a: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жительниц больших городов. Уменьшает воздействие негативных факторов внешней среды. При умывании образует клейкие</a:t>
                      </a:r>
                      <a:r>
                        <a:rPr lang="ru-RU" altLang="en-US" sz="800" baseline="0" dirty="0" smtClean="0">
                          <a:solidFill>
                            <a:schemeClr val="tx1"/>
                          </a:solidFill>
                        </a:rPr>
                        <a:t> пузырьки, которые абсорбируют из глубины пор и с поверхности кожи все скопившиеся за день загрязнения.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78929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Natural Bubble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Donkey Milk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Foam Cleanser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200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i="0" u="none" strike="noStrike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굴림"/>
                        </a:rPr>
                        <a:t>Нежнейшая пенка с ослиным молоком при помощи микропузырьков предназначена для очищения чувствительной кожи, склонной к появлению дерматитов. При регулярном использовании исчезают шелушения, снимаются воспаления и покраснения, улучшается цвет лица. </a:t>
                      </a:r>
                      <a:endParaRPr lang="en-US" altLang="en-US" sz="800" b="0" i="0" u="none" strike="noStrike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굴림"/>
                      </a:endParaRPr>
                    </a:p>
                  </a:txBody>
                  <a:tcPr anchor="ctr"/>
                </a:tc>
              </a:tr>
              <a:tr h="778929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Magic Food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Banana Cream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Foam Cleanser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150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맑은 고딕"/>
                          <a:cs typeface="+mn-cs"/>
                        </a:rPr>
                        <a:t>Банановая крем-пенка для умывания оказывает глубокое увлажняющее и питательное действие.</a:t>
                      </a:r>
                      <a:endParaRPr lang="en-US" altLang="en-US" sz="800" b="0" i="0" u="none" strike="noStrike" kern="120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+mn-cs"/>
                      </a:endParaRPr>
                    </a:p>
                  </a:txBody>
                  <a:tcPr anchor="ctr"/>
                </a:tc>
              </a:tr>
              <a:tr h="671106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lang="en-US"/>
                      </a:pPr>
                      <a:r>
                        <a:rPr lang="en-US" altLang="en-US" sz="800" dirty="0">
                          <a:latin typeface="+mn-ea"/>
                          <a:ea typeface="+mn-ea"/>
                        </a:rPr>
                        <a:t>Peach Punch</a:t>
                      </a:r>
                    </a:p>
                    <a:p>
                      <a:pPr algn="ctr">
                        <a:defRPr lang="en-US"/>
                      </a:pPr>
                      <a:r>
                        <a:rPr lang="en-US" altLang="en-US" sz="800" dirty="0">
                          <a:latin typeface="+mn-ea"/>
                          <a:ea typeface="+mn-ea"/>
                        </a:rPr>
                        <a:t>Sweet</a:t>
                      </a:r>
                    </a:p>
                    <a:p>
                      <a:pPr algn="ctr">
                        <a:defRPr lang="en-US"/>
                      </a:pPr>
                      <a:r>
                        <a:rPr lang="en-US" altLang="en-US" sz="800" dirty="0">
                          <a:latin typeface="+mn-ea"/>
                          <a:ea typeface="+mn-ea"/>
                        </a:rPr>
                        <a:t>Foam Cleanser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150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900000" eaLnBrk="1" latinLnBrk="1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Нежная ароматная пенка с персиковым экстрактом и кремовой текстурой очищает кожу лица от загрязнений и оказывает великолепное ухаживающее действие.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7" name="Group 2"/>
          <p:cNvGrpSpPr/>
          <p:nvPr/>
        </p:nvGrpSpPr>
        <p:grpSpPr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8" name="Line 10"/>
            <p:cNvSpPr>
              <a:spLocks noChangeShapeType="1"/>
            </p:cNvSpPr>
            <p:nvPr/>
          </p:nvSpPr>
          <p:spPr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11" name="TextBox 10"/>
            <p:cNvSpPr txBox="1"/>
            <p:nvPr/>
          </p:nvSpPr>
          <p:spPr>
            <a:xfrm>
              <a:off x="5181600" y="113646"/>
              <a:ext cx="1187450" cy="2154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 lang="en-US"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2" name="그룹 14"/>
            <p:cNvGrpSpPr/>
            <p:nvPr/>
          </p:nvGrpSpPr>
          <p:grpSpPr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7" name="Rectangle 5"/>
              <p:cNvSpPr>
                <a:spLocks noChangeArrowheads="1"/>
              </p:cNvSpPr>
              <p:nvPr/>
            </p:nvSpPr>
            <p:spPr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8" name="Rectangle 9"/>
              <p:cNvSpPr>
                <a:spLocks noChangeArrowheads="1"/>
              </p:cNvSpPr>
              <p:nvPr/>
            </p:nvSpPr>
            <p:spPr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9" name="Rectangle 5"/>
              <p:cNvSpPr>
                <a:spLocks noChangeArrowheads="1"/>
              </p:cNvSpPr>
              <p:nvPr/>
            </p:nvSpPr>
            <p:spPr>
              <a:xfrm>
                <a:off x="4563977" y="1571574"/>
                <a:ext cx="859432" cy="857197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>
              <a:xfrm>
                <a:off x="3700887" y="714375"/>
                <a:ext cx="863091" cy="857199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1" name="Rectangle 7"/>
              <p:cNvSpPr>
                <a:spLocks noChangeArrowheads="1"/>
              </p:cNvSpPr>
              <p:nvPr/>
            </p:nvSpPr>
            <p:spPr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/>
            </p:nvSpPr>
            <p:spPr>
              <a:xfrm>
                <a:off x="3700887" y="1571574"/>
                <a:ext cx="863091" cy="857197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3" name="그룹 14"/>
            <p:cNvGrpSpPr/>
            <p:nvPr/>
          </p:nvGrpSpPr>
          <p:grpSpPr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5" name="Rectangle 10"/>
              <p:cNvSpPr>
                <a:spLocks noChangeArrowheads="1"/>
              </p:cNvSpPr>
              <p:nvPr/>
            </p:nvSpPr>
            <p:spPr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21"/>
              <p:cNvSpPr>
                <a:spLocks noChangeArrowheads="1"/>
              </p:cNvSpPr>
              <p:nvPr/>
            </p:nvSpPr>
            <p:spPr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4" name="그림 22" descr="회사로고.JPG"/>
            <p:cNvPicPr>
              <a:picLocks noChangeAspect="1"/>
            </p:cNvPicPr>
            <p:nvPr/>
          </p:nvPicPr>
          <p:blipFill rotWithShape="1">
            <a:blip r:embed="rId5" cstate="print"/>
            <a:srcRect/>
            <a:stretch>
              <a:fillRect/>
            </a:stretch>
          </p:blipFill>
          <p:spPr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pic>
        <p:nvPicPr>
          <p:cNvPr id="23" name="Picture 3" descr="C:\Users\User\Desktop\2014년02월06일 14시08분1\토니모리 플로리아 뉴트라-에너지 폼 클렌저 복사.png"/>
          <p:cNvPicPr>
            <a:picLocks noChangeAspect="1" noChangeArrowheads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 flipH="1">
            <a:off x="817761" y="4499992"/>
            <a:ext cx="337086" cy="708487"/>
          </a:xfrm>
          <a:prstGeom prst="rect">
            <a:avLst/>
          </a:prstGeom>
          <a:noFill/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flipH="1">
            <a:off x="850837" y="2987824"/>
            <a:ext cx="232410" cy="61639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8" cstate="print"/>
          <a:stretch>
            <a:fillRect/>
          </a:stretch>
        </p:blipFill>
        <p:spPr>
          <a:xfrm>
            <a:off x="604418" y="1408330"/>
            <a:ext cx="715524" cy="731191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9" cstate="print"/>
          <a:stretch>
            <a:fillRect/>
          </a:stretch>
        </p:blipFill>
        <p:spPr>
          <a:xfrm flipH="1">
            <a:off x="583102" y="2191365"/>
            <a:ext cx="767880" cy="767880"/>
          </a:xfrm>
          <a:prstGeom prst="rect">
            <a:avLst/>
          </a:prstGeom>
        </p:spPr>
      </p:pic>
      <p:sp>
        <p:nvSpPr>
          <p:cNvPr id="34" name="Text Box 12"/>
          <p:cNvSpPr txBox="1">
            <a:spLocks noChangeArrowheads="1"/>
          </p:cNvSpPr>
          <p:nvPr/>
        </p:nvSpPr>
        <p:spPr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 lang="en-US"/>
            </a:pPr>
            <a:r>
              <a:rPr lang="en-US" altLang="en-US" sz="1600" b="1" dirty="0">
                <a:solidFill>
                  <a:prstClr val="black"/>
                </a:solidFill>
              </a:rPr>
              <a:t>One Point</a:t>
            </a:r>
            <a:r>
              <a:rPr lang="ko-KR" altLang="en-US" sz="1600" b="1" dirty="0">
                <a:solidFill>
                  <a:prstClr val="black"/>
                </a:solidFill>
              </a:rPr>
              <a:t> </a:t>
            </a:r>
            <a:r>
              <a:rPr lang="en-US" altLang="ko-KR" sz="1600" b="1" dirty="0" smtClean="0">
                <a:solidFill>
                  <a:prstClr val="black"/>
                </a:solidFill>
              </a:rPr>
              <a:t>– </a:t>
            </a:r>
            <a:r>
              <a:rPr lang="ru-RU" altLang="ko-KR" sz="1600" b="1" dirty="0" smtClean="0">
                <a:solidFill>
                  <a:prstClr val="black"/>
                </a:solidFill>
              </a:rPr>
              <a:t>второй этап очищения</a:t>
            </a:r>
            <a:endParaRPr lang="en-US" altLang="en-US" sz="1600" b="1" dirty="0">
              <a:solidFill>
                <a:prstClr val="black"/>
              </a:solidFill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>
            <a:off x="840153" y="5292080"/>
            <a:ext cx="293073" cy="70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688" y="3707904"/>
            <a:ext cx="734465" cy="677006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0153" y="5292080"/>
            <a:ext cx="293073" cy="701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875" y="6078307"/>
            <a:ext cx="318858" cy="72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 descr="C:\Users\User\Desktop\2014년02월06일 14시08분1\내추럴 버블 동키 밀크 폼 클렌저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rightnessContrast bright="8000" contrast="3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96389" y="6804248"/>
            <a:ext cx="349358" cy="663496"/>
          </a:xfrm>
          <a:prstGeom prst="rect">
            <a:avLst/>
          </a:prstGeom>
          <a:noFill/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706" y="7622558"/>
            <a:ext cx="274671" cy="719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761" y="8388424"/>
            <a:ext cx="306615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04067166"/>
              </p:ext>
            </p:extLst>
          </p:nvPr>
        </p:nvGraphicFramePr>
        <p:xfrm>
          <a:off x="440668" y="780815"/>
          <a:ext cx="5762942" cy="83980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4430"/>
                <a:gridCol w="557364"/>
                <a:gridCol w="3115044"/>
              </a:tblGrid>
              <a:tr h="33528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Gyoel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Cleansing Foam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150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Очищающая пенка с комплексом лечебных восточных трав оказывает мягкий </a:t>
                      </a:r>
                      <a:r>
                        <a:rPr lang="ru-RU" altLang="en-US" sz="800" b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скрабирующий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эффект, не царапая и не раздражая чувствительную кожу.</a:t>
                      </a:r>
                      <a:endParaRPr lang="en-US" altLang="en-US" sz="8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lang="en-US"/>
                      </a:pPr>
                      <a:r>
                        <a:rPr lang="en-US" altLang="en-US" sz="800" dirty="0">
                          <a:latin typeface="+mn-ea"/>
                          <a:ea typeface="+mn-ea"/>
                        </a:rPr>
                        <a:t>Timeless</a:t>
                      </a:r>
                    </a:p>
                    <a:p>
                      <a:pPr algn="ctr">
                        <a:defRPr lang="en-US"/>
                      </a:pPr>
                      <a:r>
                        <a:rPr lang="en-US" altLang="en-US" sz="800" dirty="0">
                          <a:latin typeface="+mn-ea"/>
                          <a:ea typeface="+mn-ea"/>
                        </a:rPr>
                        <a:t>Ferment Snail</a:t>
                      </a:r>
                    </a:p>
                    <a:p>
                      <a:pPr algn="ctr">
                        <a:defRPr lang="en-US"/>
                      </a:pPr>
                      <a:r>
                        <a:rPr lang="en-US" altLang="en-US" sz="800" dirty="0">
                          <a:latin typeface="+mn-ea"/>
                          <a:ea typeface="+mn-ea"/>
                        </a:rPr>
                        <a:t>Foam Cleanser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150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lang="ko-KR" altLang="en-US" sz="800" b="1" dirty="0">
                        <a:solidFill>
                          <a:prstClr val="black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Пенка для умывания с ферментированным экстрактом улитки сочетает в себе как великолепные очищающие свойства, так и превосходные восстанавливающие и омолаживающие кожу.</a:t>
                      </a:r>
                      <a:endParaRPr lang="en-US" altLang="ko-KR" sz="800" b="1" dirty="0">
                        <a:latin typeface="맑은 고딕"/>
                        <a:ea typeface="맑은 고딕"/>
                      </a:endParaRPr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Natural Bubble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Bird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Dropping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Foam Cleansing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150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Нежнейшая пенка-мусс для с экстрактом папайи</a:t>
                      </a:r>
                      <a:r>
                        <a:rPr lang="ru-RU" altLang="en-US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ежедневного очищения кожи лица. Отлично очищает поры, </a:t>
                      </a:r>
                      <a:r>
                        <a:rPr lang="ru-RU" altLang="en-US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отшелушивает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омертвевшую кожу и повышает регенеративные функции кожи. Специальная помпа-дозатор позволяет легко и просто получить воздушную пену.</a:t>
                      </a:r>
                      <a:endParaRPr lang="en-US" altLang="en-US" sz="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Natural Bubble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Swallow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Nest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Foam Cleanser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150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Пенка-мусс с экстрактом ласточкиного гнезда с текстурой взбитых сливок не только великолепно очищает кожу лица, но и увлажняет и питает кожу,</a:t>
                      </a:r>
                      <a:r>
                        <a:rPr lang="ru-RU" altLang="en-US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придавая упругость. Специальная помпа-дозатор позволяет легко и просто получить воздушную пену.</a:t>
                      </a:r>
                      <a:endParaRPr lang="ru-RU" altLang="en-US" sz="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dirty="0" smtClean="0">
                          <a:latin typeface="+mn-ea"/>
                          <a:ea typeface="+mn-ea"/>
                        </a:rPr>
                        <a:t>Может</a:t>
                      </a:r>
                      <a:r>
                        <a:rPr lang="ru-RU" altLang="ko-KR" sz="800" b="1" baseline="0" dirty="0" smtClean="0">
                          <a:latin typeface="+mn-ea"/>
                          <a:ea typeface="+mn-ea"/>
                        </a:rPr>
                        <a:t> применяться в качестве пенки для бритья.</a:t>
                      </a:r>
                      <a:endParaRPr lang="en-US" altLang="ko-KR" sz="8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Whipping Cotton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Mild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Bubble Foam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200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Мягкое очищающее средство с экстрактом черники и хлопка. Создает мельчайшие пузырьки, благодаря чему хорошо очищает поры и поверхность кожи от пыли и других загрязнений. Увлажняет</a:t>
                      </a:r>
                      <a:r>
                        <a:rPr lang="ru-RU" altLang="en-US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нормализует водно-жировой баланс.</a:t>
                      </a:r>
                      <a:endParaRPr lang="en-US" altLang="en-US" sz="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Whipping Cotton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Brightening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Bubble Foam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200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defRPr lang="en-US"/>
                      </a:pP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Осветляющая</a:t>
                      </a:r>
                      <a:r>
                        <a:rPr lang="ru-RU" altLang="en-US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пенка с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хлопком и экстрактом зеленого яблока, который содержит большое количество фруктовых кислот – эффективного </a:t>
                      </a:r>
                      <a:r>
                        <a:rPr lang="ru-RU" altLang="en-US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эксфолианта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регулятора процессов регенерации кожи.</a:t>
                      </a:r>
                      <a:endParaRPr lang="en-US" altLang="en-US" sz="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Whipping Cotton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Deep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Bubble Foam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200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defRPr lang="en-US"/>
                      </a:pPr>
                      <a:r>
                        <a:rPr lang="ru-RU" altLang="en-US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Глубокоочищающая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пенка с маслом шиповника удаляет с кожи не только пыль, но и макияж. Оказывает бактерицидное, иммуностимулирующее и тонизирующее воздействие.</a:t>
                      </a:r>
                    </a:p>
                    <a:p>
                      <a:pPr latinLnBrk="1">
                        <a:lnSpc>
                          <a:spcPct val="100000"/>
                        </a:lnSpc>
                        <a:defRPr lang="en-US"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Применять на сухой коже</a:t>
                      </a:r>
                      <a:r>
                        <a:rPr lang="en-US" altLang="ko-KR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en-US" altLang="ko-KR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Floria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Brightening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Sparkling Cleanser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120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굴림"/>
                        </a:rPr>
                        <a:t>Многофункциональное средство для очищения кожи на минеральной воде</a:t>
                      </a:r>
                      <a:r>
                        <a:rPr lang="ru-RU" altLang="en-US" sz="800" b="0" i="0" u="none" strike="noStrike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굴림"/>
                        </a:rPr>
                        <a:t> – предназначена для</a:t>
                      </a:r>
                      <a:r>
                        <a:rPr lang="ru-RU" altLang="en-US" sz="8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굴림"/>
                        </a:rPr>
                        <a:t> удаления макияжа, очищения кожи от загрязнений и деликатного отбеливания.</a:t>
                      </a:r>
                    </a:p>
                    <a:p>
                      <a:pPr marL="0" lv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  <a:latin typeface="+mj-lt"/>
                        </a:rPr>
                        <a:t>★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Применять на сухой коже</a:t>
                      </a:r>
                      <a:r>
                        <a:rPr lang="en-US" altLang="ko-KR" sz="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</a:rPr>
                        <a:t>Не растирать.</a:t>
                      </a:r>
                      <a:endParaRPr lang="en-US" altLang="ko-KR" sz="800" b="1" dirty="0">
                        <a:solidFill>
                          <a:schemeClr val="tx1"/>
                        </a:solidFill>
                        <a:latin typeface="+mj-lt"/>
                        <a:ea typeface="+mn-ea"/>
                      </a:endParaRPr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Bio EX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Active Cell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Dual Cleanser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100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None/>
                        <a:tabLst/>
                        <a:defRPr lang="en-US"/>
                      </a:pP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Двухфазное очищающее средство обладает умной формулой – одновременно</a:t>
                      </a:r>
                      <a:r>
                        <a:rPr lang="ru-RU" altLang="en-US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используется сразу для двух этапов очищения кожи. О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дна половина средства (голубая) – легкое масло с экстрактом морских водорослей для очищения кожи от косметики и загрязнений. Вторая половина (желтая) – нежная пенка с экстрактом зеленого чая</a:t>
                      </a:r>
                      <a:r>
                        <a:rPr lang="ru-RU" altLang="en-US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завершает процедуру очищения, смывая остатки масла и подготавливая к дальнейшим </a:t>
                      </a:r>
                      <a:r>
                        <a:rPr lang="ru-RU" altLang="en-US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уходовым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средствам.</a:t>
                      </a:r>
                      <a:endParaRPr lang="en-US" altLang="ko-KR" sz="800" b="0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Tony Lab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AC Control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Bubble Foam 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Cleanser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150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None/>
                        <a:tabLst/>
                        <a:defRPr lang="en-US"/>
                      </a:pPr>
                      <a:r>
                        <a:rPr lang="ru-RU" altLang="en-US" sz="800" dirty="0" smtClean="0"/>
                        <a:t>Нежная пенка для умывания - создает мельчайшие пузырьки и эффективно очищает проблемную, склонную к </a:t>
                      </a:r>
                      <a:r>
                        <a:rPr lang="ru-RU" altLang="en-US" sz="800" dirty="0" err="1" smtClean="0"/>
                        <a:t>акне</a:t>
                      </a:r>
                      <a:r>
                        <a:rPr lang="ru-RU" altLang="en-US" sz="800" dirty="0" smtClean="0"/>
                        <a:t> кожу и нормализует жировой баланс кожи. Можно использовать для чувствительной кожи. </a:t>
                      </a:r>
                      <a:endParaRPr lang="en-US" altLang="en-US" sz="800" dirty="0"/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>
                          <a:solidFill>
                            <a:schemeClr val="tx1"/>
                          </a:solidFill>
                        </a:rPr>
                        <a:t>Tony  Lab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>
                          <a:solidFill>
                            <a:schemeClr val="tx1"/>
                          </a:solidFill>
                        </a:rPr>
                        <a:t>AC Cntrol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>
                          <a:solidFill>
                            <a:schemeClr val="tx1"/>
                          </a:solidFill>
                        </a:rPr>
                        <a:t>Acne Foam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>
                          <a:solidFill>
                            <a:schemeClr val="tx1"/>
                          </a:solidFill>
                        </a:rPr>
                        <a:t>Cleanser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latin typeface="맑은 고딕"/>
                          <a:ea typeface="맑은 고딕"/>
                        </a:rPr>
                        <a:t>150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Лечебная пенка для проблемной кожи не просто очищает лицо от макияжа и загрязнений, но и регулирует работу сальных желез, устраняет жирный блеск, матирует кожу, питает и увлажняет. </a:t>
                      </a:r>
                      <a:endParaRPr lang="ru-RU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7" name="Group 2"/>
          <p:cNvGrpSpPr/>
          <p:nvPr/>
        </p:nvGrpSpPr>
        <p:grpSpPr>
          <a:xfrm>
            <a:off x="538166" y="650899"/>
            <a:ext cx="5748337" cy="46039"/>
            <a:chOff x="204" y="572"/>
            <a:chExt cx="5397" cy="28"/>
          </a:xfrm>
        </p:grpSpPr>
        <p:sp>
          <p:nvSpPr>
            <p:cNvPr id="8" name="Line 10"/>
            <p:cNvSpPr>
              <a:spLocks noChangeShapeType="1"/>
            </p:cNvSpPr>
            <p:nvPr/>
          </p:nvSpPr>
          <p:spPr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11" name="TextBox 10"/>
            <p:cNvSpPr txBox="1"/>
            <p:nvPr/>
          </p:nvSpPr>
          <p:spPr>
            <a:xfrm>
              <a:off x="5181600" y="113646"/>
              <a:ext cx="1187450" cy="2154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 lang="en-US"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2" name="그룹 14"/>
            <p:cNvGrpSpPr/>
            <p:nvPr/>
          </p:nvGrpSpPr>
          <p:grpSpPr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7" name="Rectangle 5"/>
              <p:cNvSpPr>
                <a:spLocks noChangeArrowheads="1"/>
              </p:cNvSpPr>
              <p:nvPr/>
            </p:nvSpPr>
            <p:spPr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8" name="Rectangle 9"/>
              <p:cNvSpPr>
                <a:spLocks noChangeArrowheads="1"/>
              </p:cNvSpPr>
              <p:nvPr/>
            </p:nvSpPr>
            <p:spPr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9" name="Rectangle 5"/>
              <p:cNvSpPr>
                <a:spLocks noChangeArrowheads="1"/>
              </p:cNvSpPr>
              <p:nvPr/>
            </p:nvSpPr>
            <p:spPr>
              <a:xfrm>
                <a:off x="4563977" y="1571574"/>
                <a:ext cx="859432" cy="857197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>
              <a:xfrm>
                <a:off x="3700887" y="714375"/>
                <a:ext cx="863091" cy="857199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1" name="Rectangle 7"/>
              <p:cNvSpPr>
                <a:spLocks noChangeArrowheads="1"/>
              </p:cNvSpPr>
              <p:nvPr/>
            </p:nvSpPr>
            <p:spPr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/>
            </p:nvSpPr>
            <p:spPr>
              <a:xfrm>
                <a:off x="3700887" y="1571574"/>
                <a:ext cx="863091" cy="857197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3" name="그룹 14"/>
            <p:cNvGrpSpPr/>
            <p:nvPr/>
          </p:nvGrpSpPr>
          <p:grpSpPr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5" name="Rectangle 10"/>
              <p:cNvSpPr>
                <a:spLocks noChangeArrowheads="1"/>
              </p:cNvSpPr>
              <p:nvPr/>
            </p:nvSpPr>
            <p:spPr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21"/>
              <p:cNvSpPr>
                <a:spLocks noChangeArrowheads="1"/>
              </p:cNvSpPr>
              <p:nvPr/>
            </p:nvSpPr>
            <p:spPr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4" name="그림 22" descr="회사로고.JPG"/>
            <p:cNvPicPr>
              <a:picLocks noChangeAspect="1"/>
            </p:cNvPicPr>
            <p:nvPr/>
          </p:nvPicPr>
          <p:blipFill rotWithShape="1">
            <a:blip r:embed="rId5" cstate="print"/>
            <a:srcRect/>
            <a:stretch>
              <a:fillRect/>
            </a:stretch>
          </p:blipFill>
          <p:spPr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842527" y="5366957"/>
            <a:ext cx="290484" cy="602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그림 31"/>
          <p:cNvPicPr>
            <a:picLocks noChangeAspect="1"/>
          </p:cNvPicPr>
          <p:nvPr/>
        </p:nvPicPr>
        <p:blipFill rotWithShape="1">
          <a:blip r:embed="rId7" cstate="print"/>
          <a:stretch>
            <a:fillRect/>
          </a:stretch>
        </p:blipFill>
        <p:spPr>
          <a:xfrm>
            <a:off x="602019" y="7776356"/>
            <a:ext cx="766200" cy="766200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 rotWithShape="1">
          <a:blip r:embed="rId8" cstate="print"/>
          <a:stretch>
            <a:fillRect/>
          </a:stretch>
        </p:blipFill>
        <p:spPr>
          <a:xfrm>
            <a:off x="601936" y="8552983"/>
            <a:ext cx="716677" cy="716677"/>
          </a:xfrm>
          <a:prstGeom prst="rect">
            <a:avLst/>
          </a:prstGeom>
        </p:spPr>
      </p:pic>
      <p:pic>
        <p:nvPicPr>
          <p:cNvPr id="35" name="Picture 2" descr="C:\Users\User\Desktop\2014년02월06일 14시08분1\토니모리 플로리아 브라이트닝 탄산 클렌저 복사.png"/>
          <p:cNvPicPr>
            <a:picLocks noChangeAspect="1" noChangeArrowheads="1"/>
          </p:cNvPicPr>
          <p:nvPr/>
        </p:nvPicPr>
        <p:blipFill rotWithShape="1">
          <a:blip r:embed="rId9" cstate="print"/>
          <a:srcRect/>
          <a:stretch>
            <a:fillRect/>
          </a:stretch>
        </p:blipFill>
        <p:spPr>
          <a:xfrm>
            <a:off x="854378" y="6056906"/>
            <a:ext cx="294130" cy="661045"/>
          </a:xfrm>
          <a:prstGeom prst="rect">
            <a:avLst/>
          </a:prstGeom>
          <a:noFill/>
        </p:spPr>
      </p:pic>
      <p:sp>
        <p:nvSpPr>
          <p:cNvPr id="29" name="Text Box 12"/>
          <p:cNvSpPr txBox="1">
            <a:spLocks noChangeArrowheads="1"/>
          </p:cNvSpPr>
          <p:nvPr/>
        </p:nvSpPr>
        <p:spPr>
          <a:xfrm>
            <a:off x="538166" y="273441"/>
            <a:ext cx="4500563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 lang="en-US"/>
            </a:pPr>
            <a:r>
              <a:rPr lang="en-US" altLang="en-US" sz="1600" b="1" dirty="0">
                <a:solidFill>
                  <a:prstClr val="black"/>
                </a:solidFill>
              </a:rPr>
              <a:t>One Point</a:t>
            </a:r>
            <a:r>
              <a:rPr lang="ko-KR" altLang="en-US" sz="1600" b="1" dirty="0">
                <a:solidFill>
                  <a:prstClr val="black"/>
                </a:solidFill>
              </a:rPr>
              <a:t> </a:t>
            </a:r>
            <a:r>
              <a:rPr lang="en-US" altLang="ko-KR" sz="1600" b="1" dirty="0">
                <a:solidFill>
                  <a:prstClr val="black"/>
                </a:solidFill>
              </a:rPr>
              <a:t>- </a:t>
            </a:r>
            <a:r>
              <a:rPr lang="ru-RU" altLang="ko-KR" sz="1600" b="1" dirty="0">
                <a:solidFill>
                  <a:prstClr val="black"/>
                </a:solidFill>
              </a:rPr>
              <a:t>второй этап очищения</a:t>
            </a:r>
            <a:endParaRPr lang="en-US" altLang="en-US" sz="1600" b="1" dirty="0">
              <a:solidFill>
                <a:prstClr val="black"/>
              </a:solidFill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10" cstate="print"/>
          <a:srcRect r="7550"/>
          <a:stretch>
            <a:fillRect/>
          </a:stretch>
        </p:blipFill>
        <p:spPr>
          <a:xfrm>
            <a:off x="901094" y="6948264"/>
            <a:ext cx="168051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9390" y="4058605"/>
            <a:ext cx="347285" cy="621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030" y="4734048"/>
            <a:ext cx="321478" cy="63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 descr="C:\Users\User\Desktop\제품사진 (1)\제품사진\1(15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4734" y="3239852"/>
            <a:ext cx="347691" cy="636461"/>
          </a:xfrm>
          <a:prstGeom prst="rect">
            <a:avLst/>
          </a:prstGeom>
          <a:noFill/>
        </p:spPr>
      </p:pic>
      <p:pic>
        <p:nvPicPr>
          <p:cNvPr id="39" name="Picture 3" descr="C:\Users\User\Desktop\제품사진 (1)\제품사진\IMG_5898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06293" y="2519772"/>
            <a:ext cx="307965" cy="636461"/>
          </a:xfrm>
          <a:prstGeom prst="rect">
            <a:avLst/>
          </a:prstGeom>
          <a:noFill/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76" r="57821"/>
          <a:stretch>
            <a:fillRect/>
          </a:stretch>
        </p:blipFill>
        <p:spPr bwMode="auto">
          <a:xfrm>
            <a:off x="809389" y="1129753"/>
            <a:ext cx="197135" cy="547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9302"/>
          <a:stretch>
            <a:fillRect/>
          </a:stretch>
        </p:blipFill>
        <p:spPr bwMode="auto">
          <a:xfrm>
            <a:off x="808318" y="1835696"/>
            <a:ext cx="247201" cy="637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69336000"/>
              </p:ext>
            </p:extLst>
          </p:nvPr>
        </p:nvGraphicFramePr>
        <p:xfrm>
          <a:off x="532221" y="1018803"/>
          <a:ext cx="5760640" cy="37915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592523"/>
                <a:gridCol w="3079885"/>
              </a:tblGrid>
              <a:tr h="33528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64075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Floria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Brightening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Peeling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Gel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150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Осветляющий </a:t>
                      </a:r>
                      <a:r>
                        <a:rPr lang="ru-RU" altLang="ko-KR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пилинг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-гель очищает кожу от омертвевших частичек, ускоряет процессы обновления, выравнивает поверхность кожи и существенно улучшает ее цвет. Относится к типу </a:t>
                      </a:r>
                      <a:r>
                        <a:rPr lang="ru-RU" altLang="ko-KR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гоммажа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(скатка), сочетая механическое и химическое отшелушивание кожи.</a:t>
                      </a:r>
                      <a:endParaRPr lang="en-US" altLang="ko-KR" sz="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64075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Peeling Me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Aloe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Soothing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Peeling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Gel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latin typeface="맑은 고딕"/>
                          <a:ea typeface="맑은 고딕"/>
                        </a:rPr>
                        <a:t>160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Успокаивающий </a:t>
                      </a:r>
                      <a:r>
                        <a:rPr lang="ru-RU" altLang="en-US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пилинг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-гель для очищения кожи с экстрактом алоэ вера. Деликатно очищает кожу,</a:t>
                      </a:r>
                      <a:r>
                        <a:rPr lang="ru-RU" altLang="en-US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оказывая л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егкий массажный эффект. Способствует быстрому и глубокому проникновению полезных компонентов в клетки кожи.</a:t>
                      </a:r>
                      <a:endParaRPr lang="en-US" altLang="en-US" sz="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64075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Peeling Me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Aqua Moisture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Peeling gel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160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Увлажняющий</a:t>
                      </a:r>
                      <a:r>
                        <a:rPr lang="ru-RU" altLang="en-US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altLang="en-US" sz="8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пилинг</a:t>
                      </a:r>
                      <a:r>
                        <a:rPr lang="ru-RU" altLang="en-US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-гель для лица с фруктовыми кислотами. Удаляет наслоения роговых чешуек, огрубляющих рисунок кожи и подчеркивающих морщины, а также предотвращает их появление. </a:t>
                      </a:r>
                      <a:endParaRPr lang="en-US" altLang="en-US" sz="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64075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Gold Black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Sugar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Mask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latin typeface="맑은 고딕"/>
                          <a:ea typeface="맑은 고딕"/>
                        </a:rPr>
                        <a:t>100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/>
                        <a:t>Тающая маска-</a:t>
                      </a:r>
                      <a:r>
                        <a:rPr lang="ru-RU" altLang="en-US" sz="800" b="0" dirty="0" err="1" smtClean="0"/>
                        <a:t>скраб</a:t>
                      </a:r>
                      <a:r>
                        <a:rPr lang="ru-RU" altLang="en-US" sz="800" b="0" dirty="0" smtClean="0"/>
                        <a:t> с золотом и черным сахаром. Благодаря легкому массажу </a:t>
                      </a:r>
                      <a:r>
                        <a:rPr lang="ru-RU" altLang="en-US" sz="800" b="0" dirty="0" err="1" smtClean="0"/>
                        <a:t>отшелушивает</a:t>
                      </a:r>
                      <a:r>
                        <a:rPr lang="ru-RU" altLang="en-US" sz="800" b="0" dirty="0" smtClean="0"/>
                        <a:t> ороговелые клетки кожи, глубоко очищает поры. Активное питание и интенсивное увлажнение делают кожу гладкой</a:t>
                      </a:r>
                      <a:r>
                        <a:rPr lang="ru-RU" altLang="en-US" sz="800" b="0" baseline="0" dirty="0" smtClean="0"/>
                        <a:t> </a:t>
                      </a:r>
                      <a:r>
                        <a:rPr lang="ru-RU" altLang="en-US" sz="800" b="0" dirty="0" smtClean="0"/>
                        <a:t>и нежной, как шелк. Золотая пудра придает коже сияние и красивый цвет.</a:t>
                      </a:r>
                      <a:endParaRPr lang="en-US" altLang="en-US" sz="800" b="0" dirty="0"/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7" name="Group 2"/>
          <p:cNvGrpSpPr/>
          <p:nvPr/>
        </p:nvGrpSpPr>
        <p:grpSpPr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8" name="Line 10"/>
            <p:cNvSpPr>
              <a:spLocks noChangeShapeType="1"/>
            </p:cNvSpPr>
            <p:nvPr/>
          </p:nvSpPr>
          <p:spPr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11" name="TextBox 10"/>
            <p:cNvSpPr txBox="1"/>
            <p:nvPr/>
          </p:nvSpPr>
          <p:spPr>
            <a:xfrm>
              <a:off x="5181600" y="113646"/>
              <a:ext cx="1187450" cy="2154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 lang="en-US"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2" name="그룹 14"/>
            <p:cNvGrpSpPr/>
            <p:nvPr/>
          </p:nvGrpSpPr>
          <p:grpSpPr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7" name="Rectangle 5"/>
              <p:cNvSpPr>
                <a:spLocks noChangeArrowheads="1"/>
              </p:cNvSpPr>
              <p:nvPr/>
            </p:nvSpPr>
            <p:spPr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8" name="Rectangle 9"/>
              <p:cNvSpPr>
                <a:spLocks noChangeArrowheads="1"/>
              </p:cNvSpPr>
              <p:nvPr/>
            </p:nvSpPr>
            <p:spPr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9" name="Rectangle 5"/>
              <p:cNvSpPr>
                <a:spLocks noChangeArrowheads="1"/>
              </p:cNvSpPr>
              <p:nvPr/>
            </p:nvSpPr>
            <p:spPr>
              <a:xfrm>
                <a:off x="4563977" y="1571574"/>
                <a:ext cx="859432" cy="857197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>
              <a:xfrm>
                <a:off x="3700887" y="714375"/>
                <a:ext cx="863091" cy="857199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1" name="Rectangle 7"/>
              <p:cNvSpPr>
                <a:spLocks noChangeArrowheads="1"/>
              </p:cNvSpPr>
              <p:nvPr/>
            </p:nvSpPr>
            <p:spPr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/>
            </p:nvSpPr>
            <p:spPr>
              <a:xfrm>
                <a:off x="3700887" y="1571574"/>
                <a:ext cx="863091" cy="857197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3" name="그룹 14"/>
            <p:cNvGrpSpPr/>
            <p:nvPr/>
          </p:nvGrpSpPr>
          <p:grpSpPr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5" name="Rectangle 10"/>
              <p:cNvSpPr>
                <a:spLocks noChangeArrowheads="1"/>
              </p:cNvSpPr>
              <p:nvPr/>
            </p:nvSpPr>
            <p:spPr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21"/>
              <p:cNvSpPr>
                <a:spLocks noChangeArrowheads="1"/>
              </p:cNvSpPr>
              <p:nvPr/>
            </p:nvSpPr>
            <p:spPr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4" name="그림 22" descr="회사로고.JPG"/>
            <p:cNvPicPr>
              <a:picLocks noChangeAspect="1"/>
            </p:cNvPicPr>
            <p:nvPr/>
          </p:nvPicPr>
          <p:blipFill rotWithShape="1">
            <a:blip r:embed="rId5" cstate="print"/>
            <a:srcRect/>
            <a:stretch>
              <a:fillRect/>
            </a:stretch>
          </p:blipFill>
          <p:spPr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pic>
        <p:nvPicPr>
          <p:cNvPr id="32" name="Picture 2" descr="C:\Users\User\Desktop\10신제품\필링 미 알로에 수딩 필링 젤.png"/>
          <p:cNvPicPr>
            <a:picLocks noChangeAspect="1" noChangeArrowheads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>
            <a:off x="822148" y="2335008"/>
            <a:ext cx="313715" cy="662051"/>
          </a:xfrm>
          <a:prstGeom prst="rect">
            <a:avLst/>
          </a:prstGeom>
          <a:noFill/>
        </p:spPr>
      </p:pic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040" t="3640" r="51430" b="2510"/>
          <a:stretch>
            <a:fillRect/>
          </a:stretch>
        </p:blipFill>
        <p:spPr>
          <a:xfrm>
            <a:off x="812121" y="3141642"/>
            <a:ext cx="297982" cy="694719"/>
          </a:xfrm>
          <a:prstGeom prst="rect">
            <a:avLst/>
          </a:prstGeom>
        </p:spPr>
      </p:pic>
      <p:sp>
        <p:nvSpPr>
          <p:cNvPr id="24" name="Text Box 12"/>
          <p:cNvSpPr txBox="1">
            <a:spLocks noChangeArrowheads="1"/>
          </p:cNvSpPr>
          <p:nvPr/>
        </p:nvSpPr>
        <p:spPr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 lang="en-US"/>
            </a:pPr>
            <a:r>
              <a:rPr lang="en-US" altLang="en-US" sz="1600" b="1" dirty="0">
                <a:solidFill>
                  <a:prstClr val="black"/>
                </a:solidFill>
              </a:rPr>
              <a:t>One Point</a:t>
            </a:r>
            <a:r>
              <a:rPr lang="ko-KR" altLang="en-US" sz="1600" b="1" dirty="0">
                <a:solidFill>
                  <a:prstClr val="black"/>
                </a:solidFill>
              </a:rPr>
              <a:t> </a:t>
            </a:r>
            <a:r>
              <a:rPr lang="en-US" altLang="ko-KR" sz="1600" b="1" dirty="0" smtClean="0">
                <a:solidFill>
                  <a:prstClr val="black"/>
                </a:solidFill>
              </a:rPr>
              <a:t>– </a:t>
            </a:r>
            <a:r>
              <a:rPr lang="ru-RU" altLang="ko-KR" sz="1600" b="1" dirty="0" smtClean="0">
                <a:solidFill>
                  <a:prstClr val="black"/>
                </a:solidFill>
              </a:rPr>
              <a:t>третий этап очищения</a:t>
            </a:r>
            <a:endParaRPr lang="en-US" altLang="en-US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25" name="표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84470747"/>
              </p:ext>
            </p:extLst>
          </p:nvPr>
        </p:nvGraphicFramePr>
        <p:xfrm>
          <a:off x="152637" y="4850972"/>
          <a:ext cx="6516724" cy="414384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64096"/>
                <a:gridCol w="715436"/>
                <a:gridCol w="765810"/>
                <a:gridCol w="756285"/>
                <a:gridCol w="765810"/>
                <a:gridCol w="759999"/>
                <a:gridCol w="756285"/>
                <a:gridCol w="1133003"/>
              </a:tblGrid>
              <a:tr h="60960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600" b="1" dirty="0" smtClean="0">
                          <a:latin typeface="+mn-ea"/>
                          <a:ea typeface="+mn-ea"/>
                        </a:rPr>
                        <a:t>Наименование</a:t>
                      </a:r>
                      <a:endParaRPr lang="en-US" altLang="en-US" sz="600" b="1" dirty="0"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b="1" dirty="0" err="1">
                          <a:latin typeface="+mn-ea"/>
                          <a:ea typeface="+mn-ea"/>
                        </a:rPr>
                        <a:t>Floria</a:t>
                      </a:r>
                      <a:endParaRPr lang="en-US" altLang="en-US" sz="800" b="1" dirty="0">
                        <a:latin typeface="+mn-ea"/>
                        <a:ea typeface="+mn-ea"/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b="1" dirty="0">
                          <a:latin typeface="+mn-ea"/>
                          <a:ea typeface="+mn-ea"/>
                        </a:rPr>
                        <a:t>Brightening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b="1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en-US" sz="800" b="1" dirty="0">
                          <a:latin typeface="+mn-ea"/>
                          <a:ea typeface="+mn-ea"/>
                        </a:rPr>
                        <a:t>Peeling Gel</a:t>
                      </a: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>
                        <a:defRPr lang="en-US"/>
                      </a:pPr>
                      <a:r>
                        <a:rPr lang="en-US" altLang="en-US" sz="800" b="1">
                          <a:latin typeface="+mn-ea"/>
                          <a:ea typeface="+mn-ea"/>
                        </a:rPr>
                        <a:t>Peeling Me</a:t>
                      </a:r>
                    </a:p>
                    <a:p>
                      <a:pPr algn="ctr">
                        <a:defRPr lang="en-US"/>
                      </a:pPr>
                      <a:r>
                        <a:rPr lang="en-US" altLang="en-US" sz="800" b="1">
                          <a:latin typeface="+mn-ea"/>
                          <a:ea typeface="+mn-ea"/>
                        </a:rPr>
                        <a:t>Aloe Soothing</a:t>
                      </a:r>
                      <a:r>
                        <a:rPr lang="ko-KR" altLang="en-US" sz="800" b="1">
                          <a:latin typeface="+mn-ea"/>
                          <a:ea typeface="+mn-ea"/>
                        </a:rPr>
                        <a:t> </a:t>
                      </a:r>
                    </a:p>
                    <a:p>
                      <a:pPr algn="ctr">
                        <a:defRPr lang="en-US"/>
                      </a:pPr>
                      <a:r>
                        <a:rPr lang="en-US" altLang="en-US" sz="800" b="1">
                          <a:latin typeface="+mn-ea"/>
                          <a:ea typeface="+mn-ea"/>
                        </a:rPr>
                        <a:t>Peeling Gel</a:t>
                      </a: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>
                        <a:defRPr lang="en-US"/>
                      </a:pPr>
                      <a:r>
                        <a:rPr lang="en-US" altLang="en-US" sz="800" b="1">
                          <a:latin typeface="+mn-ea"/>
                          <a:ea typeface="+mn-ea"/>
                        </a:rPr>
                        <a:t>Peeling Me</a:t>
                      </a:r>
                    </a:p>
                    <a:p>
                      <a:pPr algn="ctr">
                        <a:defRPr lang="en-US"/>
                      </a:pPr>
                      <a:r>
                        <a:rPr lang="en-US" altLang="en-US" sz="800" b="1">
                          <a:latin typeface="+mn-ea"/>
                          <a:ea typeface="+mn-ea"/>
                        </a:rPr>
                        <a:t>Aqua</a:t>
                      </a:r>
                    </a:p>
                    <a:p>
                      <a:pPr algn="ctr">
                        <a:defRPr lang="en-US"/>
                      </a:pPr>
                      <a:r>
                        <a:rPr lang="en-US" altLang="en-US" sz="800" b="1">
                          <a:latin typeface="+mn-ea"/>
                          <a:ea typeface="+mn-ea"/>
                        </a:rPr>
                        <a:t>Moisture</a:t>
                      </a:r>
                    </a:p>
                    <a:p>
                      <a:pPr algn="ctr">
                        <a:defRPr lang="en-US"/>
                      </a:pPr>
                      <a:r>
                        <a:rPr lang="en-US" altLang="en-US" sz="800" b="1">
                          <a:latin typeface="+mn-ea"/>
                          <a:ea typeface="+mn-ea"/>
                        </a:rPr>
                        <a:t>Peeling Gel</a:t>
                      </a: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>
                        <a:defRPr lang="en-US"/>
                      </a:pPr>
                      <a:r>
                        <a:rPr lang="en-US" altLang="en-US" sz="800" b="1">
                          <a:latin typeface="+mn-ea"/>
                          <a:ea typeface="+mn-ea"/>
                        </a:rPr>
                        <a:t>Appletox</a:t>
                      </a:r>
                    </a:p>
                    <a:p>
                      <a:pPr algn="ctr">
                        <a:defRPr lang="en-US"/>
                      </a:pPr>
                      <a:r>
                        <a:rPr lang="en-US" altLang="en-US" sz="800" b="1">
                          <a:latin typeface="+mn-ea"/>
                          <a:ea typeface="+mn-ea"/>
                        </a:rPr>
                        <a:t>Smooth</a:t>
                      </a:r>
                    </a:p>
                    <a:p>
                      <a:pPr algn="ctr">
                        <a:defRPr lang="en-US"/>
                      </a:pPr>
                      <a:r>
                        <a:rPr lang="en-US" altLang="en-US" sz="800" b="1">
                          <a:latin typeface="+mn-ea"/>
                          <a:ea typeface="+mn-ea"/>
                        </a:rPr>
                        <a:t>Massage</a:t>
                      </a:r>
                    </a:p>
                    <a:p>
                      <a:pPr algn="ctr">
                        <a:defRPr lang="en-US"/>
                      </a:pPr>
                      <a:r>
                        <a:rPr lang="en-US" altLang="en-US" sz="800" b="1">
                          <a:latin typeface="+mn-ea"/>
                          <a:ea typeface="+mn-ea"/>
                        </a:rPr>
                        <a:t>Peeling Cream</a:t>
                      </a: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>
                        <a:defRPr lang="en-US"/>
                      </a:pPr>
                      <a:r>
                        <a:rPr lang="en-US" altLang="en-US" sz="800" b="1">
                          <a:latin typeface="+mn-ea"/>
                          <a:ea typeface="+mn-ea"/>
                        </a:rPr>
                        <a:t>Gold</a:t>
                      </a:r>
                    </a:p>
                    <a:p>
                      <a:pPr algn="ctr">
                        <a:defRPr lang="en-US"/>
                      </a:pPr>
                      <a:r>
                        <a:rPr lang="en-US" altLang="en-US" sz="800" b="1">
                          <a:latin typeface="+mn-ea"/>
                          <a:ea typeface="+mn-ea"/>
                        </a:rPr>
                        <a:t>Black Sugar</a:t>
                      </a:r>
                      <a:r>
                        <a:rPr lang="ko-KR" altLang="en-US" sz="800" b="1">
                          <a:latin typeface="+mn-ea"/>
                          <a:ea typeface="+mn-ea"/>
                        </a:rPr>
                        <a:t> </a:t>
                      </a:r>
                    </a:p>
                    <a:p>
                      <a:pPr algn="ctr">
                        <a:defRPr lang="en-US"/>
                      </a:pPr>
                      <a:r>
                        <a:rPr lang="en-US" altLang="en-US" sz="800" b="1">
                          <a:latin typeface="+mn-ea"/>
                          <a:ea typeface="+mn-ea"/>
                        </a:rPr>
                        <a:t>Mask</a:t>
                      </a: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>
                        <a:defRPr lang="en-US"/>
                      </a:pPr>
                      <a:r>
                        <a:rPr lang="en-US" altLang="en-US" sz="800" b="1">
                          <a:latin typeface="+mn-ea"/>
                          <a:ea typeface="+mn-ea"/>
                        </a:rPr>
                        <a:t>Latte Art</a:t>
                      </a:r>
                    </a:p>
                    <a:p>
                      <a:pPr algn="ctr">
                        <a:defRPr lang="en-US"/>
                      </a:pPr>
                      <a:r>
                        <a:rPr lang="en-US" altLang="en-US" sz="800" b="1">
                          <a:latin typeface="+mn-ea"/>
                          <a:ea typeface="+mn-ea"/>
                        </a:rPr>
                        <a:t>Cappucino</a:t>
                      </a:r>
                    </a:p>
                    <a:p>
                      <a:pPr algn="ctr">
                        <a:defRPr lang="en-US"/>
                      </a:pPr>
                      <a:r>
                        <a:rPr lang="en-US" altLang="en-US" sz="800" b="1">
                          <a:latin typeface="+mn-ea"/>
                          <a:ea typeface="+mn-ea"/>
                        </a:rPr>
                        <a:t>Cream In</a:t>
                      </a:r>
                    </a:p>
                    <a:p>
                      <a:pPr algn="ctr">
                        <a:defRPr lang="en-US"/>
                      </a:pPr>
                      <a:r>
                        <a:rPr lang="en-US" altLang="en-US" sz="800" b="1">
                          <a:latin typeface="+mn-ea"/>
                          <a:ea typeface="+mn-ea"/>
                        </a:rPr>
                        <a:t>Scrub</a:t>
                      </a: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>
                        <a:defRPr lang="en-US"/>
                      </a:pPr>
                      <a:r>
                        <a:rPr lang="en-US" altLang="en-US" sz="800" b="1">
                          <a:latin typeface="+mn-ea"/>
                          <a:ea typeface="+mn-ea"/>
                        </a:rPr>
                        <a:t>Strawberry</a:t>
                      </a:r>
                    </a:p>
                    <a:p>
                      <a:pPr algn="ctr">
                        <a:defRPr lang="en-US"/>
                      </a:pPr>
                      <a:r>
                        <a:rPr lang="en-US" altLang="en-US" sz="800" b="1">
                          <a:latin typeface="+mn-ea"/>
                          <a:ea typeface="+mn-ea"/>
                        </a:rPr>
                        <a:t>Jam</a:t>
                      </a:r>
                    </a:p>
                    <a:p>
                      <a:pPr algn="ctr">
                        <a:defRPr lang="en-US"/>
                      </a:pPr>
                      <a:r>
                        <a:rPr lang="en-US" altLang="en-US" sz="800" b="1">
                          <a:latin typeface="+mn-ea"/>
                          <a:ea typeface="+mn-ea"/>
                        </a:rPr>
                        <a:t>Sugar Scrub</a:t>
                      </a:r>
                    </a:p>
                  </a:txBody>
                  <a:tcPr marL="68580" marR="68580" marT="60960" marB="60960" anchor="ctr"/>
                </a:tc>
              </a:tr>
              <a:tr h="962245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endParaRPr lang="ko-KR" altLang="en-US" sz="600" b="1" dirty="0">
                        <a:latin typeface="+mn-ea"/>
                        <a:ea typeface="+mn-ea"/>
                      </a:endParaRPr>
                    </a:p>
                    <a:p>
                      <a:pPr algn="ctr" latinLnBrk="1">
                        <a:defRPr lang="en-US"/>
                      </a:pPr>
                      <a:r>
                        <a:rPr lang="ru-RU" altLang="en-US" sz="600" b="1" dirty="0" smtClean="0">
                          <a:latin typeface="+mn-ea"/>
                          <a:ea typeface="+mn-ea"/>
                        </a:rPr>
                        <a:t>Изображение</a:t>
                      </a:r>
                      <a:endParaRPr lang="en-US" altLang="en-US" sz="600" b="1" dirty="0"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 latinLnBrk="0">
                        <a:defRPr lang="en-US"/>
                      </a:pPr>
                      <a:endParaRPr lang="en-US" altLang="" sz="800" b="1" dirty="0"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 latinLnBrk="0">
                        <a:defRPr lang="en-US"/>
                      </a:pPr>
                      <a:endParaRPr lang="en-US" altLang="" sz="800" b="1"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 latinLnBrk="0">
                        <a:defRPr lang="en-US"/>
                      </a:pPr>
                      <a:endParaRPr lang="en-US" altLang="" sz="800" b="1" dirty="0"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 latinLnBrk="0">
                        <a:defRPr lang="en-US"/>
                      </a:pPr>
                      <a:endParaRPr lang="en-US" altLang="" sz="800" b="1"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 latinLnBrk="0">
                        <a:defRPr lang="en-US"/>
                      </a:pPr>
                      <a:endParaRPr lang="en-US" altLang="" sz="800" b="1"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 latinLnBrk="0">
                        <a:defRPr lang="en-US"/>
                      </a:pPr>
                      <a:endParaRPr lang="en-US" altLang="" sz="800" b="1"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 latinLnBrk="0">
                        <a:defRPr lang="en-US"/>
                      </a:pPr>
                      <a:endParaRPr lang="en-US" altLang="" sz="800" b="1" dirty="0"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/>
                </a:tc>
              </a:tr>
              <a:tr h="243840">
                <a:tc>
                  <a:txBody>
                    <a:bodyPr/>
                    <a:lstStyle/>
                    <a:p>
                      <a:pPr algn="ctr">
                        <a:defRPr lang="en-US"/>
                      </a:pPr>
                      <a:r>
                        <a:rPr lang="ru-RU" altLang="en-US" sz="7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Объем</a:t>
                      </a:r>
                      <a:endParaRPr lang="en-US" altLang="en-US" sz="7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7144" marR="7144" marT="12700" marB="0"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latin typeface="+mn-ea"/>
                          <a:ea typeface="+mn-ea"/>
                        </a:rPr>
                        <a:t>150</a:t>
                      </a:r>
                      <a:r>
                        <a:rPr lang="ru-RU" altLang="ko-KR" sz="800" b="1" dirty="0" err="1" smtClean="0">
                          <a:latin typeface="+mn-ea"/>
                          <a:ea typeface="+mn-ea"/>
                        </a:rPr>
                        <a:t>гр</a:t>
                      </a:r>
                      <a:endParaRPr lang="ko-KR" altLang="en-US" sz="800" b="1" dirty="0"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>
                        <a:defRPr lang="en-US"/>
                      </a:pPr>
                      <a:r>
                        <a:rPr lang="en-US" altLang="ko-KR" sz="800" b="1" dirty="0" smtClean="0">
                          <a:latin typeface="+mn-ea"/>
                          <a:ea typeface="+mn-ea"/>
                        </a:rPr>
                        <a:t>160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lang="ko-KR" altLang="en-US" sz="800" b="1" dirty="0"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>
                        <a:defRPr lang="en-US"/>
                      </a:pPr>
                      <a:r>
                        <a:rPr lang="en-US" altLang="ko-KR" sz="800" b="1" dirty="0" smtClean="0">
                          <a:latin typeface="+mn-ea"/>
                          <a:ea typeface="+mn-ea"/>
                        </a:rPr>
                        <a:t>160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lang="ko-KR" altLang="en-US" sz="800" b="1" dirty="0"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latin typeface="+mn-ea"/>
                          <a:ea typeface="+mn-ea"/>
                        </a:rPr>
                        <a:t>80</a:t>
                      </a:r>
                      <a:r>
                        <a:rPr lang="ru-RU" altLang="ko-KR" sz="800" b="1" dirty="0" err="1" smtClean="0">
                          <a:latin typeface="+mn-ea"/>
                          <a:ea typeface="+mn-ea"/>
                        </a:rPr>
                        <a:t>гр</a:t>
                      </a:r>
                      <a:endParaRPr lang="ko-KR" altLang="en-US" sz="800" b="1" dirty="0"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latin typeface="+mn-ea"/>
                          <a:ea typeface="+mn-ea"/>
                        </a:rPr>
                        <a:t>100</a:t>
                      </a:r>
                      <a:r>
                        <a:rPr lang="ru-RU" altLang="ko-KR" sz="800" b="1" dirty="0" err="1" smtClean="0">
                          <a:latin typeface="+mn-ea"/>
                          <a:ea typeface="+mn-ea"/>
                        </a:rPr>
                        <a:t>гр</a:t>
                      </a:r>
                      <a:endParaRPr lang="ko-KR" altLang="en-US" sz="800" b="1" dirty="0"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latin typeface="+mn-ea"/>
                          <a:ea typeface="+mn-ea"/>
                        </a:rPr>
                        <a:t>95</a:t>
                      </a:r>
                      <a:r>
                        <a:rPr lang="ru-RU" altLang="ko-KR" sz="800" b="1" dirty="0" err="1" smtClean="0">
                          <a:latin typeface="+mn-ea"/>
                          <a:ea typeface="+mn-ea"/>
                        </a:rPr>
                        <a:t>гр</a:t>
                      </a:r>
                      <a:endParaRPr lang="ko-KR" altLang="en-US" sz="800" b="1" dirty="0"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latin typeface="+mn-ea"/>
                          <a:ea typeface="+mn-ea"/>
                        </a:rPr>
                        <a:t>90</a:t>
                      </a:r>
                      <a:r>
                        <a:rPr lang="ru-RU" altLang="ko-KR" sz="800" b="1" dirty="0" err="1" smtClean="0">
                          <a:latin typeface="+mn-ea"/>
                          <a:ea typeface="+mn-ea"/>
                        </a:rPr>
                        <a:t>гр</a:t>
                      </a:r>
                      <a:endParaRPr lang="ko-KR" altLang="en-US" sz="800" b="1" dirty="0"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/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defRPr lang="en-US"/>
                      </a:pPr>
                      <a:r>
                        <a:rPr lang="ru-RU" altLang="en-US" sz="700" b="1" i="0" u="none" strike="noStrike" dirty="0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</a:rPr>
                        <a:t>Текстура</a:t>
                      </a:r>
                      <a:endParaRPr lang="en-US" altLang="en-US" sz="700" b="1" i="0" u="none" strike="noStrike" dirty="0">
                        <a:solidFill>
                          <a:schemeClr val="dk1"/>
                        </a:solidFill>
                        <a:latin typeface="+mn-ea"/>
                        <a:ea typeface="+mn-ea"/>
                      </a:endParaRPr>
                    </a:p>
                  </a:txBody>
                  <a:tcPr marL="7144" marR="7144" marT="12700" marB="0"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700" b="1" dirty="0" smtClean="0">
                          <a:latin typeface="+mn-ea"/>
                          <a:ea typeface="+mn-ea"/>
                        </a:rPr>
                        <a:t>Прозрачный </a:t>
                      </a:r>
                      <a:r>
                        <a:rPr lang="ru-RU" altLang="en-US" sz="700" b="1" dirty="0" err="1" smtClean="0">
                          <a:latin typeface="+mn-ea"/>
                          <a:ea typeface="+mn-ea"/>
                        </a:rPr>
                        <a:t>гоммаж</a:t>
                      </a:r>
                      <a:r>
                        <a:rPr lang="ru-RU" altLang="en-US" sz="700" b="1" dirty="0" smtClean="0">
                          <a:latin typeface="+mn-ea"/>
                          <a:ea typeface="+mn-ea"/>
                        </a:rPr>
                        <a:t> с </a:t>
                      </a:r>
                      <a:r>
                        <a:rPr lang="ru-RU" altLang="en-US" sz="700" b="1" dirty="0" err="1" smtClean="0">
                          <a:latin typeface="+mn-ea"/>
                          <a:ea typeface="+mn-ea"/>
                        </a:rPr>
                        <a:t>гелевой</a:t>
                      </a:r>
                      <a:r>
                        <a:rPr lang="ru-RU" altLang="en-US" sz="700" b="1" dirty="0" smtClean="0">
                          <a:latin typeface="+mn-ea"/>
                          <a:ea typeface="+mn-ea"/>
                        </a:rPr>
                        <a:t> консистенцией</a:t>
                      </a:r>
                      <a:endParaRPr lang="en-US" altLang="en-US" sz="700" b="1" dirty="0"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700" b="1" dirty="0" smtClean="0">
                          <a:latin typeface="+mn-ea"/>
                          <a:ea typeface="+mn-ea"/>
                        </a:rPr>
                        <a:t>Прозрачный </a:t>
                      </a:r>
                      <a:r>
                        <a:rPr lang="ru-RU" altLang="en-US" sz="700" b="1" dirty="0" err="1" smtClean="0">
                          <a:latin typeface="+mn-ea"/>
                          <a:ea typeface="+mn-ea"/>
                        </a:rPr>
                        <a:t>гоммаж</a:t>
                      </a:r>
                      <a:r>
                        <a:rPr lang="ru-RU" altLang="en-US" sz="700" b="1" dirty="0" smtClean="0">
                          <a:latin typeface="+mn-ea"/>
                          <a:ea typeface="+mn-ea"/>
                        </a:rPr>
                        <a:t> с </a:t>
                      </a:r>
                      <a:r>
                        <a:rPr lang="ru-RU" altLang="en-US" sz="700" b="1" dirty="0" err="1" smtClean="0">
                          <a:latin typeface="+mn-ea"/>
                          <a:ea typeface="+mn-ea"/>
                        </a:rPr>
                        <a:t>гелевой</a:t>
                      </a:r>
                      <a:r>
                        <a:rPr lang="ru-RU" altLang="en-US" sz="700" b="1" dirty="0" smtClean="0">
                          <a:latin typeface="+mn-ea"/>
                          <a:ea typeface="+mn-ea"/>
                        </a:rPr>
                        <a:t> консистенцией</a:t>
                      </a:r>
                      <a:endParaRPr lang="ru-RU" altLang="en-US" sz="700" b="1" dirty="0"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700" b="1" dirty="0" smtClean="0">
                          <a:latin typeface="+mn-ea"/>
                          <a:ea typeface="+mn-ea"/>
                        </a:rPr>
                        <a:t>Матовый </a:t>
                      </a:r>
                      <a:r>
                        <a:rPr lang="ru-RU" altLang="en-US" sz="700" b="1" dirty="0" err="1" smtClean="0">
                          <a:latin typeface="+mn-ea"/>
                          <a:ea typeface="+mn-ea"/>
                        </a:rPr>
                        <a:t>гоммаж</a:t>
                      </a:r>
                      <a:r>
                        <a:rPr lang="ru-RU" altLang="en-US" sz="700" b="1" dirty="0" smtClean="0">
                          <a:latin typeface="+mn-ea"/>
                          <a:ea typeface="+mn-ea"/>
                        </a:rPr>
                        <a:t> с </a:t>
                      </a:r>
                      <a:r>
                        <a:rPr lang="ru-RU" altLang="en-US" sz="700" b="1" dirty="0" err="1" smtClean="0">
                          <a:latin typeface="+mn-ea"/>
                          <a:ea typeface="+mn-ea"/>
                        </a:rPr>
                        <a:t>гелевой</a:t>
                      </a:r>
                      <a:r>
                        <a:rPr lang="ru-RU" altLang="en-US" sz="700" b="1" dirty="0" smtClean="0">
                          <a:latin typeface="+mn-ea"/>
                          <a:ea typeface="+mn-ea"/>
                        </a:rPr>
                        <a:t> консистенцией</a:t>
                      </a:r>
                      <a:endParaRPr lang="ru-RU" altLang="en-US" sz="700" b="1" dirty="0"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700" b="1" dirty="0" err="1" smtClean="0">
                          <a:latin typeface="+mn-ea"/>
                          <a:ea typeface="+mn-ea"/>
                        </a:rPr>
                        <a:t>Гоммаж</a:t>
                      </a:r>
                      <a:r>
                        <a:rPr lang="ru-RU" altLang="en-US" sz="700" b="1" dirty="0" smtClean="0">
                          <a:latin typeface="+mn-ea"/>
                          <a:ea typeface="+mn-ea"/>
                        </a:rPr>
                        <a:t> с кремовой консистенцией</a:t>
                      </a:r>
                      <a:endParaRPr lang="en-US" altLang="en-US" sz="700" b="1" dirty="0"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700" b="1" dirty="0" err="1" smtClean="0">
                          <a:latin typeface="+mn-ea"/>
                          <a:ea typeface="+mn-ea"/>
                        </a:rPr>
                        <a:t>Скраб</a:t>
                      </a:r>
                      <a:endParaRPr lang="en-US" altLang="en-US" sz="700" b="1" dirty="0"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700" b="1" dirty="0" err="1" smtClean="0">
                          <a:latin typeface="+mn-ea"/>
                          <a:ea typeface="+mn-ea"/>
                        </a:rPr>
                        <a:t>Скраб</a:t>
                      </a:r>
                      <a:endParaRPr lang="en-US" altLang="en-US" sz="700" b="1" dirty="0"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700" b="1" dirty="0" err="1" smtClean="0">
                          <a:latin typeface="+mn-ea"/>
                          <a:ea typeface="+mn-ea"/>
                        </a:rPr>
                        <a:t>Скраб</a:t>
                      </a:r>
                      <a:endParaRPr lang="en-US" altLang="en-US" sz="700" b="1" dirty="0"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/>
                </a:tc>
              </a:tr>
              <a:tr h="346959">
                <a:tc>
                  <a:txBody>
                    <a:bodyPr/>
                    <a:lstStyle/>
                    <a:p>
                      <a:pPr algn="ctr">
                        <a:defRPr lang="en-US"/>
                      </a:pPr>
                      <a:r>
                        <a:rPr lang="ru-RU" altLang="en-US" sz="7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Интенсивность эксфолиации</a:t>
                      </a:r>
                      <a:endParaRPr lang="en-US" altLang="en-US" sz="7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7144" marR="7144" marT="12700" marB="0"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b="1">
                          <a:latin typeface="+mn-ea"/>
                          <a:ea typeface="+mn-ea"/>
                        </a:rPr>
                        <a:t>★★★★</a:t>
                      </a: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b="1">
                          <a:latin typeface="+mn-ea"/>
                          <a:ea typeface="+mn-ea"/>
                        </a:rPr>
                        <a:t>★★★</a:t>
                      </a: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b="1">
                          <a:latin typeface="+mn-ea"/>
                          <a:ea typeface="+mn-ea"/>
                        </a:rPr>
                        <a:t>★★★★</a:t>
                      </a: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b="1">
                          <a:latin typeface="+mn-ea"/>
                          <a:ea typeface="+mn-ea"/>
                        </a:rPr>
                        <a:t>★★★</a:t>
                      </a: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b="1">
                          <a:latin typeface="+mn-ea"/>
                          <a:ea typeface="+mn-ea"/>
                        </a:rPr>
                        <a:t>★★★★★</a:t>
                      </a: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b="1">
                          <a:latin typeface="+mn-ea"/>
                          <a:ea typeface="+mn-ea"/>
                        </a:rPr>
                        <a:t>★★★★</a:t>
                      </a: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b="1">
                          <a:latin typeface="+mn-ea"/>
                          <a:ea typeface="+mn-ea"/>
                        </a:rPr>
                        <a:t>★★★★★</a:t>
                      </a:r>
                    </a:p>
                  </a:txBody>
                  <a:tcPr marL="68580" marR="68580" marT="60960" marB="60960" anchor="ctr"/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defRPr lang="en-US"/>
                      </a:pPr>
                      <a:r>
                        <a:rPr lang="ru-RU" altLang="en-US" sz="7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Предназначение</a:t>
                      </a:r>
                      <a:endParaRPr lang="en-US" altLang="en-US" sz="7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7144" marR="7144" marT="12700" marB="0"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700" b="1" dirty="0" smtClean="0">
                          <a:latin typeface="+mn-ea"/>
                          <a:ea typeface="+mn-ea"/>
                        </a:rPr>
                        <a:t>Для всех типов кожи, особенно для тусклой</a:t>
                      </a:r>
                      <a:endParaRPr lang="en-US" altLang="en-US" sz="700" b="1" dirty="0"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700" b="1" dirty="0" smtClean="0">
                          <a:latin typeface="+mn-ea"/>
                          <a:ea typeface="+mn-ea"/>
                        </a:rPr>
                        <a:t>Для чувствительной и проблемной</a:t>
                      </a:r>
                      <a:r>
                        <a:rPr lang="ru-RU" altLang="en-US" sz="700" b="1" baseline="0" dirty="0" smtClean="0">
                          <a:latin typeface="+mn-ea"/>
                          <a:ea typeface="+mn-ea"/>
                        </a:rPr>
                        <a:t> кожи</a:t>
                      </a:r>
                      <a:endParaRPr lang="en-US" altLang="en-US" sz="700" b="1" dirty="0"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700" b="1" dirty="0" smtClean="0">
                          <a:latin typeface="+mn-ea"/>
                          <a:ea typeface="+mn-ea"/>
                        </a:rPr>
                        <a:t>Для сухой и проблемной кожи</a:t>
                      </a:r>
                      <a:endParaRPr lang="en-US" altLang="en-US" sz="700" b="1" dirty="0"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700" b="1" dirty="0" smtClean="0">
                          <a:latin typeface="+mn-ea"/>
                          <a:ea typeface="+mn-ea"/>
                        </a:rPr>
                        <a:t>Для сухой кожи</a:t>
                      </a:r>
                      <a:endParaRPr lang="en-US" altLang="en-US" sz="700" b="1" dirty="0"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700" b="1" dirty="0" smtClean="0">
                          <a:latin typeface="+mn-ea"/>
                          <a:ea typeface="+mn-ea"/>
                        </a:rPr>
                        <a:t>Для</a:t>
                      </a:r>
                      <a:r>
                        <a:rPr lang="ru-RU" altLang="en-US" sz="700" b="1" baseline="0" dirty="0" smtClean="0">
                          <a:latin typeface="+mn-ea"/>
                          <a:ea typeface="+mn-ea"/>
                        </a:rPr>
                        <a:t> жирной и толстой кожи</a:t>
                      </a:r>
                      <a:endParaRPr lang="en-US" altLang="en-US" sz="700" b="1" dirty="0"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700" b="1" dirty="0" smtClean="0">
                          <a:latin typeface="+mn-ea"/>
                          <a:ea typeface="+mn-ea"/>
                        </a:rPr>
                        <a:t>Для жирной кожи с расширенными порами</a:t>
                      </a:r>
                      <a:endParaRPr lang="en-US" altLang="en-US" sz="700" b="1" dirty="0"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700" b="1" dirty="0" smtClean="0">
                          <a:latin typeface="+mn-ea"/>
                          <a:ea typeface="+mn-ea"/>
                        </a:rPr>
                        <a:t>Для жирной и толстой кожи</a:t>
                      </a:r>
                      <a:endParaRPr lang="en-US" altLang="en-US" sz="700" b="1" dirty="0"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/>
                </a:tc>
              </a:tr>
              <a:tr h="589711">
                <a:tc>
                  <a:txBody>
                    <a:bodyPr/>
                    <a:lstStyle/>
                    <a:p>
                      <a:pPr algn="ctr">
                        <a:defRPr lang="en-US"/>
                      </a:pPr>
                      <a:r>
                        <a:rPr lang="ru-RU" altLang="en-US" sz="7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Свойства</a:t>
                      </a:r>
                      <a:endParaRPr lang="en-US" altLang="en-US" sz="7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7144" marR="7144" marT="12700" marB="0"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700" b="1" dirty="0" smtClean="0">
                          <a:latin typeface="+mn-ea"/>
                          <a:ea typeface="+mn-ea"/>
                        </a:rPr>
                        <a:t>Мягко </a:t>
                      </a:r>
                      <a:r>
                        <a:rPr lang="ru-RU" altLang="en-US" sz="700" b="1" dirty="0" err="1" smtClean="0">
                          <a:latin typeface="+mn-ea"/>
                          <a:ea typeface="+mn-ea"/>
                        </a:rPr>
                        <a:t>отшелушивает</a:t>
                      </a:r>
                      <a:r>
                        <a:rPr lang="ru-RU" altLang="en-US" sz="700" b="1" dirty="0" smtClean="0">
                          <a:latin typeface="+mn-ea"/>
                          <a:ea typeface="+mn-ea"/>
                        </a:rPr>
                        <a:t> ороговевший клетки у всех типов кожи</a:t>
                      </a:r>
                      <a:endParaRPr lang="en-US" altLang="en-US" sz="700" b="1" dirty="0"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ko-KR" sz="700" b="1" dirty="0" err="1" smtClean="0">
                          <a:latin typeface="+mn-ea"/>
                          <a:ea typeface="+mn-ea"/>
                        </a:rPr>
                        <a:t>Эксфолиант</a:t>
                      </a:r>
                      <a:r>
                        <a:rPr lang="ru-RU" altLang="ko-KR" sz="700" b="1" dirty="0" smtClean="0">
                          <a:latin typeface="+mn-ea"/>
                          <a:ea typeface="+mn-ea"/>
                        </a:rPr>
                        <a:t>, не раздражающий кожу</a:t>
                      </a:r>
                      <a:endParaRPr lang="en-US" altLang="ko-KR" sz="700" b="1" dirty="0"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700" b="1" dirty="0" err="1" smtClean="0">
                          <a:latin typeface="+mn-ea"/>
                          <a:ea typeface="+mn-ea"/>
                        </a:rPr>
                        <a:t>Эксфолиант</a:t>
                      </a:r>
                      <a:r>
                        <a:rPr lang="ru-RU" altLang="en-US" sz="700" b="1" dirty="0" smtClean="0">
                          <a:latin typeface="+mn-ea"/>
                          <a:ea typeface="+mn-ea"/>
                        </a:rPr>
                        <a:t> с функцией увлажнения</a:t>
                      </a:r>
                      <a:endParaRPr lang="en-US" altLang="en-US" sz="700" b="1" dirty="0"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ru-RU" altLang="en-US" sz="700" b="1" dirty="0" err="1" smtClean="0">
                          <a:latin typeface="+mn-ea"/>
                          <a:ea typeface="+mn-ea"/>
                        </a:rPr>
                        <a:t>Эксфолиант</a:t>
                      </a:r>
                      <a:r>
                        <a:rPr lang="ru-RU" altLang="en-US" sz="700" b="1" dirty="0" smtClean="0">
                          <a:latin typeface="+mn-ea"/>
                          <a:ea typeface="+mn-ea"/>
                        </a:rPr>
                        <a:t> с функцией увлажнения</a:t>
                      </a:r>
                      <a:r>
                        <a:rPr lang="ru-RU" altLang="en-US" sz="700" b="1" baseline="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ru-RU" altLang="en-US" sz="700" b="1" baseline="0" dirty="0" smtClean="0">
                          <a:latin typeface="+mn-ea"/>
                          <a:ea typeface="+mn-ea"/>
                        </a:rPr>
                        <a:t>и массажа</a:t>
                      </a:r>
                      <a:endParaRPr lang="en-US" altLang="en-US" sz="700" b="1" dirty="0" smtClean="0"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700" b="1" dirty="0" err="1" smtClean="0">
                          <a:latin typeface="+mn-ea"/>
                          <a:ea typeface="+mn-ea"/>
                        </a:rPr>
                        <a:t>Скрабирует</a:t>
                      </a:r>
                      <a:r>
                        <a:rPr lang="ru-RU" altLang="en-US" sz="700" b="1" dirty="0" smtClean="0">
                          <a:latin typeface="+mn-ea"/>
                          <a:ea typeface="+mn-ea"/>
                        </a:rPr>
                        <a:t> кожу и содержит золотую пудру</a:t>
                      </a:r>
                      <a:endParaRPr lang="en-US" altLang="en-US" sz="700" b="1" dirty="0">
                        <a:latin typeface="+mn-ea"/>
                        <a:ea typeface="+mn-ea"/>
                      </a:endParaRPr>
                    </a:p>
                    <a:p>
                      <a:pPr algn="ctr" latinLnBrk="1">
                        <a:defRPr lang="en-US"/>
                      </a:pPr>
                      <a:r>
                        <a:rPr lang="en-US" altLang="ko-KR" sz="700" b="1" dirty="0" smtClean="0">
                          <a:latin typeface="+mn-ea"/>
                          <a:ea typeface="+mn-ea"/>
                        </a:rPr>
                        <a:t>(</a:t>
                      </a:r>
                      <a:r>
                        <a:rPr lang="ru-RU" altLang="ko-KR" sz="700" b="1" dirty="0" smtClean="0">
                          <a:latin typeface="+mn-ea"/>
                          <a:ea typeface="+mn-ea"/>
                        </a:rPr>
                        <a:t>приемлемая цена</a:t>
                      </a:r>
                      <a:r>
                        <a:rPr lang="en-US" altLang="ko-KR" sz="7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en-US" altLang="ko-KR" sz="700" b="1" dirty="0"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700" b="1" dirty="0" err="1" smtClean="0">
                          <a:latin typeface="+mn-ea"/>
                          <a:ea typeface="+mn-ea"/>
                        </a:rPr>
                        <a:t>Скраб</a:t>
                      </a:r>
                      <a:r>
                        <a:rPr lang="ru-RU" altLang="en-US" sz="700" b="1" dirty="0" smtClean="0">
                          <a:latin typeface="+mn-ea"/>
                          <a:ea typeface="+mn-ea"/>
                        </a:rPr>
                        <a:t> с функцией лечебного массажа</a:t>
                      </a:r>
                      <a:endParaRPr lang="en-US" altLang="ko-KR" sz="700" b="1" dirty="0"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700" b="1" dirty="0" err="1" smtClean="0">
                          <a:latin typeface="+mn-ea"/>
                          <a:ea typeface="+mn-ea"/>
                        </a:rPr>
                        <a:t>Скрабирует</a:t>
                      </a:r>
                      <a:r>
                        <a:rPr lang="ru-RU" altLang="en-US" sz="700" b="1" dirty="0" smtClean="0">
                          <a:latin typeface="+mn-ea"/>
                          <a:ea typeface="+mn-ea"/>
                        </a:rPr>
                        <a:t> кожу посредством клубничных косточек</a:t>
                      </a:r>
                      <a:endParaRPr lang="en-US" altLang="en-US" sz="700" b="1" dirty="0"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/>
                </a:tc>
              </a:tr>
            </a:tbl>
          </a:graphicData>
        </a:graphic>
      </p:graphicFrame>
      <p:pic>
        <p:nvPicPr>
          <p:cNvPr id="27" name="Picture 2" descr="C:\Users\User\Desktop\10신제품\필링 미 알로에 수딩 필링 젤.png"/>
          <p:cNvPicPr>
            <a:picLocks noChangeAspect="1" noChangeArrowheads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>
            <a:off x="1988842" y="5850001"/>
            <a:ext cx="313715" cy="662051"/>
          </a:xfrm>
          <a:prstGeom prst="rect">
            <a:avLst/>
          </a:prstGeom>
          <a:noFill/>
        </p:spPr>
      </p:pic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040" t="3640" r="51430" b="2510"/>
          <a:stretch>
            <a:fillRect/>
          </a:stretch>
        </p:blipFill>
        <p:spPr>
          <a:xfrm>
            <a:off x="2730252" y="5875363"/>
            <a:ext cx="297982" cy="622711"/>
          </a:xfrm>
          <a:prstGeom prst="rect">
            <a:avLst/>
          </a:prstGeom>
        </p:spPr>
      </p:pic>
      <p:pic>
        <p:nvPicPr>
          <p:cNvPr id="29" name="그림 25" descr="골드블랙슈거마스크 사본.gif"/>
          <p:cNvPicPr>
            <a:picLocks noChangeAspect="1"/>
          </p:cNvPicPr>
          <p:nvPr/>
        </p:nvPicPr>
        <p:blipFill rotWithShape="1">
          <a:blip r:embed="rId8" cstate="print"/>
          <a:srcRect/>
          <a:stretch>
            <a:fillRect/>
          </a:stretch>
        </p:blipFill>
        <p:spPr>
          <a:xfrm>
            <a:off x="4221088" y="6012160"/>
            <a:ext cx="432048" cy="427501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31" name="Picture 3" descr="\\민경사원\신제품촬영\2014\클렌징\퐁당 딸기 잼 슈가 스크럽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260" t="23260" r="22460" b="26340"/>
          <a:stretch>
            <a:fillRect/>
          </a:stretch>
        </p:blipFill>
        <p:spPr>
          <a:xfrm>
            <a:off x="5774343" y="6012160"/>
            <a:ext cx="348923" cy="324000"/>
          </a:xfrm>
          <a:prstGeom prst="rect">
            <a:avLst/>
          </a:prstGeom>
          <a:noFill/>
        </p:spPr>
      </p:pic>
      <p:pic>
        <p:nvPicPr>
          <p:cNvPr id="35" name="그림 15" descr="애플톡스 스무드 마사지 필링 크림.gif"/>
          <p:cNvPicPr>
            <a:picLocks noChangeAspect="1"/>
          </p:cNvPicPr>
          <p:nvPr/>
        </p:nvPicPr>
        <p:blipFill rotWithShape="1">
          <a:blip r:embed="rId10" cstate="print"/>
          <a:srcRect/>
          <a:stretch>
            <a:fillRect/>
          </a:stretch>
        </p:blipFill>
        <p:spPr>
          <a:xfrm>
            <a:off x="3501010" y="5940155"/>
            <a:ext cx="415247" cy="471599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13178" y="5940153"/>
            <a:ext cx="410717" cy="456731"/>
          </a:xfrm>
          <a:prstGeom prst="rect">
            <a:avLst/>
          </a:prstGeom>
          <a:noFill/>
          <a:ln w="9525">
            <a:noFill/>
            <a:miter/>
          </a:ln>
          <a:effectLst/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255" y="1460096"/>
            <a:ext cx="738225" cy="738225"/>
          </a:xfrm>
          <a:prstGeom prst="rect">
            <a:avLst/>
          </a:prstGeom>
        </p:spPr>
      </p:pic>
      <p:pic>
        <p:nvPicPr>
          <p:cNvPr id="38" name="그림 25" descr="골드블랙슈거마스크 사본.gif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16803" y="4226440"/>
            <a:ext cx="319059" cy="315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그림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0729" y="5777994"/>
            <a:ext cx="738225" cy="7382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63557265"/>
              </p:ext>
            </p:extLst>
          </p:nvPr>
        </p:nvGraphicFramePr>
        <p:xfrm>
          <a:off x="538740" y="1030853"/>
          <a:ext cx="5806584" cy="712634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586004"/>
                <a:gridCol w="3132348"/>
              </a:tblGrid>
              <a:tr h="33528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46013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Floria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Nutra-Engery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Massage Cream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200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Энергетический массажный крем для лица. Содержит капсулы с ценным масло </a:t>
                      </a:r>
                      <a:r>
                        <a:rPr lang="ru-RU" altLang="en-US" sz="800" b="0" dirty="0" err="1" smtClean="0">
                          <a:solidFill>
                            <a:schemeClr val="tx1"/>
                          </a:solidFill>
                        </a:rPr>
                        <a:t>арганы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alt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46013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Aquaporin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Water Recharging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Sleeping Pack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120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Увлажняющая ночная маска для лица с </a:t>
                      </a:r>
                      <a:r>
                        <a:rPr lang="ru-RU" altLang="ko-KR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аквапоринами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Насыщает кожу влагой и питательными веществами, запускает синтез собственных </a:t>
                      </a:r>
                      <a:r>
                        <a:rPr lang="ru-RU" altLang="ko-KR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аквапоринов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улучшает их активность во время сна.</a:t>
                      </a:r>
                      <a:endParaRPr lang="en-US" altLang="ko-KR" sz="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746013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Magic Food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Banana Peeling 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Cream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150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900000" eaLnBrk="1" latinLnBrk="1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dirty="0" err="1" smtClean="0">
                          <a:solidFill>
                            <a:schemeClr val="tx1"/>
                          </a:solidFill>
                        </a:rPr>
                        <a:t>Пилинг</a:t>
                      </a: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-крем для лица с мякотью банана. Великолепный </a:t>
                      </a:r>
                      <a:r>
                        <a:rPr lang="ru-RU" altLang="en-US" sz="800" dirty="0" err="1" smtClean="0">
                          <a:solidFill>
                            <a:schemeClr val="tx1"/>
                          </a:solidFill>
                        </a:rPr>
                        <a:t>эксфолиант</a:t>
                      </a: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 с массажным эффектом.</a:t>
                      </a:r>
                    </a:p>
                    <a:p>
                      <a:pPr marL="0" indent="0" algn="just" defTabSz="900000" eaLnBrk="1" latinLnBrk="1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После нанесения на кожу аккуратно массировать в течение 3 минут!</a:t>
                      </a:r>
                      <a:endParaRPr lang="en-US" altLang="ko-KR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46013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Intense Care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Dual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Effect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Sleeping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Pack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100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Интенсивная ночная маска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для лица с двойной функцией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</a:rPr>
                        <a:t> – 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для омоложения кожи с </a:t>
                      </a:r>
                      <a:r>
                        <a:rPr lang="ru-RU" altLang="en-US" sz="800" b="0" dirty="0" err="1" smtClean="0">
                          <a:solidFill>
                            <a:schemeClr val="tx1"/>
                          </a:solidFill>
                        </a:rPr>
                        <a:t>депигментирующим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 эффектом.</a:t>
                      </a:r>
                      <a:endParaRPr lang="en-US" altLang="ko-KR" sz="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746013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Floria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One Veil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Finisher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latin typeface="맑은 고딕"/>
                          <a:ea typeface="맑은 고딕"/>
                        </a:rPr>
                        <a:t>100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Ночная маска-финишер с цветочными экстрактами защищает кожу от внешнего</a:t>
                      </a:r>
                      <a:r>
                        <a:rPr lang="ru-RU" altLang="en-US" sz="800" b="0" i="0" u="none" strike="noStrike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негативного воздействия и освежает, устраняя загрязнения с кожи во время утреннего туалета.</a:t>
                      </a:r>
                      <a:endParaRPr lang="en-US" altLang="en-US" sz="800" b="0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746013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Floria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One Veil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Starter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latin typeface="맑은 고딕"/>
                          <a:ea typeface="맑은 고딕"/>
                        </a:rPr>
                        <a:t>100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i="0" u="none" strike="noStrike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Увлажняющий стартер для лица с комплексом цветочных экстрактов поможет создать безупречный макияж на весь день,</a:t>
                      </a:r>
                      <a:r>
                        <a:rPr lang="ru-RU" altLang="en-US" sz="800" b="0" i="0" u="none" strike="noStrike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эффективно </a:t>
                      </a:r>
                      <a:r>
                        <a:rPr lang="ru-RU" altLang="en-US" sz="800" b="0" i="0" u="none" strike="noStrike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защищая кожу от потери влаги.</a:t>
                      </a:r>
                    </a:p>
                    <a:p>
                      <a:pPr marL="0" lv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Рекомендуется применять</a:t>
                      </a:r>
                      <a:r>
                        <a:rPr lang="ru-RU" altLang="ko-KR" sz="800" b="1" baseline="0" dirty="0" smtClean="0">
                          <a:solidFill>
                            <a:schemeClr val="tx1"/>
                          </a:solidFill>
                        </a:rPr>
                        <a:t> в первые секунды после умывания в качестве первого этапа ухода за кожей.</a:t>
                      </a:r>
                      <a:endParaRPr lang="en-US" altLang="ko-KR" sz="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746013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Luxury Gem Gold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24K 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Mask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100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 latinLnBrk="1">
                        <a:defRPr lang="ko-KR" altLang="en-US"/>
                      </a:pP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Восстанавливающая маска с 24К золотом для особого ухода за увядающей кожей</a:t>
                      </a:r>
                      <a:r>
                        <a:rPr lang="ru-RU" altLang="en-US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вернет ей упругость и роскошное сияние. </a:t>
                      </a:r>
                      <a:endParaRPr lang="en-US" altLang="en-US" sz="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746013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Intense Care Caviar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Volume Up Mask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100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맑은 고딕"/>
                        <a:ea typeface="맑은 고딕"/>
                      </a:endParaRPr>
                    </a:p>
                    <a:p>
                      <a:pPr marL="0" indent="0" algn="ctr" defTabSz="90000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endParaRPr lang="en-US" altLang="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l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Омолаживающая маска-пленка с экстрактом черной икры. Оказывает </a:t>
                      </a:r>
                      <a:r>
                        <a:rPr lang="ru-RU" altLang="en-US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лифтинговое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действие, пробуждает кожу, помогает ей быстрее восстанавливаться.</a:t>
                      </a:r>
                      <a:endParaRPr lang="en-US" altLang="en-US" sz="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746013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Dust and the City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Claynetic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Pack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TBL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100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Защитная глиняная маска вытягивает из пор повседневные загрязнения и сальные пробки</a:t>
                      </a:r>
                      <a:r>
                        <a:rPr lang="ru-RU" altLang="en-US" sz="800" baseline="0" dirty="0" smtClean="0">
                          <a:solidFill>
                            <a:schemeClr val="tx1"/>
                          </a:solidFill>
                        </a:rPr>
                        <a:t> и снимает </a:t>
                      </a: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ороговевший слой кожи ,открывая доступ кислорода к новым здоровым клеткам. Специальное</a:t>
                      </a:r>
                      <a:r>
                        <a:rPr lang="ru-RU" altLang="en-US" sz="800" baseline="0" dirty="0" smtClean="0">
                          <a:solidFill>
                            <a:schemeClr val="tx1"/>
                          </a:solidFill>
                        </a:rPr>
                        <a:t> средство предназначено для </a:t>
                      </a:r>
                      <a:r>
                        <a:rPr lang="ru-RU" altLang="en-US" sz="800" dirty="0" err="1" smtClean="0">
                          <a:solidFill>
                            <a:schemeClr val="tx1"/>
                          </a:solidFill>
                        </a:rPr>
                        <a:t>жительницмегаполисов</a:t>
                      </a: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, где в воздухе содержится высокое содержание пыли, сажи</a:t>
                      </a:r>
                      <a:r>
                        <a:rPr lang="ru-RU" altLang="en-US" sz="800" baseline="0" dirty="0" smtClean="0">
                          <a:solidFill>
                            <a:schemeClr val="tx1"/>
                          </a:solidFill>
                        </a:rPr>
                        <a:t> и выхлопных газов.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7" name="Group 2"/>
          <p:cNvGrpSpPr/>
          <p:nvPr/>
        </p:nvGrpSpPr>
        <p:grpSpPr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8" name="Line 10"/>
            <p:cNvSpPr>
              <a:spLocks noChangeShapeType="1"/>
            </p:cNvSpPr>
            <p:nvPr/>
          </p:nvSpPr>
          <p:spPr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11" name="TextBox 10"/>
            <p:cNvSpPr txBox="1"/>
            <p:nvPr/>
          </p:nvSpPr>
          <p:spPr>
            <a:xfrm>
              <a:off x="5181600" y="113646"/>
              <a:ext cx="1187450" cy="2154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 lang="en-US"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2" name="그룹 14"/>
            <p:cNvGrpSpPr/>
            <p:nvPr/>
          </p:nvGrpSpPr>
          <p:grpSpPr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7" name="Rectangle 5"/>
              <p:cNvSpPr>
                <a:spLocks noChangeArrowheads="1"/>
              </p:cNvSpPr>
              <p:nvPr/>
            </p:nvSpPr>
            <p:spPr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8" name="Rectangle 9"/>
              <p:cNvSpPr>
                <a:spLocks noChangeArrowheads="1"/>
              </p:cNvSpPr>
              <p:nvPr/>
            </p:nvSpPr>
            <p:spPr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9" name="Rectangle 5"/>
              <p:cNvSpPr>
                <a:spLocks noChangeArrowheads="1"/>
              </p:cNvSpPr>
              <p:nvPr/>
            </p:nvSpPr>
            <p:spPr>
              <a:xfrm>
                <a:off x="4563977" y="1571574"/>
                <a:ext cx="859432" cy="857197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>
              <a:xfrm>
                <a:off x="3700887" y="714375"/>
                <a:ext cx="863091" cy="857199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1" name="Rectangle 7"/>
              <p:cNvSpPr>
                <a:spLocks noChangeArrowheads="1"/>
              </p:cNvSpPr>
              <p:nvPr/>
            </p:nvSpPr>
            <p:spPr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/>
            </p:nvSpPr>
            <p:spPr>
              <a:xfrm>
                <a:off x="3700887" y="1571574"/>
                <a:ext cx="863091" cy="857197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3" name="그룹 14"/>
            <p:cNvGrpSpPr/>
            <p:nvPr/>
          </p:nvGrpSpPr>
          <p:grpSpPr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5" name="Rectangle 10"/>
              <p:cNvSpPr>
                <a:spLocks noChangeArrowheads="1"/>
              </p:cNvSpPr>
              <p:nvPr/>
            </p:nvSpPr>
            <p:spPr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21"/>
              <p:cNvSpPr>
                <a:spLocks noChangeArrowheads="1"/>
              </p:cNvSpPr>
              <p:nvPr/>
            </p:nvSpPr>
            <p:spPr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4" name="그림 22" descr="회사로고.JPG"/>
            <p:cNvPicPr>
              <a:picLocks noChangeAspect="1"/>
            </p:cNvPicPr>
            <p:nvPr/>
          </p:nvPicPr>
          <p:blipFill rotWithShape="1">
            <a:blip r:embed="rId5" cstate="print"/>
            <a:srcRect/>
            <a:stretch>
              <a:fillRect/>
            </a:stretch>
          </p:blipFill>
          <p:spPr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pic>
        <p:nvPicPr>
          <p:cNvPr id="30" name="Picture 2" descr="\\민경사원\신제품촬영\2014\클렌징\플로리아 뉴트라-에너지 마사지 크림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90" t="28490" r="20370" b="25440"/>
          <a:stretch>
            <a:fillRect/>
          </a:stretch>
        </p:blipFill>
        <p:spPr>
          <a:xfrm>
            <a:off x="798998" y="1580754"/>
            <a:ext cx="401773" cy="307239"/>
          </a:xfrm>
          <a:prstGeom prst="rect">
            <a:avLst/>
          </a:prstGeom>
          <a:noFill/>
        </p:spPr>
      </p:pic>
      <p:pic>
        <p:nvPicPr>
          <p:cNvPr id="33" name="Picture 2" descr="C:\Users\User\Desktop\IMG_2177-1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940" t="10650" r="30940" b="6880"/>
          <a:stretch>
            <a:fillRect/>
          </a:stretch>
        </p:blipFill>
        <p:spPr>
          <a:xfrm>
            <a:off x="854255" y="2185705"/>
            <a:ext cx="265497" cy="589995"/>
          </a:xfrm>
          <a:prstGeom prst="rect">
            <a:avLst/>
          </a:prstGeom>
          <a:noFill/>
        </p:spPr>
      </p:pic>
      <p:pic>
        <p:nvPicPr>
          <p:cNvPr id="37" name="Picture 2" descr="C:\Users\User\Desktop\2014년02월06일 14시08분\토니모리 플로리아 한 겹 스타터 복사.png"/>
          <p:cNvPicPr>
            <a:picLocks noChangeAspect="1" noChangeArrowheads="1"/>
          </p:cNvPicPr>
          <p:nvPr/>
        </p:nvPicPr>
        <p:blipFill rotWithShape="1">
          <a:blip r:embed="rId8" cstate="print"/>
          <a:srcRect/>
          <a:stretch>
            <a:fillRect/>
          </a:stretch>
        </p:blipFill>
        <p:spPr>
          <a:xfrm>
            <a:off x="836714" y="5125091"/>
            <a:ext cx="298611" cy="582731"/>
          </a:xfrm>
          <a:prstGeom prst="rect">
            <a:avLst/>
          </a:prstGeom>
          <a:noFill/>
        </p:spPr>
      </p:pic>
      <p:sp>
        <p:nvSpPr>
          <p:cNvPr id="27" name="Text Box 12"/>
          <p:cNvSpPr txBox="1">
            <a:spLocks noChangeArrowheads="1"/>
          </p:cNvSpPr>
          <p:nvPr/>
        </p:nvSpPr>
        <p:spPr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 lang="en-US"/>
            </a:pPr>
            <a:r>
              <a:rPr lang="en-US" altLang="en-US" sz="1600" b="1" dirty="0">
                <a:solidFill>
                  <a:prstClr val="black"/>
                </a:solidFill>
              </a:rPr>
              <a:t>One Point</a:t>
            </a:r>
            <a:r>
              <a:rPr lang="ko-KR" altLang="en-US" sz="1600" b="1" dirty="0">
                <a:solidFill>
                  <a:prstClr val="black"/>
                </a:solidFill>
              </a:rPr>
              <a:t> </a:t>
            </a:r>
            <a:r>
              <a:rPr lang="en-US" altLang="ko-KR" sz="1600" b="1" dirty="0">
                <a:solidFill>
                  <a:prstClr val="black"/>
                </a:solidFill>
              </a:rPr>
              <a:t>- </a:t>
            </a:r>
            <a:r>
              <a:rPr lang="en-US" altLang="en-US" sz="1600" b="1" dirty="0" err="1">
                <a:solidFill>
                  <a:prstClr val="black"/>
                </a:solidFill>
              </a:rPr>
              <a:t>Pack</a:t>
            </a:r>
            <a:r>
              <a:rPr lang="en-US" altLang="ko-KR" sz="1600" b="1" dirty="0" err="1">
                <a:solidFill>
                  <a:prstClr val="black"/>
                </a:solidFill>
              </a:rPr>
              <a:t>&amp;</a:t>
            </a:r>
            <a:r>
              <a:rPr lang="en-US" altLang="en-US" sz="1600" b="1" dirty="0" err="1">
                <a:solidFill>
                  <a:prstClr val="black"/>
                </a:solidFill>
              </a:rPr>
              <a:t>Massage</a:t>
            </a:r>
            <a:endParaRPr lang="en-US" altLang="en-US" sz="1600" b="1" dirty="0">
              <a:solidFill>
                <a:prstClr val="black"/>
              </a:solidFill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878549" y="2906584"/>
            <a:ext cx="248542" cy="64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10" cstate="print"/>
          <a:srcRect/>
          <a:stretch>
            <a:fillRect/>
          </a:stretch>
        </p:blipFill>
        <p:spPr>
          <a:xfrm>
            <a:off x="752509" y="7524328"/>
            <a:ext cx="479052" cy="335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2" descr="C:\Users\User\Desktop\신제품\인텐스 케어 듀얼 이펙트 슬리핑 팩 복사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1075" y="3611453"/>
            <a:ext cx="351861" cy="642759"/>
          </a:xfrm>
          <a:prstGeom prst="rect">
            <a:avLst/>
          </a:prstGeom>
          <a:noFill/>
        </p:spPr>
      </p:pic>
      <p:pic>
        <p:nvPicPr>
          <p:cNvPr id="32" name="Picture 2" descr="C:\Users\User\Desktop\2014년02월06일 14시08분\토니모리 플로리아 한 겹 피니셔 복사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36715" y="4353855"/>
            <a:ext cx="277273" cy="617623"/>
          </a:xfrm>
          <a:prstGeom prst="rect">
            <a:avLst/>
          </a:prstGeom>
          <a:noFill/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9863" y="5940152"/>
            <a:ext cx="385915" cy="5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000" y="6610806"/>
            <a:ext cx="722201" cy="7222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직사각형 123"/>
          <p:cNvSpPr/>
          <p:nvPr/>
        </p:nvSpPr>
        <p:spPr>
          <a:xfrm>
            <a:off x="548680" y="7956376"/>
            <a:ext cx="5760000" cy="7200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endParaRPr lang="en-US" altLang="" sz="800">
              <a:solidFill>
                <a:prstClr val="white"/>
              </a:solidFill>
            </a:endParaRPr>
          </a:p>
        </p:txBody>
      </p:sp>
      <p:sp>
        <p:nvSpPr>
          <p:cNvPr id="123" name="Text Box 12"/>
          <p:cNvSpPr txBox="1">
            <a:spLocks noChangeArrowheads="1"/>
          </p:cNvSpPr>
          <p:nvPr/>
        </p:nvSpPr>
        <p:spPr>
          <a:xfrm>
            <a:off x="548680" y="7452325"/>
            <a:ext cx="5771157" cy="276999"/>
          </a:xfrm>
          <a:prstGeom prst="rect">
            <a:avLst/>
          </a:prstGeom>
          <a:solidFill>
            <a:srgbClr val="00B050"/>
          </a:solidFill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1200" dirty="0">
                <a:solidFill>
                  <a:prstClr val="white"/>
                </a:solidFill>
              </a:rPr>
              <a:t>Daily Fresh Mask Sheet </a:t>
            </a:r>
            <a:r>
              <a:rPr lang="en-US" altLang="ko-KR" sz="1200" dirty="0">
                <a:solidFill>
                  <a:prstClr val="white"/>
                </a:solidFill>
              </a:rPr>
              <a:t>[</a:t>
            </a:r>
            <a:r>
              <a:rPr lang="en-US" altLang="en-US" sz="1200" dirty="0">
                <a:solidFill>
                  <a:prstClr val="white"/>
                </a:solidFill>
              </a:rPr>
              <a:t>Aloe</a:t>
            </a:r>
            <a:r>
              <a:rPr lang="en-US" altLang="ko-KR" sz="1200" dirty="0">
                <a:solidFill>
                  <a:prstClr val="white"/>
                </a:solidFill>
              </a:rPr>
              <a:t>]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 lang="en-US"/>
            </a:pPr>
            <a:r>
              <a:rPr lang="en-US" altLang="en-US" sz="1600" b="1" dirty="0">
                <a:solidFill>
                  <a:prstClr val="black"/>
                </a:solidFill>
              </a:rPr>
              <a:t>One Point</a:t>
            </a:r>
            <a:r>
              <a:rPr lang="ko-KR" altLang="en-US" sz="1600" b="1" dirty="0">
                <a:solidFill>
                  <a:prstClr val="black"/>
                </a:solidFill>
              </a:rPr>
              <a:t> </a:t>
            </a:r>
            <a:r>
              <a:rPr lang="en-US" altLang="ko-KR" sz="1600" b="1" dirty="0">
                <a:solidFill>
                  <a:prstClr val="black"/>
                </a:solidFill>
              </a:rPr>
              <a:t>- </a:t>
            </a:r>
            <a:r>
              <a:rPr lang="en-US" altLang="en-US" sz="1600" b="1" dirty="0">
                <a:solidFill>
                  <a:prstClr val="black"/>
                </a:solidFill>
              </a:rPr>
              <a:t>Sheet Pack</a:t>
            </a:r>
            <a:r>
              <a:rPr lang="en-US" altLang="ko-KR" sz="1600" b="1" dirty="0">
                <a:solidFill>
                  <a:prstClr val="black"/>
                </a:solidFill>
              </a:rPr>
              <a:t> </a:t>
            </a:r>
          </a:p>
        </p:txBody>
      </p:sp>
      <p:grpSp>
        <p:nvGrpSpPr>
          <p:cNvPr id="2" name="Group 2"/>
          <p:cNvGrpSpPr/>
          <p:nvPr/>
        </p:nvGrpSpPr>
        <p:grpSpPr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8" name="Line 10"/>
            <p:cNvSpPr>
              <a:spLocks noChangeShapeType="1"/>
            </p:cNvSpPr>
            <p:nvPr/>
          </p:nvSpPr>
          <p:spPr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그룹 9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11" name="TextBox 10"/>
            <p:cNvSpPr txBox="1"/>
            <p:nvPr/>
          </p:nvSpPr>
          <p:spPr>
            <a:xfrm>
              <a:off x="5181600" y="113645"/>
              <a:ext cx="1187450" cy="21544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 lang="en-US"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7" name="그룹 14"/>
            <p:cNvGrpSpPr/>
            <p:nvPr/>
          </p:nvGrpSpPr>
          <p:grpSpPr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7" name="Rectangle 5"/>
              <p:cNvSpPr>
                <a:spLocks noChangeArrowheads="1"/>
              </p:cNvSpPr>
              <p:nvPr/>
            </p:nvSpPr>
            <p:spPr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8" name="Rectangle 9"/>
              <p:cNvSpPr>
                <a:spLocks noChangeArrowheads="1"/>
              </p:cNvSpPr>
              <p:nvPr/>
            </p:nvSpPr>
            <p:spPr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9" name="Rectangle 5"/>
              <p:cNvSpPr>
                <a:spLocks noChangeArrowheads="1"/>
              </p:cNvSpPr>
              <p:nvPr/>
            </p:nvSpPr>
            <p:spPr>
              <a:xfrm>
                <a:off x="4563977" y="1571574"/>
                <a:ext cx="859432" cy="857197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>
              <a:xfrm>
                <a:off x="3700887" y="714375"/>
                <a:ext cx="863091" cy="857199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1" name="Rectangle 7"/>
              <p:cNvSpPr>
                <a:spLocks noChangeArrowheads="1"/>
              </p:cNvSpPr>
              <p:nvPr/>
            </p:nvSpPr>
            <p:spPr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/>
            </p:nvSpPr>
            <p:spPr>
              <a:xfrm>
                <a:off x="3700887" y="1571574"/>
                <a:ext cx="863091" cy="857197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0" name="그룹 14"/>
            <p:cNvGrpSpPr/>
            <p:nvPr/>
          </p:nvGrpSpPr>
          <p:grpSpPr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5" name="Rectangle 10"/>
              <p:cNvSpPr>
                <a:spLocks noChangeArrowheads="1"/>
              </p:cNvSpPr>
              <p:nvPr/>
            </p:nvSpPr>
            <p:spPr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21"/>
              <p:cNvSpPr>
                <a:spLocks noChangeArrowheads="1"/>
              </p:cNvSpPr>
              <p:nvPr/>
            </p:nvSpPr>
            <p:spPr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4" name="그림 22" descr="회사로고.JPG"/>
            <p:cNvPicPr>
              <a:picLocks noChangeAspect="1"/>
            </p:cNvPicPr>
            <p:nvPr/>
          </p:nvPicPr>
          <p:blipFill rotWithShape="1">
            <a:blip r:embed="rId5" cstate="print"/>
            <a:srcRect/>
            <a:stretch>
              <a:fillRect/>
            </a:stretch>
          </p:blipFill>
          <p:spPr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sp>
        <p:nvSpPr>
          <p:cNvPr id="53" name="Text Box 12"/>
          <p:cNvSpPr txBox="1">
            <a:spLocks noChangeArrowheads="1"/>
          </p:cNvSpPr>
          <p:nvPr/>
        </p:nvSpPr>
        <p:spPr>
          <a:xfrm>
            <a:off x="525284" y="1018773"/>
            <a:ext cx="5771157" cy="276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ru-RU" altLang="en-US" sz="1200" dirty="0" smtClean="0">
                <a:solidFill>
                  <a:prstClr val="white"/>
                </a:solidFill>
              </a:rPr>
              <a:t>Одноразовые тканевые маски </a:t>
            </a:r>
            <a:r>
              <a:rPr lang="en-US" altLang="en-US" sz="1200" dirty="0" smtClean="0">
                <a:solidFill>
                  <a:prstClr val="white"/>
                </a:solidFill>
              </a:rPr>
              <a:t>I'm </a:t>
            </a:r>
            <a:r>
              <a:rPr lang="en-US" altLang="en-US" sz="1200" dirty="0">
                <a:solidFill>
                  <a:prstClr val="white"/>
                </a:solidFill>
              </a:rPr>
              <a:t>Real Mask Sheet</a:t>
            </a:r>
            <a:r>
              <a:rPr lang="ko-KR" altLang="en-US" sz="1200" dirty="0">
                <a:solidFill>
                  <a:prstClr val="white"/>
                </a:solidFill>
              </a:rPr>
              <a:t> </a:t>
            </a:r>
            <a:r>
              <a:rPr lang="ru-RU" altLang="ko-KR" sz="1200" dirty="0" smtClean="0">
                <a:solidFill>
                  <a:prstClr val="white"/>
                </a:solidFill>
              </a:rPr>
              <a:t>- </a:t>
            </a:r>
            <a:r>
              <a:rPr lang="en-US" altLang="ko-KR" sz="1200" dirty="0" smtClean="0">
                <a:solidFill>
                  <a:prstClr val="white"/>
                </a:solidFill>
              </a:rPr>
              <a:t>11 </a:t>
            </a:r>
            <a:r>
              <a:rPr lang="ru-RU" altLang="ko-KR" sz="1200" dirty="0" smtClean="0">
                <a:solidFill>
                  <a:prstClr val="white"/>
                </a:solidFill>
              </a:rPr>
              <a:t>видов</a:t>
            </a:r>
            <a:endParaRPr lang="en-US" altLang="ko-KR" sz="1200" dirty="0">
              <a:solidFill>
                <a:prstClr val="white"/>
              </a:solidFill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476672" y="1344564"/>
            <a:ext cx="5829849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Font typeface="Wingdings"/>
              <a:buChar char="§"/>
              <a:defRPr lang="en-US"/>
            </a:pPr>
            <a:r>
              <a:rPr lang="en-US" altLang="ko-KR" sz="900" dirty="0">
                <a:solidFill>
                  <a:prstClr val="black"/>
                </a:solidFill>
              </a:rPr>
              <a:t> 100%</a:t>
            </a:r>
            <a:r>
              <a:rPr lang="ko-KR" altLang="en-US" sz="900" dirty="0">
                <a:solidFill>
                  <a:prstClr val="black"/>
                </a:solidFill>
              </a:rPr>
              <a:t> </a:t>
            </a:r>
            <a:r>
              <a:rPr lang="ru-RU" altLang="en-US" sz="900" dirty="0" smtClean="0">
                <a:solidFill>
                  <a:prstClr val="black"/>
                </a:solidFill>
              </a:rPr>
              <a:t>природная целлюлоза</a:t>
            </a:r>
            <a:endParaRPr lang="en-US" altLang="ko-KR" sz="900" dirty="0">
              <a:solidFill>
                <a:prstClr val="black"/>
              </a:solidFill>
            </a:endParaRPr>
          </a:p>
          <a:p>
            <a:pPr>
              <a:lnSpc>
                <a:spcPct val="110000"/>
              </a:lnSpc>
              <a:buFont typeface="Wingdings"/>
              <a:buChar char="§"/>
              <a:defRPr lang="en-US"/>
            </a:pPr>
            <a:r>
              <a:rPr lang="en-US" altLang="ko-KR" sz="900" dirty="0">
                <a:solidFill>
                  <a:prstClr val="black"/>
                </a:solidFill>
              </a:rPr>
              <a:t> </a:t>
            </a:r>
            <a:r>
              <a:rPr lang="ru-RU" altLang="ko-KR" sz="800" dirty="0" smtClean="0">
                <a:solidFill>
                  <a:prstClr val="black"/>
                </a:solidFill>
              </a:rPr>
              <a:t>Система </a:t>
            </a:r>
            <a:r>
              <a:rPr lang="en-US" altLang="ko-KR" sz="800" dirty="0" smtClean="0">
                <a:solidFill>
                  <a:prstClr val="black"/>
                </a:solidFill>
              </a:rPr>
              <a:t>5 Free</a:t>
            </a:r>
            <a:r>
              <a:rPr lang="ru-RU" altLang="ko-KR" sz="800" dirty="0" smtClean="0">
                <a:solidFill>
                  <a:prstClr val="black"/>
                </a:solidFill>
              </a:rPr>
              <a:t> – не содержит </a:t>
            </a:r>
            <a:r>
              <a:rPr lang="ru-RU" altLang="ko-KR" sz="800" dirty="0" err="1" smtClean="0">
                <a:solidFill>
                  <a:prstClr val="black"/>
                </a:solidFill>
              </a:rPr>
              <a:t>парабенов</a:t>
            </a:r>
            <a:r>
              <a:rPr lang="ru-RU" altLang="ko-KR" sz="800" dirty="0" smtClean="0">
                <a:solidFill>
                  <a:prstClr val="black"/>
                </a:solidFill>
              </a:rPr>
              <a:t>, талька, </a:t>
            </a:r>
            <a:r>
              <a:rPr lang="ru-RU" altLang="ko-KR" sz="800" dirty="0" err="1" smtClean="0">
                <a:solidFill>
                  <a:prstClr val="black"/>
                </a:solidFill>
              </a:rPr>
              <a:t>бензофенона</a:t>
            </a:r>
            <a:r>
              <a:rPr lang="en-US" altLang="ko-KR" sz="800" dirty="0" smtClean="0">
                <a:solidFill>
                  <a:prstClr val="black"/>
                </a:solidFill>
              </a:rPr>
              <a:t>,</a:t>
            </a:r>
            <a:r>
              <a:rPr lang="ru-RU" altLang="ko-KR" sz="800" dirty="0" smtClean="0">
                <a:solidFill>
                  <a:prstClr val="black"/>
                </a:solidFill>
              </a:rPr>
              <a:t> </a:t>
            </a:r>
            <a:r>
              <a:rPr lang="ru-RU" altLang="ko-KR" sz="800" dirty="0" err="1" smtClean="0">
                <a:solidFill>
                  <a:prstClr val="black"/>
                </a:solidFill>
              </a:rPr>
              <a:t>триэтаноламина</a:t>
            </a:r>
            <a:r>
              <a:rPr lang="en-US" altLang="ko-KR" sz="800" dirty="0" smtClean="0">
                <a:solidFill>
                  <a:prstClr val="black"/>
                </a:solidFill>
              </a:rPr>
              <a:t>, </a:t>
            </a:r>
            <a:r>
              <a:rPr lang="ru-RU" altLang="ko-KR" sz="800" dirty="0" smtClean="0">
                <a:solidFill>
                  <a:prstClr val="black"/>
                </a:solidFill>
              </a:rPr>
              <a:t>искусственных красителей.</a:t>
            </a:r>
            <a:endParaRPr lang="en-US" altLang="en-US" sz="800" dirty="0">
              <a:solidFill>
                <a:prstClr val="black"/>
              </a:solidFill>
            </a:endParaRPr>
          </a:p>
        </p:txBody>
      </p:sp>
      <p:sp>
        <p:nvSpPr>
          <p:cNvPr id="140" name="직사각형 139"/>
          <p:cNvSpPr/>
          <p:nvPr/>
        </p:nvSpPr>
        <p:spPr>
          <a:xfrm>
            <a:off x="545273" y="1799824"/>
            <a:ext cx="5760000" cy="118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en-US"/>
            </a:pPr>
            <a:r>
              <a:rPr lang="en-US" altLang="ko-KR" sz="800">
                <a:solidFill>
                  <a:prstClr val="white"/>
                </a:solidFill>
              </a:rPr>
              <a:t>.</a:t>
            </a:r>
            <a:endParaRPr lang="ko-KR" altLang="en-US" sz="800">
              <a:solidFill>
                <a:prstClr val="white"/>
              </a:solidFill>
            </a:endParaRPr>
          </a:p>
        </p:txBody>
      </p:sp>
      <p:sp>
        <p:nvSpPr>
          <p:cNvPr id="141" name="직사각형 140"/>
          <p:cNvSpPr/>
          <p:nvPr/>
        </p:nvSpPr>
        <p:spPr>
          <a:xfrm>
            <a:off x="537487" y="2084385"/>
            <a:ext cx="5760000" cy="611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 sz="800">
              <a:solidFill>
                <a:prstClr val="black"/>
              </a:solidFill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5411454" y="1291038"/>
            <a:ext cx="1000125" cy="24622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defRPr lang="en-US"/>
            </a:pPr>
            <a:r>
              <a:rPr lang="en-US" altLang="ko-KR" sz="1000" b="1" dirty="0" smtClean="0">
                <a:solidFill>
                  <a:prstClr val="white">
                    <a:lumMod val="50000"/>
                  </a:prstClr>
                </a:solidFill>
                <a:latin typeface="+mn-ea"/>
                <a:ea typeface="+mn-ea"/>
              </a:rPr>
              <a:t>21</a:t>
            </a:r>
            <a:r>
              <a:rPr lang="ru-RU" altLang="ko-KR" sz="1000" b="1" dirty="0">
                <a:solidFill>
                  <a:prstClr val="black"/>
                </a:solidFill>
              </a:rPr>
              <a:t> </a:t>
            </a:r>
            <a:r>
              <a:rPr lang="ru-RU" altLang="ko-KR" sz="1000" b="1" dirty="0" smtClean="0">
                <a:solidFill>
                  <a:prstClr val="black"/>
                </a:solidFill>
              </a:rPr>
              <a:t>мл</a:t>
            </a:r>
            <a:endParaRPr lang="ko-KR" altLang="en-US" sz="1000" b="1" dirty="0">
              <a:solidFill>
                <a:prstClr val="white">
                  <a:lumMod val="50000"/>
                </a:prstClr>
              </a:solidFill>
              <a:latin typeface="+mn-ea"/>
              <a:ea typeface="+mn-ea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3512289" y="2707634"/>
            <a:ext cx="720080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ru-RU" altLang="ko-KR" sz="700" b="1" dirty="0" smtClean="0">
                <a:solidFill>
                  <a:prstClr val="black"/>
                </a:solidFill>
                <a:latin typeface="+mn-ea"/>
              </a:rPr>
              <a:t>Выводит токсины</a:t>
            </a:r>
            <a:r>
              <a:rPr lang="en-US" altLang="ko-KR" sz="700" b="1" dirty="0" smtClean="0">
                <a:solidFill>
                  <a:prstClr val="black"/>
                </a:solidFill>
                <a:latin typeface="+mn-ea"/>
                <a:ea typeface="+mn-ea"/>
              </a:rPr>
              <a:t>!</a:t>
            </a:r>
            <a:endParaRPr lang="en-US" altLang="ko-KR" sz="700" b="1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3536159" y="1799824"/>
            <a:ext cx="648072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ru-RU" altLang="en-US" sz="700" b="1" dirty="0" smtClean="0">
                <a:solidFill>
                  <a:prstClr val="black"/>
                </a:solidFill>
                <a:latin typeface="+mn-ea"/>
                <a:ea typeface="+mn-ea"/>
              </a:rPr>
              <a:t>Морские водоросли</a:t>
            </a:r>
            <a:endParaRPr lang="en-US" altLang="en-US" sz="700" b="1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2852937" y="1821069"/>
            <a:ext cx="832878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ru-RU" altLang="en-US" sz="700" b="1" dirty="0" smtClean="0">
                <a:solidFill>
                  <a:prstClr val="black"/>
                </a:solidFill>
                <a:latin typeface="+mn-ea"/>
              </a:rPr>
              <a:t>Красное вино </a:t>
            </a:r>
            <a:endParaRPr lang="en-US" altLang="en-US" sz="700" b="1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2985741" y="2707634"/>
            <a:ext cx="765523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ru-RU" altLang="ko-KR" sz="700" b="1" dirty="0" smtClean="0">
                <a:solidFill>
                  <a:prstClr val="black"/>
                </a:solidFill>
                <a:latin typeface="+mn-ea"/>
                <a:ea typeface="+mn-ea"/>
              </a:rPr>
              <a:t>Ухаживает за порами</a:t>
            </a:r>
            <a:r>
              <a:rPr lang="en-US" altLang="ko-KR" sz="700" b="1" dirty="0" smtClean="0">
                <a:solidFill>
                  <a:prstClr val="black"/>
                </a:solidFill>
                <a:latin typeface="+mn-ea"/>
                <a:ea typeface="+mn-ea"/>
              </a:rPr>
              <a:t>!</a:t>
            </a:r>
            <a:endParaRPr lang="en-US" altLang="ko-KR" sz="700" b="1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1016732" y="2735796"/>
            <a:ext cx="648063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ru-RU" altLang="ko-KR" sz="700" b="1" dirty="0" smtClean="0">
                <a:solidFill>
                  <a:prstClr val="black"/>
                </a:solidFill>
                <a:latin typeface="+mn-ea"/>
                <a:ea typeface="+mn-ea"/>
              </a:rPr>
              <a:t>Оживляет</a:t>
            </a:r>
            <a:r>
              <a:rPr lang="en-US" altLang="ko-KR" sz="700" b="1" dirty="0" smtClean="0">
                <a:solidFill>
                  <a:prstClr val="black"/>
                </a:solidFill>
                <a:latin typeface="+mn-ea"/>
                <a:ea typeface="+mn-ea"/>
              </a:rPr>
              <a:t>!</a:t>
            </a:r>
            <a:endParaRPr lang="en-US" altLang="ko-KR" sz="700" b="1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944723" y="1835708"/>
            <a:ext cx="640086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ru-RU" altLang="en-US" sz="700" b="1" dirty="0" smtClean="0">
                <a:solidFill>
                  <a:prstClr val="black"/>
                </a:solidFill>
                <a:latin typeface="+mn-ea"/>
                <a:ea typeface="+mn-ea"/>
              </a:rPr>
              <a:t>Брокколи</a:t>
            </a:r>
            <a:endParaRPr lang="en-US" altLang="en-US" sz="700" b="1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4048496" y="2707634"/>
            <a:ext cx="581361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ru-RU" altLang="ko-KR" sz="700" b="1" dirty="0" smtClean="0">
                <a:solidFill>
                  <a:prstClr val="black"/>
                </a:solidFill>
                <a:latin typeface="+mn-ea"/>
              </a:rPr>
              <a:t>Успокаивает</a:t>
            </a:r>
            <a:r>
              <a:rPr lang="en-US" altLang="ko-KR" sz="700" b="1" dirty="0" smtClean="0">
                <a:solidFill>
                  <a:prstClr val="black"/>
                </a:solidFill>
                <a:latin typeface="+mn-ea"/>
                <a:ea typeface="+mn-ea"/>
              </a:rPr>
              <a:t>!</a:t>
            </a:r>
            <a:endParaRPr lang="en-US" altLang="ko-KR" sz="700" b="1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4081983" y="1838967"/>
            <a:ext cx="661385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ru-RU" altLang="en-US" sz="700" b="1" dirty="0" smtClean="0">
                <a:solidFill>
                  <a:prstClr val="black"/>
                </a:solidFill>
                <a:latin typeface="+mn-ea"/>
              </a:rPr>
              <a:t>Чайное дерево</a:t>
            </a:r>
            <a:endParaRPr lang="en-US" altLang="en-US" sz="700" b="1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5602002" y="1832273"/>
            <a:ext cx="707320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ru-RU" altLang="en-US" sz="700" b="1" dirty="0" err="1" smtClean="0">
                <a:solidFill>
                  <a:prstClr val="black"/>
                </a:solidFill>
                <a:latin typeface="+mn-ea"/>
                <a:ea typeface="+mn-ea"/>
              </a:rPr>
              <a:t>Маколи</a:t>
            </a:r>
            <a:endParaRPr lang="en-US" altLang="en-US" sz="700" b="1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5541317" y="2707633"/>
            <a:ext cx="860211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ru-RU" altLang="en-US" sz="700" b="1" dirty="0" smtClean="0">
                <a:solidFill>
                  <a:prstClr val="black"/>
                </a:solidFill>
                <a:latin typeface="+mn-ea"/>
                <a:ea typeface="+mn-ea"/>
              </a:rPr>
              <a:t>Глубоко очищает</a:t>
            </a:r>
            <a:r>
              <a:rPr lang="en-US" altLang="en-US" sz="700" b="1" dirty="0" smtClean="0">
                <a:solidFill>
                  <a:prstClr val="black"/>
                </a:solidFill>
                <a:latin typeface="+mn-ea"/>
                <a:ea typeface="+mn-ea"/>
              </a:rPr>
              <a:t>!</a:t>
            </a:r>
            <a:endParaRPr lang="en-US" altLang="en-US" sz="700" b="1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440668" y="2734717"/>
            <a:ext cx="724853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ru-RU" altLang="ko-KR" sz="700" b="1" dirty="0" smtClean="0">
                <a:solidFill>
                  <a:prstClr val="black"/>
                </a:solidFill>
                <a:latin typeface="+mn-ea"/>
                <a:ea typeface="+mn-ea"/>
              </a:rPr>
              <a:t>Осветляет</a:t>
            </a:r>
            <a:r>
              <a:rPr lang="en-US" altLang="ko-KR" sz="700" b="1" dirty="0" smtClean="0">
                <a:solidFill>
                  <a:prstClr val="black"/>
                </a:solidFill>
                <a:latin typeface="+mn-ea"/>
                <a:ea typeface="+mn-ea"/>
              </a:rPr>
              <a:t>!</a:t>
            </a:r>
            <a:endParaRPr lang="en-US" altLang="ko-KR" sz="700" b="1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512676" y="1832273"/>
            <a:ext cx="506651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ru-RU" altLang="en-US" sz="700" b="1" dirty="0" smtClean="0">
                <a:solidFill>
                  <a:prstClr val="black"/>
                </a:solidFill>
                <a:latin typeface="+mn-ea"/>
                <a:ea typeface="+mn-ea"/>
              </a:rPr>
              <a:t>Лимон</a:t>
            </a:r>
            <a:endParaRPr lang="en-US" altLang="en-US" sz="700" b="1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1912961" y="2719985"/>
            <a:ext cx="724643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ru-RU" altLang="ko-KR" sz="700" b="1" dirty="0" smtClean="0">
                <a:solidFill>
                  <a:prstClr val="black"/>
                </a:solidFill>
                <a:latin typeface="+mn-ea"/>
                <a:ea typeface="+mn-ea"/>
              </a:rPr>
              <a:t>Увлажняет</a:t>
            </a:r>
            <a:r>
              <a:rPr lang="en-US" altLang="ko-KR" sz="700" b="1" dirty="0" smtClean="0">
                <a:solidFill>
                  <a:prstClr val="black"/>
                </a:solidFill>
                <a:latin typeface="+mn-ea"/>
                <a:ea typeface="+mn-ea"/>
              </a:rPr>
              <a:t>!</a:t>
            </a:r>
            <a:endParaRPr lang="en-US" altLang="ko-KR" sz="700" b="1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2032599" y="1832273"/>
            <a:ext cx="499283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ru-RU" altLang="en-US" sz="700" b="1" dirty="0" smtClean="0">
                <a:solidFill>
                  <a:prstClr val="black"/>
                </a:solidFill>
                <a:latin typeface="+mn-ea"/>
                <a:ea typeface="+mn-ea"/>
              </a:rPr>
              <a:t>Алоэ</a:t>
            </a:r>
            <a:endParaRPr lang="en-US" altLang="en-US" sz="700" b="1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1480007" y="1827431"/>
            <a:ext cx="580837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ru-RU" altLang="en-US" sz="700" b="1" dirty="0" smtClean="0">
                <a:solidFill>
                  <a:prstClr val="black"/>
                </a:solidFill>
                <a:latin typeface="+mn-ea"/>
                <a:ea typeface="+mn-ea"/>
              </a:rPr>
              <a:t>Томат</a:t>
            </a:r>
            <a:endParaRPr lang="en-US" altLang="en-US" sz="700" b="1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1502625" y="2698480"/>
            <a:ext cx="622191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ru-RU" altLang="ko-KR" sz="700" b="1" dirty="0" smtClean="0">
                <a:solidFill>
                  <a:prstClr val="black"/>
                </a:solidFill>
                <a:latin typeface="+mn-ea"/>
                <a:ea typeface="+mn-ea"/>
              </a:rPr>
              <a:t>Придает сияние</a:t>
            </a:r>
            <a:r>
              <a:rPr lang="en-US" altLang="ko-KR" sz="700" b="1" dirty="0" smtClean="0">
                <a:solidFill>
                  <a:prstClr val="black"/>
                </a:solidFill>
                <a:latin typeface="+mn-ea"/>
                <a:ea typeface="+mn-ea"/>
              </a:rPr>
              <a:t>!</a:t>
            </a:r>
            <a:endParaRPr lang="en-US" altLang="ko-KR" sz="700" b="1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5104559" y="2725938"/>
            <a:ext cx="664688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ru-RU" altLang="ko-KR" sz="700" b="1" dirty="0" smtClean="0">
                <a:solidFill>
                  <a:prstClr val="black"/>
                </a:solidFill>
                <a:latin typeface="+mn-ea"/>
                <a:ea typeface="+mn-ea"/>
              </a:rPr>
              <a:t>Питает</a:t>
            </a:r>
            <a:r>
              <a:rPr lang="en-US" altLang="ko-KR" sz="700" b="1" dirty="0" smtClean="0">
                <a:solidFill>
                  <a:prstClr val="black"/>
                </a:solidFill>
                <a:latin typeface="+mn-ea"/>
                <a:ea typeface="+mn-ea"/>
              </a:rPr>
              <a:t>!</a:t>
            </a:r>
            <a:endParaRPr lang="en-US" altLang="ko-KR" sz="700" b="1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5063300" y="1832273"/>
            <a:ext cx="648072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ru-RU" altLang="en-US" sz="700" b="1" dirty="0" smtClean="0">
                <a:solidFill>
                  <a:prstClr val="black"/>
                </a:solidFill>
                <a:latin typeface="+mn-ea"/>
                <a:ea typeface="+mn-ea"/>
              </a:rPr>
              <a:t>Авокадо</a:t>
            </a:r>
            <a:endParaRPr lang="en-US" altLang="en-US" sz="700" b="1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4441452" y="2735796"/>
            <a:ext cx="787748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ru-RU" altLang="ko-KR" sz="700" b="1" dirty="0" smtClean="0">
                <a:solidFill>
                  <a:prstClr val="black"/>
                </a:solidFill>
                <a:latin typeface="+mn-ea"/>
                <a:ea typeface="+mn-ea"/>
              </a:rPr>
              <a:t>Очищает</a:t>
            </a:r>
            <a:r>
              <a:rPr lang="en-US" altLang="ko-KR" sz="700" b="1" dirty="0" smtClean="0">
                <a:solidFill>
                  <a:prstClr val="black"/>
                </a:solidFill>
                <a:latin typeface="+mn-ea"/>
                <a:ea typeface="+mn-ea"/>
              </a:rPr>
              <a:t>!</a:t>
            </a:r>
            <a:endParaRPr lang="en-US" altLang="ko-KR" sz="700" b="1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4653133" y="1835708"/>
            <a:ext cx="396047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ru-RU" altLang="en-US" sz="700" b="1" dirty="0" smtClean="0">
                <a:solidFill>
                  <a:prstClr val="black"/>
                </a:solidFill>
                <a:latin typeface="+mn-ea"/>
                <a:ea typeface="+mn-ea"/>
              </a:rPr>
              <a:t>Рис</a:t>
            </a:r>
            <a:endParaRPr lang="en-US" altLang="en-US" sz="700" b="1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2456904" y="2698480"/>
            <a:ext cx="684076" cy="4154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ru-RU" altLang="ko-KR" sz="700" b="1" dirty="0" smtClean="0">
                <a:solidFill>
                  <a:prstClr val="black"/>
                </a:solidFill>
                <a:latin typeface="+mn-ea"/>
                <a:ea typeface="+mn-ea"/>
              </a:rPr>
              <a:t>Повышает эластичность</a:t>
            </a:r>
            <a:r>
              <a:rPr lang="en-US" altLang="ko-KR" sz="700" b="1" dirty="0" smtClean="0">
                <a:solidFill>
                  <a:prstClr val="black"/>
                </a:solidFill>
                <a:latin typeface="+mn-ea"/>
                <a:ea typeface="+mn-ea"/>
              </a:rPr>
              <a:t>!</a:t>
            </a:r>
            <a:endParaRPr lang="en-US" altLang="ko-KR" sz="700" b="1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2380166" y="1838967"/>
            <a:ext cx="839712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ru-RU" altLang="ko-KR" sz="700" b="1" dirty="0" smtClean="0">
                <a:solidFill>
                  <a:prstClr val="black"/>
                </a:solidFill>
                <a:latin typeface="+mn-ea"/>
                <a:ea typeface="+mn-ea"/>
              </a:rPr>
              <a:t>Гранат</a:t>
            </a:r>
            <a:endParaRPr lang="ko-KR" altLang="en-US" sz="700" b="1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pic>
        <p:nvPicPr>
          <p:cNvPr id="166" name="Picture 2" descr="C:\Users\User\Desktop\제품 이미지3\아임 리얼 레몬 마스크 시트_브라이트닝.png"/>
          <p:cNvPicPr>
            <a:picLocks noChangeAspect="1" noChangeArrowheads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>
            <a:off x="458145" y="2083128"/>
            <a:ext cx="612000" cy="612000"/>
          </a:xfrm>
          <a:prstGeom prst="rect">
            <a:avLst/>
          </a:prstGeom>
          <a:noFill/>
        </p:spPr>
      </p:pic>
      <p:pic>
        <p:nvPicPr>
          <p:cNvPr id="167" name="Picture 3" descr="C:\Users\User\Desktop\제품 이미지3\아임 리얼 레드와인 마스크 시트_모공케어.png"/>
          <p:cNvPicPr>
            <a:picLocks noChangeAspect="1" noChangeArrowheads="1"/>
          </p:cNvPicPr>
          <p:nvPr/>
        </p:nvPicPr>
        <p:blipFill rotWithShape="1">
          <a:blip r:embed="rId7" cstate="print"/>
          <a:srcRect/>
          <a:stretch>
            <a:fillRect/>
          </a:stretch>
        </p:blipFill>
        <p:spPr>
          <a:xfrm>
            <a:off x="2968377" y="2076432"/>
            <a:ext cx="612000" cy="612000"/>
          </a:xfrm>
          <a:prstGeom prst="rect">
            <a:avLst/>
          </a:prstGeom>
          <a:noFill/>
        </p:spPr>
      </p:pic>
      <p:pic>
        <p:nvPicPr>
          <p:cNvPr id="168" name="Picture 4" descr="C:\Users\User\Desktop\제품 이미지3\아임 리얼 브로콜리 마스크 시트_생기.png"/>
          <p:cNvPicPr>
            <a:picLocks noChangeAspect="1" noChangeArrowheads="1"/>
          </p:cNvPicPr>
          <p:nvPr/>
        </p:nvPicPr>
        <p:blipFill rotWithShape="1">
          <a:blip r:embed="rId8" cstate="print"/>
          <a:srcRect/>
          <a:stretch>
            <a:fillRect/>
          </a:stretch>
        </p:blipFill>
        <p:spPr>
          <a:xfrm>
            <a:off x="952153" y="2086480"/>
            <a:ext cx="612000" cy="612000"/>
          </a:xfrm>
          <a:prstGeom prst="rect">
            <a:avLst/>
          </a:prstGeom>
          <a:noFill/>
        </p:spPr>
      </p:pic>
      <p:pic>
        <p:nvPicPr>
          <p:cNvPr id="169" name="Picture 5" descr="C:\Users\User\Desktop\제품 이미지3\아임 리얼 아보카도 마스크 시트_영양.png"/>
          <p:cNvPicPr>
            <a:picLocks noChangeAspect="1" noChangeArrowheads="1"/>
          </p:cNvPicPr>
          <p:nvPr/>
        </p:nvPicPr>
        <p:blipFill rotWithShape="1">
          <a:blip r:embed="rId9" cstate="print"/>
          <a:srcRect/>
          <a:stretch>
            <a:fillRect/>
          </a:stretch>
        </p:blipFill>
        <p:spPr>
          <a:xfrm>
            <a:off x="5121256" y="2071408"/>
            <a:ext cx="612000" cy="612000"/>
          </a:xfrm>
          <a:prstGeom prst="rect">
            <a:avLst/>
          </a:prstGeom>
          <a:noFill/>
        </p:spPr>
      </p:pic>
      <p:pic>
        <p:nvPicPr>
          <p:cNvPr id="171" name="Picture 7" descr="C:\Users\User\Desktop\제품 이미지3\아임 리얼 석류 마스크 시트_탄력.png"/>
          <p:cNvPicPr>
            <a:picLocks noChangeAspect="1" noChangeArrowheads="1"/>
          </p:cNvPicPr>
          <p:nvPr/>
        </p:nvPicPr>
        <p:blipFill rotWithShape="1">
          <a:blip r:embed="rId10" cstate="print"/>
          <a:srcRect/>
          <a:stretch>
            <a:fillRect/>
          </a:stretch>
        </p:blipFill>
        <p:spPr>
          <a:xfrm>
            <a:off x="2464321" y="2071408"/>
            <a:ext cx="612000" cy="612000"/>
          </a:xfrm>
          <a:prstGeom prst="rect">
            <a:avLst/>
          </a:prstGeom>
          <a:noFill/>
        </p:spPr>
      </p:pic>
      <p:pic>
        <p:nvPicPr>
          <p:cNvPr id="172" name="Picture 8" descr="C:\Users\User\Desktop\제품 이미지3\아임 리얼 티트리 마스크 시트_피부진정.png"/>
          <p:cNvPicPr>
            <a:picLocks noChangeAspect="1" noChangeArrowheads="1"/>
          </p:cNvPicPr>
          <p:nvPr/>
        </p:nvPicPr>
        <p:blipFill rotWithShape="1">
          <a:blip r:embed="rId11" cstate="print"/>
          <a:srcRect/>
          <a:stretch>
            <a:fillRect/>
          </a:stretch>
        </p:blipFill>
        <p:spPr>
          <a:xfrm>
            <a:off x="4048497" y="2076432"/>
            <a:ext cx="612000" cy="612000"/>
          </a:xfrm>
          <a:prstGeom prst="rect">
            <a:avLst/>
          </a:prstGeom>
          <a:noFill/>
        </p:spPr>
      </p:pic>
      <p:pic>
        <p:nvPicPr>
          <p:cNvPr id="174" name="Picture 10" descr="C:\Users\User\Desktop\제품 이미지3\아임 리얼 알로에 마스크 시트_보습.png"/>
          <p:cNvPicPr>
            <a:picLocks noChangeAspect="1" noChangeArrowheads="1"/>
          </p:cNvPicPr>
          <p:nvPr/>
        </p:nvPicPr>
        <p:blipFill rotWithShape="1">
          <a:blip r:embed="rId12" cstate="print"/>
          <a:srcRect/>
          <a:stretch>
            <a:fillRect/>
          </a:stretch>
        </p:blipFill>
        <p:spPr>
          <a:xfrm>
            <a:off x="2003816" y="2081456"/>
            <a:ext cx="612000" cy="612000"/>
          </a:xfrm>
          <a:prstGeom prst="rect">
            <a:avLst/>
          </a:prstGeom>
          <a:noFill/>
        </p:spPr>
      </p:pic>
      <p:pic>
        <p:nvPicPr>
          <p:cNvPr id="175" name="Picture 11" descr="C:\Users\User\Desktop\제품 이미지3\아임 리얼 해조 마스크 시트_피부청정.png"/>
          <p:cNvPicPr>
            <a:picLocks noChangeAspect="1" noChangeArrowheads="1"/>
          </p:cNvPicPr>
          <p:nvPr/>
        </p:nvPicPr>
        <p:blipFill rotWithShape="1">
          <a:blip r:embed="rId13" cstate="print"/>
          <a:srcRect/>
          <a:stretch>
            <a:fillRect/>
          </a:stretch>
        </p:blipFill>
        <p:spPr>
          <a:xfrm>
            <a:off x="3512625" y="2076432"/>
            <a:ext cx="612000" cy="612000"/>
          </a:xfrm>
          <a:prstGeom prst="rect">
            <a:avLst/>
          </a:prstGeom>
          <a:noFill/>
        </p:spPr>
      </p:pic>
      <p:sp>
        <p:nvSpPr>
          <p:cNvPr id="176" name="Text Box 12"/>
          <p:cNvSpPr txBox="1">
            <a:spLocks noChangeArrowheads="1"/>
          </p:cNvSpPr>
          <p:nvPr/>
        </p:nvSpPr>
        <p:spPr>
          <a:xfrm>
            <a:off x="525284" y="3131845"/>
            <a:ext cx="5771157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ru-RU" altLang="en-US" sz="1200" dirty="0">
                <a:solidFill>
                  <a:prstClr val="white"/>
                </a:solidFill>
              </a:rPr>
              <a:t>Одноразовые тканевые маски </a:t>
            </a:r>
            <a:r>
              <a:rPr lang="en-US" altLang="en-US" sz="1200" dirty="0" smtClean="0">
                <a:solidFill>
                  <a:prstClr val="white"/>
                </a:solidFill>
              </a:rPr>
              <a:t>Pure</a:t>
            </a:r>
            <a:r>
              <a:rPr lang="ko-KR" altLang="en-US" sz="1200" dirty="0" smtClean="0">
                <a:solidFill>
                  <a:prstClr val="white"/>
                </a:solidFill>
              </a:rPr>
              <a:t> </a:t>
            </a:r>
            <a:r>
              <a:rPr lang="en-US" altLang="ko-KR" sz="1200" dirty="0">
                <a:solidFill>
                  <a:prstClr val="white"/>
                </a:solidFill>
              </a:rPr>
              <a:t>100 </a:t>
            </a:r>
            <a:r>
              <a:rPr lang="en-US" altLang="en-US" sz="1200" dirty="0">
                <a:solidFill>
                  <a:prstClr val="white"/>
                </a:solidFill>
              </a:rPr>
              <a:t>Mask Sheet</a:t>
            </a:r>
            <a:endParaRPr lang="ko-KR" altLang="en-US" sz="1200" dirty="0">
              <a:solidFill>
                <a:prstClr val="white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476672" y="3413325"/>
            <a:ext cx="6156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/>
              <a:buChar char="§"/>
              <a:defRPr lang="en-US"/>
            </a:pPr>
            <a:r>
              <a:rPr lang="ru-RU" altLang="ko-KR" sz="900" dirty="0" smtClean="0">
                <a:solidFill>
                  <a:prstClr val="black"/>
                </a:solidFill>
              </a:rPr>
              <a:t>100% </a:t>
            </a:r>
            <a:r>
              <a:rPr lang="ru-RU" altLang="ko-KR" sz="900" dirty="0">
                <a:solidFill>
                  <a:prstClr val="black"/>
                </a:solidFill>
              </a:rPr>
              <a:t>органический необработанный неотбеленный </a:t>
            </a:r>
            <a:r>
              <a:rPr lang="ru-RU" altLang="ko-KR" sz="900" dirty="0" smtClean="0">
                <a:solidFill>
                  <a:prstClr val="black"/>
                </a:solidFill>
              </a:rPr>
              <a:t>хлопок </a:t>
            </a:r>
            <a:r>
              <a:rPr lang="en-US" altLang="ko-KR" sz="900" dirty="0" smtClean="0">
                <a:solidFill>
                  <a:prstClr val="black"/>
                </a:solidFill>
              </a:rPr>
              <a:t>(</a:t>
            </a:r>
            <a:r>
              <a:rPr lang="en-US" altLang="en-US" sz="900" dirty="0" smtClean="0">
                <a:solidFill>
                  <a:prstClr val="black"/>
                </a:solidFill>
              </a:rPr>
              <a:t>cottonseed </a:t>
            </a:r>
            <a:r>
              <a:rPr lang="en-US" altLang="en-US" sz="900" dirty="0" err="1">
                <a:solidFill>
                  <a:prstClr val="black"/>
                </a:solidFill>
              </a:rPr>
              <a:t>inc.</a:t>
            </a:r>
            <a:r>
              <a:rPr lang="en-US" altLang="ko-KR" sz="900" dirty="0">
                <a:solidFill>
                  <a:prstClr val="black"/>
                </a:solidFill>
              </a:rPr>
              <a:t>) </a:t>
            </a:r>
            <a:r>
              <a:rPr lang="en-US" altLang="ko-KR" sz="800" dirty="0" smtClean="0">
                <a:solidFill>
                  <a:srgbClr val="FF0000"/>
                </a:solidFill>
              </a:rPr>
              <a:t>*</a:t>
            </a:r>
            <a:r>
              <a:rPr lang="ru-RU" altLang="ko-KR" sz="800" dirty="0" smtClean="0">
                <a:solidFill>
                  <a:srgbClr val="FF0000"/>
                </a:solidFill>
              </a:rPr>
              <a:t>Не принимать черные вкрапления за чужеродные примеси</a:t>
            </a:r>
            <a:r>
              <a:rPr lang="en-US" altLang="ko-KR" sz="900" dirty="0" smtClean="0">
                <a:solidFill>
                  <a:prstClr val="black"/>
                </a:solidFill>
              </a:rPr>
              <a:t>.</a:t>
            </a:r>
            <a:r>
              <a:rPr lang="ko-KR" altLang="en-US" sz="900" dirty="0" smtClean="0">
                <a:solidFill>
                  <a:prstClr val="black"/>
                </a:solidFill>
              </a:rPr>
              <a:t> </a:t>
            </a:r>
            <a:endParaRPr lang="ko-KR" altLang="en-US" sz="900" dirty="0">
              <a:solidFill>
                <a:prstClr val="black"/>
              </a:solidFill>
            </a:endParaRPr>
          </a:p>
          <a:p>
            <a:pPr>
              <a:buFont typeface="Wingdings"/>
              <a:buChar char="§"/>
              <a:defRPr lang="en-US"/>
            </a:pPr>
            <a:r>
              <a:rPr lang="en-US" altLang="ko-KR" sz="900" dirty="0">
                <a:solidFill>
                  <a:prstClr val="black"/>
                </a:solidFill>
              </a:rPr>
              <a:t>  </a:t>
            </a:r>
            <a:r>
              <a:rPr lang="ru-RU" altLang="en-US" sz="900" dirty="0" smtClean="0">
                <a:solidFill>
                  <a:prstClr val="black"/>
                </a:solidFill>
              </a:rPr>
              <a:t>Интенсивный уход с премиум-эссенцией.</a:t>
            </a:r>
            <a:endParaRPr lang="en-US" altLang="en-US" sz="900" dirty="0">
              <a:solidFill>
                <a:prstClr val="black"/>
              </a:solidFill>
            </a:endParaRPr>
          </a:p>
          <a:p>
            <a:pPr>
              <a:buFont typeface="Wingdings"/>
              <a:buChar char="§"/>
              <a:defRPr lang="en-US"/>
            </a:pPr>
            <a:r>
              <a:rPr lang="en-US" altLang="ko-KR" sz="900" dirty="0">
                <a:solidFill>
                  <a:prstClr val="black"/>
                </a:solidFill>
              </a:rPr>
              <a:t>  </a:t>
            </a:r>
            <a:r>
              <a:rPr lang="ru-RU" altLang="ko-KR" sz="800" dirty="0">
                <a:solidFill>
                  <a:prstClr val="black"/>
                </a:solidFill>
              </a:rPr>
              <a:t>Система 5 </a:t>
            </a:r>
            <a:r>
              <a:rPr lang="ru-RU" altLang="ko-KR" sz="800" dirty="0" err="1">
                <a:solidFill>
                  <a:prstClr val="black"/>
                </a:solidFill>
              </a:rPr>
              <a:t>Free</a:t>
            </a:r>
            <a:r>
              <a:rPr lang="ru-RU" altLang="ko-KR" sz="800" dirty="0">
                <a:solidFill>
                  <a:prstClr val="black"/>
                </a:solidFill>
              </a:rPr>
              <a:t> – не содержит </a:t>
            </a:r>
            <a:r>
              <a:rPr lang="ru-RU" altLang="ko-KR" sz="800" dirty="0" err="1">
                <a:solidFill>
                  <a:prstClr val="black"/>
                </a:solidFill>
              </a:rPr>
              <a:t>парабенов</a:t>
            </a:r>
            <a:r>
              <a:rPr lang="ru-RU" altLang="ko-KR" sz="800" dirty="0">
                <a:solidFill>
                  <a:prstClr val="black"/>
                </a:solidFill>
              </a:rPr>
              <a:t>, талька, </a:t>
            </a:r>
            <a:r>
              <a:rPr lang="ru-RU" altLang="ko-KR" sz="800" dirty="0" err="1">
                <a:solidFill>
                  <a:prstClr val="black"/>
                </a:solidFill>
              </a:rPr>
              <a:t>бензофенона</a:t>
            </a:r>
            <a:r>
              <a:rPr lang="ru-RU" altLang="ko-KR" sz="800" dirty="0">
                <a:solidFill>
                  <a:prstClr val="black"/>
                </a:solidFill>
              </a:rPr>
              <a:t>, </a:t>
            </a:r>
            <a:r>
              <a:rPr lang="ru-RU" altLang="ko-KR" sz="800" dirty="0" err="1">
                <a:solidFill>
                  <a:prstClr val="black"/>
                </a:solidFill>
              </a:rPr>
              <a:t>триэтаноламина</a:t>
            </a:r>
            <a:r>
              <a:rPr lang="ru-RU" altLang="ko-KR" sz="800" dirty="0">
                <a:solidFill>
                  <a:prstClr val="black"/>
                </a:solidFill>
              </a:rPr>
              <a:t>, искусственных красителей.</a:t>
            </a:r>
          </a:p>
        </p:txBody>
      </p:sp>
      <p:sp>
        <p:nvSpPr>
          <p:cNvPr id="177" name="직사각형 176"/>
          <p:cNvSpPr/>
          <p:nvPr/>
        </p:nvSpPr>
        <p:spPr>
          <a:xfrm>
            <a:off x="542925" y="3995936"/>
            <a:ext cx="5760000" cy="118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>
              <a:solidFill>
                <a:prstClr val="white"/>
              </a:solidFill>
              <a:latin typeface="+mn-ea"/>
            </a:endParaRPr>
          </a:p>
        </p:txBody>
      </p:sp>
      <p:sp>
        <p:nvSpPr>
          <p:cNvPr id="178" name="직사각형 177"/>
          <p:cNvSpPr/>
          <p:nvPr/>
        </p:nvSpPr>
        <p:spPr>
          <a:xfrm>
            <a:off x="542925" y="4277895"/>
            <a:ext cx="5760000" cy="6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>
              <a:solidFill>
                <a:prstClr val="white"/>
              </a:solidFill>
              <a:latin typeface="+mn-ea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5436903" y="3154912"/>
            <a:ext cx="1000125" cy="24622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defRPr lang="en-US"/>
            </a:pPr>
            <a:r>
              <a:rPr lang="en-US" altLang="ko-KR" sz="1000" b="1" dirty="0" smtClean="0">
                <a:solidFill>
                  <a:prstClr val="white">
                    <a:lumMod val="50000"/>
                  </a:prstClr>
                </a:solidFill>
                <a:latin typeface="+mn-ea"/>
                <a:ea typeface="+mn-ea"/>
              </a:rPr>
              <a:t>21</a:t>
            </a:r>
            <a:r>
              <a:rPr lang="ru-RU" altLang="ko-KR" sz="1000" b="1" dirty="0">
                <a:solidFill>
                  <a:prstClr val="black"/>
                </a:solidFill>
              </a:rPr>
              <a:t> </a:t>
            </a:r>
            <a:r>
              <a:rPr lang="ru-RU" altLang="ko-KR" sz="1000" b="1" dirty="0" smtClean="0">
                <a:solidFill>
                  <a:prstClr val="black"/>
                </a:solidFill>
              </a:rPr>
              <a:t>мл</a:t>
            </a:r>
            <a:endParaRPr lang="ko-KR" altLang="en-US" sz="1000" b="1" dirty="0">
              <a:solidFill>
                <a:prstClr val="white">
                  <a:lumMod val="50000"/>
                </a:prstClr>
              </a:solidFill>
              <a:latin typeface="+mn-ea"/>
              <a:ea typeface="+mn-ea"/>
            </a:endParaRPr>
          </a:p>
        </p:txBody>
      </p:sp>
      <p:sp>
        <p:nvSpPr>
          <p:cNvPr id="180" name="TextBox 135"/>
          <p:cNvSpPr txBox="1">
            <a:spLocks noChangeArrowheads="1"/>
          </p:cNvSpPr>
          <p:nvPr/>
        </p:nvSpPr>
        <p:spPr>
          <a:xfrm>
            <a:off x="3651347" y="4043331"/>
            <a:ext cx="568077" cy="20005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ru-RU" altLang="en-US" sz="700" b="1" dirty="0" smtClean="0">
                <a:solidFill>
                  <a:prstClr val="black"/>
                </a:solidFill>
                <a:latin typeface="+mn-ea"/>
              </a:rPr>
              <a:t>Жемчуг</a:t>
            </a:r>
            <a:endParaRPr lang="en-US" altLang="en-US" sz="700" b="1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181" name="TextBox 131"/>
          <p:cNvSpPr txBox="1">
            <a:spLocks noChangeArrowheads="1"/>
          </p:cNvSpPr>
          <p:nvPr/>
        </p:nvSpPr>
        <p:spPr>
          <a:xfrm>
            <a:off x="440668" y="3995940"/>
            <a:ext cx="864078" cy="30777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ru-RU" altLang="en-US" sz="700" b="1" dirty="0" err="1" smtClean="0">
                <a:solidFill>
                  <a:prstClr val="black"/>
                </a:solidFill>
                <a:latin typeface="+mn-ea"/>
                <a:ea typeface="+mn-ea"/>
              </a:rPr>
              <a:t>Гиалуроновая</a:t>
            </a:r>
            <a:r>
              <a:rPr lang="ru-RU" altLang="en-US" sz="700" b="1" dirty="0" smtClean="0">
                <a:solidFill>
                  <a:prstClr val="black"/>
                </a:solidFill>
                <a:latin typeface="+mn-ea"/>
                <a:ea typeface="+mn-ea"/>
              </a:rPr>
              <a:t> кислота</a:t>
            </a:r>
            <a:endParaRPr lang="en-US" altLang="en-US" sz="700" b="1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182" name="TextBox 133"/>
          <p:cNvSpPr txBox="1">
            <a:spLocks noChangeArrowheads="1"/>
          </p:cNvSpPr>
          <p:nvPr/>
        </p:nvSpPr>
        <p:spPr>
          <a:xfrm>
            <a:off x="1151024" y="3967455"/>
            <a:ext cx="648072" cy="415498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ru-RU" altLang="en-US" sz="700" b="1" dirty="0" smtClean="0">
                <a:solidFill>
                  <a:prstClr val="black"/>
                </a:solidFill>
                <a:latin typeface="+mn-ea"/>
                <a:ea typeface="+mn-ea"/>
              </a:rPr>
              <a:t>Фильтрат слизи улитки</a:t>
            </a:r>
            <a:endParaRPr lang="en-US" altLang="en-US" sz="700" b="1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183" name="TextBox 134"/>
          <p:cNvSpPr txBox="1">
            <a:spLocks noChangeArrowheads="1"/>
          </p:cNvSpPr>
          <p:nvPr/>
        </p:nvSpPr>
        <p:spPr>
          <a:xfrm>
            <a:off x="1692714" y="4030499"/>
            <a:ext cx="712093" cy="20005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ru-RU" altLang="en-US" sz="700" b="1" dirty="0" smtClean="0">
                <a:solidFill>
                  <a:prstClr val="black"/>
                </a:solidFill>
                <a:latin typeface="+mn-ea"/>
                <a:ea typeface="+mn-ea"/>
              </a:rPr>
              <a:t>Прополис</a:t>
            </a:r>
            <a:endParaRPr lang="en-US" altLang="en-US" sz="700" b="1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184" name="TextBox 135"/>
          <p:cNvSpPr txBox="1">
            <a:spLocks noChangeArrowheads="1"/>
          </p:cNvSpPr>
          <p:nvPr/>
        </p:nvSpPr>
        <p:spPr>
          <a:xfrm>
            <a:off x="2312876" y="4027963"/>
            <a:ext cx="784101" cy="30777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ru-RU" altLang="en-US" sz="700" b="1" dirty="0" smtClean="0">
                <a:solidFill>
                  <a:prstClr val="black"/>
                </a:solidFill>
                <a:latin typeface="+mn-ea"/>
                <a:ea typeface="+mn-ea"/>
              </a:rPr>
              <a:t>Морской коллаген</a:t>
            </a:r>
            <a:endParaRPr lang="en-US" altLang="en-US" sz="700" b="1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185" name="TextBox 135"/>
          <p:cNvSpPr txBox="1">
            <a:spLocks noChangeArrowheads="1"/>
          </p:cNvSpPr>
          <p:nvPr/>
        </p:nvSpPr>
        <p:spPr>
          <a:xfrm>
            <a:off x="2971723" y="4043331"/>
            <a:ext cx="779541" cy="20005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ru-RU" altLang="en-US" sz="700" b="1" dirty="0" smtClean="0">
                <a:solidFill>
                  <a:prstClr val="black"/>
                </a:solidFill>
                <a:latin typeface="+mn-ea"/>
                <a:ea typeface="+mn-ea"/>
              </a:rPr>
              <a:t>Черная икра</a:t>
            </a:r>
            <a:endParaRPr lang="en-US" altLang="en-US" sz="700" b="1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186" name="TextBox 135"/>
          <p:cNvSpPr txBox="1">
            <a:spLocks noChangeArrowheads="1"/>
          </p:cNvSpPr>
          <p:nvPr/>
        </p:nvSpPr>
        <p:spPr>
          <a:xfrm>
            <a:off x="4232369" y="4044323"/>
            <a:ext cx="648071" cy="20005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ru-RU" altLang="en-US" sz="700" b="1" dirty="0" smtClean="0">
                <a:solidFill>
                  <a:prstClr val="black"/>
                </a:solidFill>
                <a:latin typeface="+mn-ea"/>
                <a:ea typeface="+mn-ea"/>
              </a:rPr>
              <a:t>Масло ши</a:t>
            </a:r>
            <a:endParaRPr lang="en-US" altLang="en-US" sz="700" b="1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187" name="TextBox 135"/>
          <p:cNvSpPr txBox="1">
            <a:spLocks noChangeArrowheads="1"/>
          </p:cNvSpPr>
          <p:nvPr/>
        </p:nvSpPr>
        <p:spPr>
          <a:xfrm>
            <a:off x="4877467" y="4044323"/>
            <a:ext cx="691555" cy="20005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ru-RU" altLang="en-US" sz="700" b="1" dirty="0" smtClean="0">
                <a:solidFill>
                  <a:prstClr val="black"/>
                </a:solidFill>
                <a:latin typeface="+mn-ea"/>
                <a:ea typeface="+mn-ea"/>
              </a:rPr>
              <a:t>Плацента</a:t>
            </a:r>
            <a:endParaRPr lang="en-US" altLang="en-US" sz="700" b="1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476672" y="4915431"/>
            <a:ext cx="697952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ru-RU" altLang="ko-KR" sz="700" b="1" dirty="0" smtClean="0">
                <a:solidFill>
                  <a:prstClr val="black"/>
                </a:solidFill>
                <a:latin typeface="+mn-ea"/>
                <a:ea typeface="+mn-ea"/>
              </a:rPr>
              <a:t>Увлажняет</a:t>
            </a:r>
            <a:r>
              <a:rPr lang="en-US" altLang="ko-KR" sz="700" b="1" dirty="0" smtClean="0">
                <a:solidFill>
                  <a:prstClr val="black"/>
                </a:solidFill>
                <a:latin typeface="+mn-ea"/>
                <a:ea typeface="+mn-ea"/>
              </a:rPr>
              <a:t>!</a:t>
            </a:r>
            <a:endParaRPr lang="en-US" altLang="ko-KR" sz="700" b="1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1016732" y="4911436"/>
            <a:ext cx="839005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ru-RU" altLang="en-US" sz="700" b="1" dirty="0" smtClean="0">
                <a:solidFill>
                  <a:prstClr val="black"/>
                </a:solidFill>
                <a:latin typeface="+mn-ea"/>
                <a:ea typeface="+mn-ea"/>
              </a:rPr>
              <a:t>Регенерирует</a:t>
            </a:r>
            <a:r>
              <a:rPr lang="en-US" altLang="en-US" sz="700" b="1" dirty="0" smtClean="0">
                <a:solidFill>
                  <a:prstClr val="black"/>
                </a:solidFill>
                <a:latin typeface="+mn-ea"/>
                <a:ea typeface="+mn-ea"/>
              </a:rPr>
              <a:t>!</a:t>
            </a:r>
            <a:endParaRPr lang="en-US" altLang="en-US" sz="700" b="1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1672211" y="4903172"/>
            <a:ext cx="771463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ru-RU" altLang="ko-KR" sz="700" b="1" dirty="0" smtClean="0">
                <a:solidFill>
                  <a:prstClr val="black"/>
                </a:solidFill>
                <a:latin typeface="+mn-ea"/>
                <a:ea typeface="+mn-ea"/>
              </a:rPr>
              <a:t>Успокаивает</a:t>
            </a:r>
            <a:r>
              <a:rPr lang="en-US" altLang="ko-KR" sz="700" b="1" dirty="0" smtClean="0">
                <a:solidFill>
                  <a:prstClr val="black"/>
                </a:solidFill>
                <a:latin typeface="+mn-ea"/>
                <a:ea typeface="+mn-ea"/>
              </a:rPr>
              <a:t>!</a:t>
            </a:r>
            <a:endParaRPr lang="en-US" altLang="ko-KR" sz="700" b="1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2326976" y="4915431"/>
            <a:ext cx="771463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ru-RU" altLang="ko-KR" sz="700" b="1" dirty="0" smtClean="0">
                <a:solidFill>
                  <a:prstClr val="black"/>
                </a:solidFill>
                <a:latin typeface="+mn-ea"/>
                <a:ea typeface="+mn-ea"/>
              </a:rPr>
              <a:t>Повышает эластичность</a:t>
            </a:r>
            <a:r>
              <a:rPr lang="en-US" altLang="ko-KR" sz="700" b="1" dirty="0" smtClean="0">
                <a:solidFill>
                  <a:prstClr val="black"/>
                </a:solidFill>
                <a:latin typeface="+mn-ea"/>
                <a:ea typeface="+mn-ea"/>
              </a:rPr>
              <a:t>!</a:t>
            </a:r>
            <a:endParaRPr lang="en-US" altLang="ko-KR" sz="700" b="1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2936530" y="4907747"/>
            <a:ext cx="771463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ru-RU" altLang="ko-KR" sz="700" b="1" dirty="0" smtClean="0">
                <a:solidFill>
                  <a:prstClr val="black"/>
                </a:solidFill>
                <a:latin typeface="+mn-ea"/>
                <a:ea typeface="+mn-ea"/>
              </a:rPr>
              <a:t>Питает</a:t>
            </a:r>
            <a:r>
              <a:rPr lang="en-US" altLang="ko-KR" sz="700" b="1" dirty="0" smtClean="0">
                <a:solidFill>
                  <a:prstClr val="black"/>
                </a:solidFill>
                <a:latin typeface="+mn-ea"/>
                <a:ea typeface="+mn-ea"/>
              </a:rPr>
              <a:t>!</a:t>
            </a:r>
            <a:endParaRPr lang="en-US" altLang="ko-KR" sz="700" b="1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193" name="TextBox 192"/>
          <p:cNvSpPr txBox="1"/>
          <p:nvPr/>
        </p:nvSpPr>
        <p:spPr>
          <a:xfrm>
            <a:off x="3580511" y="4911436"/>
            <a:ext cx="771463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ru-RU" altLang="ko-KR" sz="700" b="1" dirty="0" smtClean="0">
                <a:solidFill>
                  <a:prstClr val="black"/>
                </a:solidFill>
                <a:latin typeface="+mn-ea"/>
                <a:ea typeface="+mn-ea"/>
              </a:rPr>
              <a:t>Осветляет</a:t>
            </a:r>
            <a:r>
              <a:rPr lang="en-US" altLang="ko-KR" sz="700" b="1" dirty="0" smtClean="0">
                <a:solidFill>
                  <a:prstClr val="black"/>
                </a:solidFill>
                <a:latin typeface="+mn-ea"/>
                <a:ea typeface="+mn-ea"/>
              </a:rPr>
              <a:t>!</a:t>
            </a:r>
            <a:endParaRPr lang="en-US" altLang="ko-KR" sz="700" b="1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4149080" y="4910856"/>
            <a:ext cx="771463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ru-RU" altLang="ko-KR" sz="700" b="1" dirty="0" smtClean="0">
                <a:solidFill>
                  <a:prstClr val="black"/>
                </a:solidFill>
                <a:latin typeface="+mn-ea"/>
                <a:ea typeface="+mn-ea"/>
              </a:rPr>
              <a:t>Увлажняет и питает</a:t>
            </a:r>
            <a:r>
              <a:rPr lang="en-US" altLang="ko-KR" sz="700" b="1" dirty="0" smtClean="0">
                <a:solidFill>
                  <a:prstClr val="black"/>
                </a:solidFill>
                <a:latin typeface="+mn-ea"/>
                <a:ea typeface="+mn-ea"/>
              </a:rPr>
              <a:t>!</a:t>
            </a:r>
            <a:endParaRPr lang="en-US" altLang="ko-KR" sz="700" b="1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4743369" y="4910856"/>
            <a:ext cx="987574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ru-RU" altLang="ko-KR" sz="700" b="1" dirty="0" smtClean="0">
                <a:solidFill>
                  <a:prstClr val="black"/>
                </a:solidFill>
                <a:latin typeface="+mn-ea"/>
                <a:ea typeface="+mn-ea"/>
              </a:rPr>
              <a:t>Повышает иммунитет</a:t>
            </a:r>
            <a:r>
              <a:rPr lang="en-US" altLang="ko-KR" sz="700" b="1" dirty="0" smtClean="0">
                <a:solidFill>
                  <a:prstClr val="black"/>
                </a:solidFill>
                <a:latin typeface="+mn-ea"/>
                <a:ea typeface="+mn-ea"/>
              </a:rPr>
              <a:t>!</a:t>
            </a:r>
            <a:endParaRPr lang="en-US" altLang="ko-KR" sz="700" b="1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pic>
        <p:nvPicPr>
          <p:cNvPr id="196" name="Picture 2" descr="C:\Users\User\Desktop\Desktop\순수100콜라겐.png"/>
          <p:cNvPicPr>
            <a:picLocks noChangeArrowheads="1"/>
          </p:cNvPicPr>
          <p:nvPr/>
        </p:nvPicPr>
        <p:blipFill rotWithShape="1">
          <a:blip r:embed="rId14" cstate="print"/>
          <a:srcRect/>
          <a:stretch>
            <a:fillRect/>
          </a:stretch>
        </p:blipFill>
        <p:spPr>
          <a:xfrm>
            <a:off x="2354541" y="4252379"/>
            <a:ext cx="648000" cy="648000"/>
          </a:xfrm>
          <a:prstGeom prst="rect">
            <a:avLst/>
          </a:prstGeom>
          <a:noFill/>
        </p:spPr>
      </p:pic>
      <p:pic>
        <p:nvPicPr>
          <p:cNvPr id="197" name="Picture 3" descr="C:\Users\User\Desktop\Desktop\순수100스네일.png"/>
          <p:cNvPicPr>
            <a:picLocks noChangeArrowheads="1"/>
          </p:cNvPicPr>
          <p:nvPr/>
        </p:nvPicPr>
        <p:blipFill rotWithShape="1">
          <a:blip r:embed="rId15" cstate="print"/>
          <a:srcRect/>
          <a:stretch>
            <a:fillRect/>
          </a:stretch>
        </p:blipFill>
        <p:spPr>
          <a:xfrm>
            <a:off x="1723144" y="4258123"/>
            <a:ext cx="648000" cy="648000"/>
          </a:xfrm>
          <a:prstGeom prst="rect">
            <a:avLst/>
          </a:prstGeom>
          <a:noFill/>
        </p:spPr>
      </p:pic>
      <p:sp>
        <p:nvSpPr>
          <p:cNvPr id="204" name="TextBox 135"/>
          <p:cNvSpPr txBox="1">
            <a:spLocks noChangeArrowheads="1"/>
          </p:cNvSpPr>
          <p:nvPr/>
        </p:nvSpPr>
        <p:spPr>
          <a:xfrm>
            <a:off x="5541317" y="4042597"/>
            <a:ext cx="691555" cy="20005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ru-RU" altLang="en-US" sz="700" b="1" dirty="0" smtClean="0">
                <a:solidFill>
                  <a:prstClr val="black"/>
                </a:solidFill>
                <a:latin typeface="+mn-ea"/>
                <a:ea typeface="+mn-ea"/>
              </a:rPr>
              <a:t>Женьшень</a:t>
            </a:r>
            <a:endParaRPr lang="en-US" altLang="en-US" sz="700" b="1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5417730" y="4919061"/>
            <a:ext cx="987574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ru-RU" altLang="ko-KR" sz="700" b="1" dirty="0" smtClean="0">
                <a:solidFill>
                  <a:prstClr val="black"/>
                </a:solidFill>
                <a:latin typeface="+mn-ea"/>
                <a:ea typeface="+mn-ea"/>
              </a:rPr>
              <a:t>Придает сияние</a:t>
            </a:r>
            <a:r>
              <a:rPr lang="en-US" altLang="ko-KR" sz="700" b="1" dirty="0" smtClean="0">
                <a:solidFill>
                  <a:prstClr val="black"/>
                </a:solidFill>
                <a:latin typeface="+mn-ea"/>
                <a:ea typeface="+mn-ea"/>
              </a:rPr>
              <a:t>!</a:t>
            </a:r>
            <a:endParaRPr lang="en-US" altLang="ko-KR" sz="700" b="1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207" name="Text Box 12"/>
          <p:cNvSpPr txBox="1">
            <a:spLocks noChangeArrowheads="1"/>
          </p:cNvSpPr>
          <p:nvPr/>
        </p:nvSpPr>
        <p:spPr>
          <a:xfrm>
            <a:off x="368660" y="5364093"/>
            <a:ext cx="6097650" cy="2769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1200" dirty="0">
                <a:solidFill>
                  <a:prstClr val="white"/>
                </a:solidFill>
              </a:rPr>
              <a:t>  </a:t>
            </a:r>
            <a:r>
              <a:rPr lang="ru-RU" altLang="en-US" sz="1050" dirty="0">
                <a:solidFill>
                  <a:prstClr val="white"/>
                </a:solidFill>
              </a:rPr>
              <a:t>Набор из семи тканевых масок на каждый день </a:t>
            </a:r>
            <a:r>
              <a:rPr lang="ru-RU" altLang="en-US" sz="1050" dirty="0" smtClean="0">
                <a:solidFill>
                  <a:prstClr val="white"/>
                </a:solidFill>
              </a:rPr>
              <a:t>недели – </a:t>
            </a:r>
            <a:r>
              <a:rPr lang="en-US" altLang="en-US" sz="1050" dirty="0" smtClean="0">
                <a:solidFill>
                  <a:prstClr val="white"/>
                </a:solidFill>
              </a:rPr>
              <a:t>Changing</a:t>
            </a:r>
            <a:r>
              <a:rPr lang="ru-RU" altLang="en-US" sz="1050" dirty="0" smtClean="0">
                <a:solidFill>
                  <a:prstClr val="white"/>
                </a:solidFill>
              </a:rPr>
              <a:t> </a:t>
            </a:r>
            <a:r>
              <a:rPr lang="en-US" altLang="en-US" sz="1050" dirty="0" smtClean="0">
                <a:solidFill>
                  <a:prstClr val="white"/>
                </a:solidFill>
              </a:rPr>
              <a:t>You Magic Mask Sheet</a:t>
            </a:r>
            <a:r>
              <a:rPr lang="ru-RU" altLang="en-US" sz="1050" dirty="0" smtClean="0">
                <a:solidFill>
                  <a:prstClr val="white"/>
                </a:solidFill>
              </a:rPr>
              <a:t> </a:t>
            </a:r>
            <a:endParaRPr lang="ko-KR" altLang="en-US" sz="1050" dirty="0">
              <a:solidFill>
                <a:prstClr val="white"/>
              </a:solidFill>
            </a:endParaRPr>
          </a:p>
        </p:txBody>
      </p:sp>
      <p:sp>
        <p:nvSpPr>
          <p:cNvPr id="208" name="직사각형 207"/>
          <p:cNvSpPr/>
          <p:nvPr/>
        </p:nvSpPr>
        <p:spPr>
          <a:xfrm>
            <a:off x="476672" y="5652120"/>
            <a:ext cx="566697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 typeface="Wingdings"/>
              <a:buChar char="§"/>
              <a:defRPr lang="en-US"/>
            </a:pPr>
            <a:r>
              <a:rPr lang="en-US" altLang="en-US" sz="900" dirty="0">
                <a:solidFill>
                  <a:prstClr val="black"/>
                </a:solidFill>
              </a:rPr>
              <a:t> </a:t>
            </a:r>
            <a:r>
              <a:rPr lang="ru-RU" altLang="en-US" sz="900" dirty="0" smtClean="0">
                <a:solidFill>
                  <a:prstClr val="black"/>
                </a:solidFill>
              </a:rPr>
              <a:t>Изготовлена с добавлением нетканого материала.</a:t>
            </a:r>
            <a:endParaRPr lang="en-US" altLang="en-US" sz="900" dirty="0">
              <a:solidFill>
                <a:prstClr val="black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Font typeface="Wingdings"/>
              <a:buChar char="§"/>
              <a:defRPr lang="en-US"/>
            </a:pPr>
            <a:r>
              <a:rPr lang="en-US" altLang="ko-KR" sz="900" dirty="0">
                <a:solidFill>
                  <a:prstClr val="black"/>
                </a:solidFill>
              </a:rPr>
              <a:t> </a:t>
            </a:r>
            <a:r>
              <a:rPr lang="ru-RU" altLang="en-US" sz="900" dirty="0">
                <a:solidFill>
                  <a:prstClr val="black"/>
                </a:solidFill>
              </a:rPr>
              <a:t>Набор </a:t>
            </a:r>
            <a:r>
              <a:rPr lang="ru-RU" altLang="en-US" sz="900" dirty="0" smtClean="0">
                <a:solidFill>
                  <a:prstClr val="black"/>
                </a:solidFill>
              </a:rPr>
              <a:t>разработан </a:t>
            </a:r>
            <a:r>
              <a:rPr lang="ru-RU" altLang="en-US" sz="900" dirty="0">
                <a:solidFill>
                  <a:prstClr val="black"/>
                </a:solidFill>
              </a:rPr>
              <a:t>для быстрого достижения видимого результата и рассчитан на применение в течение </a:t>
            </a:r>
            <a:r>
              <a:rPr lang="ru-RU" altLang="en-US" sz="900" dirty="0" smtClean="0">
                <a:solidFill>
                  <a:prstClr val="black"/>
                </a:solidFill>
              </a:rPr>
              <a:t>недели!</a:t>
            </a:r>
            <a:endParaRPr lang="en-US" altLang="en-US" sz="900" dirty="0">
              <a:solidFill>
                <a:prstClr val="black"/>
              </a:solidFill>
            </a:endParaRPr>
          </a:p>
        </p:txBody>
      </p:sp>
      <p:sp>
        <p:nvSpPr>
          <p:cNvPr id="232" name="직사각형 231"/>
          <p:cNvSpPr/>
          <p:nvPr/>
        </p:nvSpPr>
        <p:spPr>
          <a:xfrm>
            <a:off x="542925" y="6096868"/>
            <a:ext cx="5760000" cy="118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endParaRPr lang="en-US" altLang="" sz="800">
              <a:solidFill>
                <a:prstClr val="white"/>
              </a:solidFill>
            </a:endParaRPr>
          </a:p>
        </p:txBody>
      </p:sp>
      <p:sp>
        <p:nvSpPr>
          <p:cNvPr id="233" name="TextBox 232"/>
          <p:cNvSpPr txBox="1"/>
          <p:nvPr/>
        </p:nvSpPr>
        <p:spPr>
          <a:xfrm>
            <a:off x="1500188" y="7032972"/>
            <a:ext cx="928687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ko-KR" sz="7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Увлажняет</a:t>
            </a:r>
            <a:r>
              <a:rPr lang="en-US" altLang="ko-KR" sz="7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!</a:t>
            </a:r>
            <a:endParaRPr lang="en-US" altLang="ko-KR" sz="700" b="1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234" name="TextBox 233"/>
          <p:cNvSpPr txBox="1"/>
          <p:nvPr/>
        </p:nvSpPr>
        <p:spPr>
          <a:xfrm>
            <a:off x="571502" y="7029797"/>
            <a:ext cx="1000125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ko-KR" sz="7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Осветляет</a:t>
            </a:r>
            <a:r>
              <a:rPr lang="en-US" altLang="ko-KR" sz="7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!</a:t>
            </a:r>
            <a:endParaRPr lang="en-US" altLang="ko-KR" sz="700" b="1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235" name="TextBox 234"/>
          <p:cNvSpPr txBox="1"/>
          <p:nvPr/>
        </p:nvSpPr>
        <p:spPr>
          <a:xfrm>
            <a:off x="1420763" y="6120182"/>
            <a:ext cx="1000125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defRPr lang="en-US"/>
            </a:pPr>
            <a:r>
              <a:rPr lang="ru-RU" altLang="en-US" sz="700" b="1" dirty="0" err="1" smtClean="0">
                <a:solidFill>
                  <a:prstClr val="black"/>
                </a:solidFill>
                <a:latin typeface="+mn-ea"/>
                <a:ea typeface="+mn-ea"/>
              </a:rPr>
              <a:t>Гиалуроновая</a:t>
            </a:r>
            <a:r>
              <a:rPr lang="ru-RU" altLang="en-US" sz="700" b="1" dirty="0" smtClean="0">
                <a:solidFill>
                  <a:prstClr val="black"/>
                </a:solidFill>
                <a:latin typeface="+mn-ea"/>
                <a:ea typeface="+mn-ea"/>
              </a:rPr>
              <a:t> кислота</a:t>
            </a:r>
            <a:endParaRPr lang="en-US" altLang="en-US" sz="700" b="1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236" name="TextBox 235"/>
          <p:cNvSpPr txBox="1"/>
          <p:nvPr/>
        </p:nvSpPr>
        <p:spPr>
          <a:xfrm>
            <a:off x="2239964" y="6159559"/>
            <a:ext cx="1000125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7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Красное вино</a:t>
            </a:r>
            <a:endParaRPr lang="en-US" altLang="en-US" sz="700" b="1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237" name="TextBox 236"/>
          <p:cNvSpPr txBox="1"/>
          <p:nvPr/>
        </p:nvSpPr>
        <p:spPr>
          <a:xfrm>
            <a:off x="3751265" y="6162735"/>
            <a:ext cx="1000125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7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Чайное дерево</a:t>
            </a:r>
            <a:endParaRPr lang="en-US" altLang="en-US" sz="700" b="1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238" name="TextBox 237"/>
          <p:cNvSpPr txBox="1"/>
          <p:nvPr/>
        </p:nvSpPr>
        <p:spPr>
          <a:xfrm>
            <a:off x="2960961" y="6162735"/>
            <a:ext cx="1048121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7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Маточное молочко</a:t>
            </a:r>
            <a:endParaRPr lang="en-US" altLang="en-US" sz="700" b="1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239" name="TextBox 238"/>
          <p:cNvSpPr txBox="1"/>
          <p:nvPr/>
        </p:nvSpPr>
        <p:spPr>
          <a:xfrm>
            <a:off x="584684" y="6150035"/>
            <a:ext cx="1000125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7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Черный жемчуг</a:t>
            </a:r>
            <a:endParaRPr lang="en-US" altLang="en-US" sz="700" b="1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240" name="TextBox 239"/>
          <p:cNvSpPr txBox="1"/>
          <p:nvPr/>
        </p:nvSpPr>
        <p:spPr>
          <a:xfrm>
            <a:off x="5357813" y="6162735"/>
            <a:ext cx="1000125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7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Зеленое яблоко</a:t>
            </a:r>
            <a:endParaRPr lang="en-US" altLang="en-US" sz="700" b="1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241" name="TextBox 240"/>
          <p:cNvSpPr txBox="1"/>
          <p:nvPr/>
        </p:nvSpPr>
        <p:spPr>
          <a:xfrm>
            <a:off x="5085185" y="5652125"/>
            <a:ext cx="1381125" cy="24622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ko-KR" sz="1000" b="1" dirty="0" smtClean="0">
                <a:solidFill>
                  <a:prstClr val="white">
                    <a:lumMod val="50000"/>
                  </a:prstClr>
                </a:solidFill>
                <a:latin typeface="맑은 고딕"/>
                <a:ea typeface="맑은 고딕"/>
              </a:rPr>
              <a:t>18</a:t>
            </a:r>
            <a:r>
              <a:rPr lang="ru-RU" altLang="ko-KR" sz="1000" b="1" dirty="0">
                <a:solidFill>
                  <a:prstClr val="black"/>
                </a:solidFill>
              </a:rPr>
              <a:t> мл</a:t>
            </a:r>
            <a:r>
              <a:rPr lang="en-US" altLang="ko-KR" sz="1000" b="1" dirty="0" smtClean="0">
                <a:solidFill>
                  <a:prstClr val="white">
                    <a:lumMod val="50000"/>
                  </a:prstClr>
                </a:solidFill>
                <a:latin typeface="맑은 고딕"/>
                <a:ea typeface="맑은 고딕"/>
              </a:rPr>
              <a:t>[7</a:t>
            </a:r>
            <a:r>
              <a:rPr lang="ru-RU" altLang="ko-KR" sz="1000" b="1" dirty="0" smtClean="0">
                <a:solidFill>
                  <a:prstClr val="white">
                    <a:lumMod val="50000"/>
                  </a:prstClr>
                </a:solidFill>
                <a:latin typeface="맑은 고딕"/>
                <a:ea typeface="맑은 고딕"/>
              </a:rPr>
              <a:t>шт.</a:t>
            </a:r>
            <a:r>
              <a:rPr lang="en-US" altLang="ko-KR" sz="1000" b="1" dirty="0" smtClean="0">
                <a:solidFill>
                  <a:prstClr val="white">
                    <a:lumMod val="50000"/>
                  </a:prstClr>
                </a:solidFill>
                <a:latin typeface="맑은 고딕"/>
                <a:ea typeface="맑은 고딕"/>
              </a:rPr>
              <a:t>]</a:t>
            </a:r>
            <a:endParaRPr lang="en-US" altLang="ko-KR" sz="1000" b="1" dirty="0">
              <a:solidFill>
                <a:prstClr val="white">
                  <a:lumMod val="50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242" name="TextBox 241"/>
          <p:cNvSpPr txBox="1"/>
          <p:nvPr/>
        </p:nvSpPr>
        <p:spPr>
          <a:xfrm>
            <a:off x="4497248" y="6162735"/>
            <a:ext cx="1062177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7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Ласточкино гнездо</a:t>
            </a:r>
            <a:endParaRPr lang="en-US" altLang="en-US" sz="700" b="1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243" name="TextBox 242"/>
          <p:cNvSpPr txBox="1"/>
          <p:nvPr/>
        </p:nvSpPr>
        <p:spPr>
          <a:xfrm>
            <a:off x="3071816" y="7032972"/>
            <a:ext cx="928687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ko-KR" sz="7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Питает</a:t>
            </a:r>
            <a:r>
              <a:rPr lang="en-US" altLang="ko-KR" sz="7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!</a:t>
            </a:r>
            <a:endParaRPr lang="en-US" altLang="ko-KR" sz="700" b="1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244" name="TextBox 243"/>
          <p:cNvSpPr txBox="1"/>
          <p:nvPr/>
        </p:nvSpPr>
        <p:spPr>
          <a:xfrm>
            <a:off x="2309816" y="7032972"/>
            <a:ext cx="928687" cy="41549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ko-KR" sz="7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Повышает эластичность и тонус</a:t>
            </a:r>
            <a:r>
              <a:rPr lang="en-US" altLang="ko-KR" sz="7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!</a:t>
            </a:r>
            <a:endParaRPr lang="en-US" altLang="ko-KR" sz="700" b="1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245" name="TextBox 244"/>
          <p:cNvSpPr txBox="1"/>
          <p:nvPr/>
        </p:nvSpPr>
        <p:spPr>
          <a:xfrm>
            <a:off x="3786188" y="7020272"/>
            <a:ext cx="1000125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ko-KR" sz="7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Успокаивает</a:t>
            </a:r>
            <a:r>
              <a:rPr lang="en-US" altLang="ko-KR" sz="7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!</a:t>
            </a:r>
            <a:endParaRPr lang="en-US" altLang="ko-KR" sz="700" b="1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246" name="TextBox 245"/>
          <p:cNvSpPr txBox="1"/>
          <p:nvPr/>
        </p:nvSpPr>
        <p:spPr>
          <a:xfrm>
            <a:off x="4630741" y="7020272"/>
            <a:ext cx="928687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ko-KR" sz="7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Глубоко очищает</a:t>
            </a:r>
            <a:r>
              <a:rPr lang="en-US" altLang="ko-KR" sz="7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!</a:t>
            </a:r>
            <a:endParaRPr lang="en-US" altLang="ko-KR" sz="700" b="1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247" name="TextBox 246"/>
          <p:cNvSpPr txBox="1"/>
          <p:nvPr/>
        </p:nvSpPr>
        <p:spPr>
          <a:xfrm>
            <a:off x="5429251" y="7021859"/>
            <a:ext cx="928688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ko-KR" sz="7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Ухаживает за порами</a:t>
            </a:r>
            <a:r>
              <a:rPr lang="en-US" altLang="ko-KR" sz="7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!</a:t>
            </a:r>
            <a:endParaRPr lang="en-US" altLang="ko-KR" sz="700" b="1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pic>
        <p:nvPicPr>
          <p:cNvPr id="250" name="그림 249"/>
          <p:cNvPicPr>
            <a:picLocks noChangeAspect="1"/>
          </p:cNvPicPr>
          <p:nvPr/>
        </p:nvPicPr>
        <p:blipFill rotWithShape="1">
          <a:blip r:embed="rId16" cstate="print"/>
          <a:stretch>
            <a:fillRect/>
          </a:stretch>
        </p:blipFill>
        <p:spPr>
          <a:xfrm>
            <a:off x="3957538" y="6388407"/>
            <a:ext cx="590406" cy="625727"/>
          </a:xfrm>
          <a:prstGeom prst="ellipse">
            <a:avLst/>
          </a:prstGeom>
          <a:ln>
            <a:solidFill>
              <a:srgbClr val="FFDB01"/>
            </a:solidFill>
          </a:ln>
        </p:spPr>
      </p:pic>
      <p:pic>
        <p:nvPicPr>
          <p:cNvPr id="252" name="Picture 4"/>
          <p:cNvPicPr>
            <a:picLocks noChangeAspect="1" noChangeArrowheads="1"/>
          </p:cNvPicPr>
          <p:nvPr/>
        </p:nvPicPr>
        <p:blipFill rotWithShape="1">
          <a:blip r:embed="rId17" cstate="print"/>
          <a:srcRect/>
          <a:stretch>
            <a:fillRect/>
          </a:stretch>
        </p:blipFill>
        <p:spPr>
          <a:xfrm>
            <a:off x="1646628" y="6386253"/>
            <a:ext cx="567928" cy="627567"/>
          </a:xfrm>
          <a:prstGeom prst="ellipse">
            <a:avLst/>
          </a:prstGeom>
          <a:noFill/>
          <a:ln w="9525">
            <a:solidFill>
              <a:srgbClr val="FFDB01"/>
            </a:solidFill>
            <a:miter/>
          </a:ln>
          <a:effectLst/>
        </p:spPr>
      </p:pic>
      <p:pic>
        <p:nvPicPr>
          <p:cNvPr id="254" name="Picture 6"/>
          <p:cNvPicPr>
            <a:picLocks noChangeAspect="1" noChangeArrowheads="1"/>
          </p:cNvPicPr>
          <p:nvPr/>
        </p:nvPicPr>
        <p:blipFill rotWithShape="1">
          <a:blip r:embed="rId18" cstate="print"/>
          <a:srcRect/>
          <a:stretch>
            <a:fillRect/>
          </a:stretch>
        </p:blipFill>
        <p:spPr>
          <a:xfrm>
            <a:off x="2460683" y="6388407"/>
            <a:ext cx="563001" cy="625727"/>
          </a:xfrm>
          <a:prstGeom prst="ellipse">
            <a:avLst/>
          </a:prstGeom>
          <a:noFill/>
          <a:ln w="9525">
            <a:solidFill>
              <a:srgbClr val="FFDB01"/>
            </a:solidFill>
            <a:miter/>
          </a:ln>
          <a:effectLst/>
        </p:spPr>
      </p:pic>
      <p:graphicFrame>
        <p:nvGraphicFramePr>
          <p:cNvPr id="117" name="표 1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08656170"/>
              </p:ext>
            </p:extLst>
          </p:nvPr>
        </p:nvGraphicFramePr>
        <p:xfrm>
          <a:off x="1692714" y="7999389"/>
          <a:ext cx="4441232" cy="7366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08294"/>
                <a:gridCol w="2632938"/>
              </a:tblGrid>
              <a:tr h="23368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900" dirty="0" smtClean="0"/>
                        <a:t>Тип</a:t>
                      </a:r>
                      <a:endParaRPr lang="en-US" altLang="en-US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900" dirty="0" smtClean="0"/>
                        <a:t>Свойства</a:t>
                      </a:r>
                      <a:endParaRPr lang="en-US" altLang="en-US" sz="900" dirty="0"/>
                    </a:p>
                  </a:txBody>
                  <a:tcPr anchor="ctr"/>
                </a:tc>
              </a:tr>
              <a:tr h="37592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900" b="1" dirty="0" smtClean="0"/>
                        <a:t>Набор масок для лица для ежедневного</a:t>
                      </a:r>
                      <a:r>
                        <a:rPr lang="ru-RU" altLang="en-US" sz="900" b="1" baseline="0" dirty="0" smtClean="0"/>
                        <a:t> использования </a:t>
                      </a:r>
                      <a:r>
                        <a:rPr lang="ru-RU" altLang="en-US" sz="900" b="1" dirty="0" smtClean="0"/>
                        <a:t>с экстрактом алоэ (10 шт.)</a:t>
                      </a:r>
                      <a:endParaRPr lang="en-US" altLang="en-US" sz="9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Wingdings"/>
                        <a:buChar char="§"/>
                        <a:defRPr lang="en-US"/>
                      </a:pPr>
                      <a:r>
                        <a:rPr lang="ko-KR" altLang="en-US" sz="900" dirty="0"/>
                        <a:t> </a:t>
                      </a:r>
                      <a:r>
                        <a:rPr lang="ru-RU" altLang="ko-KR" sz="900" dirty="0" smtClean="0"/>
                        <a:t>У</a:t>
                      </a:r>
                      <a:r>
                        <a:rPr lang="ru-RU" altLang="en-US" sz="900" dirty="0" smtClean="0"/>
                        <a:t>спокаивает раздраженную кожу.</a:t>
                      </a:r>
                      <a:r>
                        <a:rPr lang="en-US" altLang="ko-KR" sz="900" dirty="0" smtClean="0"/>
                        <a:t>  </a:t>
                      </a:r>
                      <a:r>
                        <a:rPr lang="ko-KR" altLang="en-US" sz="900" dirty="0" smtClean="0"/>
                        <a:t> </a:t>
                      </a:r>
                      <a:endParaRPr lang="ru-RU" altLang="ko-KR" sz="900" dirty="0" smtClean="0"/>
                    </a:p>
                    <a:p>
                      <a:pPr marL="0" indent="0" algn="just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Wingdings"/>
                        <a:buChar char="§"/>
                        <a:defRPr lang="en-US"/>
                      </a:pPr>
                      <a:r>
                        <a:rPr lang="ru-RU" altLang="en-US" sz="900" dirty="0" smtClean="0"/>
                        <a:t> Питает и увлажняет, наполняя кожу витаминами и аминокислотами.</a:t>
                      </a:r>
                      <a:endParaRPr lang="en-US" altLang="en-US" sz="9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25" name="TextBox 124"/>
          <p:cNvSpPr txBox="1"/>
          <p:nvPr/>
        </p:nvSpPr>
        <p:spPr>
          <a:xfrm>
            <a:off x="4941170" y="7710159"/>
            <a:ext cx="1381125" cy="24622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defRPr lang="en-US"/>
            </a:pPr>
            <a:r>
              <a:rPr lang="en-US" altLang="ko-KR" sz="1000" b="1" dirty="0" smtClean="0">
                <a:solidFill>
                  <a:prstClr val="white">
                    <a:lumMod val="50000"/>
                  </a:prstClr>
                </a:solidFill>
                <a:latin typeface="맑은 고딕"/>
                <a:ea typeface="맑은 고딕"/>
              </a:rPr>
              <a:t>150</a:t>
            </a:r>
            <a:r>
              <a:rPr lang="ru-RU" altLang="ko-KR" sz="1000" b="1" dirty="0" err="1" smtClean="0">
                <a:solidFill>
                  <a:prstClr val="white">
                    <a:lumMod val="50000"/>
                  </a:prstClr>
                </a:solidFill>
                <a:latin typeface="맑은 고딕"/>
                <a:ea typeface="맑은 고딕"/>
              </a:rPr>
              <a:t>гр</a:t>
            </a:r>
            <a:r>
              <a:rPr lang="en-US" altLang="ko-KR" sz="1000" b="1" dirty="0" smtClean="0">
                <a:solidFill>
                  <a:prstClr val="white">
                    <a:lumMod val="50000"/>
                  </a:prstClr>
                </a:solidFill>
                <a:latin typeface="맑은 고딕"/>
                <a:ea typeface="맑은 고딕"/>
              </a:rPr>
              <a:t>[10</a:t>
            </a:r>
            <a:r>
              <a:rPr lang="ru-RU" altLang="ko-KR" sz="1000" b="1" dirty="0" smtClean="0">
                <a:solidFill>
                  <a:prstClr val="white">
                    <a:lumMod val="50000"/>
                  </a:prstClr>
                </a:solidFill>
                <a:latin typeface="맑은 고딕"/>
                <a:ea typeface="맑은 고딕"/>
              </a:rPr>
              <a:t>шт.</a:t>
            </a:r>
            <a:r>
              <a:rPr lang="en-US" altLang="ko-KR" sz="1000" b="1" dirty="0" smtClean="0">
                <a:solidFill>
                  <a:prstClr val="white">
                    <a:lumMod val="50000"/>
                  </a:prstClr>
                </a:solidFill>
                <a:latin typeface="맑은 고딕"/>
                <a:ea typeface="맑은 고딕"/>
              </a:rPr>
              <a:t>]</a:t>
            </a:r>
            <a:endParaRPr lang="en-US" altLang="ko-KR" sz="1000" b="1" dirty="0">
              <a:solidFill>
                <a:prstClr val="white">
                  <a:lumMod val="50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129" name="직사각형 128"/>
          <p:cNvSpPr/>
          <p:nvPr/>
        </p:nvSpPr>
        <p:spPr>
          <a:xfrm>
            <a:off x="476672" y="7724645"/>
            <a:ext cx="3429000" cy="2317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§"/>
              <a:defRPr lang="en-US"/>
            </a:pPr>
            <a:r>
              <a:rPr lang="ko-KR" altLang="en-US" sz="900" dirty="0">
                <a:solidFill>
                  <a:prstClr val="black"/>
                </a:solidFill>
              </a:rPr>
              <a:t> </a:t>
            </a:r>
            <a:r>
              <a:rPr lang="ru-RU" altLang="ko-KR" sz="900" dirty="0">
                <a:solidFill>
                  <a:prstClr val="black"/>
                </a:solidFill>
              </a:rPr>
              <a:t>Изготовлена из нетканого материала.</a:t>
            </a:r>
            <a:endParaRPr lang="en-US" altLang="en-US" sz="900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9" cstate="print"/>
          <a:srcRect/>
          <a:stretch>
            <a:fillRect/>
          </a:stretch>
        </p:blipFill>
        <p:spPr>
          <a:xfrm>
            <a:off x="5785134" y="2107984"/>
            <a:ext cx="380170" cy="562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Picture 6" descr="C:\Users\User\Desktop\제품 이미지3\아임 리얼 쌀 마스크 시트_맑은피부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552553" y="2071408"/>
            <a:ext cx="612000" cy="612000"/>
          </a:xfrm>
          <a:prstGeom prst="rect">
            <a:avLst/>
          </a:prstGeom>
          <a:noFill/>
        </p:spPr>
      </p:pic>
      <p:pic>
        <p:nvPicPr>
          <p:cNvPr id="122" name="Picture 9" descr="C:\Users\User\Desktop\제품 이미지3\아임 리얼 토마토 마스크 시트_윤기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456209" y="2039581"/>
            <a:ext cx="612000" cy="612000"/>
          </a:xfrm>
          <a:prstGeom prst="rect">
            <a:avLst/>
          </a:prstGeom>
          <a:noFill/>
        </p:spPr>
      </p:pic>
      <p:pic>
        <p:nvPicPr>
          <p:cNvPr id="126" name="Picture 2" descr="C:\Users\User\Desktop\Desktop\순수100콜라겐.png"/>
          <p:cNvPicPr preferRelativeResize="0"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354541" y="4252379"/>
            <a:ext cx="648000" cy="648000"/>
          </a:xfrm>
          <a:prstGeom prst="rect">
            <a:avLst/>
          </a:prstGeom>
          <a:noFill/>
        </p:spPr>
      </p:pic>
      <p:pic>
        <p:nvPicPr>
          <p:cNvPr id="127" name="Picture 4" descr="C:\Users\User\Desktop\Desktop\순수100스네일1.png"/>
          <p:cNvPicPr preferRelativeResize="0">
            <a:picLocks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144891" y="4248395"/>
            <a:ext cx="648000" cy="648000"/>
          </a:xfrm>
          <a:prstGeom prst="rect">
            <a:avLst/>
          </a:prstGeom>
          <a:noFill/>
        </p:spPr>
      </p:pic>
      <p:pic>
        <p:nvPicPr>
          <p:cNvPr id="128" name="Picture 6" descr="C:\Users\User\Desktop\Desktop\순수100캐비어.png"/>
          <p:cNvPicPr preferRelativeResize="0">
            <a:picLocks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062869" y="4300947"/>
            <a:ext cx="537152" cy="575992"/>
          </a:xfrm>
          <a:prstGeom prst="rect">
            <a:avLst/>
          </a:prstGeom>
          <a:noFill/>
        </p:spPr>
      </p:pic>
      <p:pic>
        <p:nvPicPr>
          <p:cNvPr id="130" name="Picture 7" descr="C:\Users\User\Desktop\Desktop\순수100플라센타.png"/>
          <p:cNvPicPr preferRelativeResize="0">
            <a:picLocks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4897869" y="4248395"/>
            <a:ext cx="648000" cy="648000"/>
          </a:xfrm>
          <a:prstGeom prst="rect">
            <a:avLst/>
          </a:prstGeom>
          <a:noFill/>
        </p:spPr>
      </p:pic>
      <p:pic>
        <p:nvPicPr>
          <p:cNvPr id="131" name="Picture 8" descr="C:\Users\User\Desktop\Desktop\순수100히아루론산.png"/>
          <p:cNvPicPr preferRelativeResize="0">
            <a:picLocks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86295" y="4228939"/>
            <a:ext cx="648000" cy="684000"/>
          </a:xfrm>
          <a:prstGeom prst="rect">
            <a:avLst/>
          </a:prstGeom>
          <a:noFill/>
        </p:spPr>
      </p:pic>
      <p:pic>
        <p:nvPicPr>
          <p:cNvPr id="132" name="Picture 9" descr="C:\Users\User\Desktop\Desktop\순수100쉐어버터.png"/>
          <p:cNvPicPr preferRelativeResize="0">
            <a:picLocks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219424" y="4258123"/>
            <a:ext cx="648000" cy="648000"/>
          </a:xfrm>
          <a:prstGeom prst="rect">
            <a:avLst/>
          </a:prstGeom>
          <a:noFill/>
        </p:spPr>
      </p:pic>
      <p:pic>
        <p:nvPicPr>
          <p:cNvPr id="133" name="Picture 5" descr="C:\Users\User\Desktop\Desktop\순수100진주.png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564" t="6282" r="12053" b="5771"/>
          <a:stretch>
            <a:fillRect/>
          </a:stretch>
        </p:blipFill>
        <p:spPr bwMode="auto">
          <a:xfrm>
            <a:off x="3697767" y="4300947"/>
            <a:ext cx="493768" cy="576064"/>
          </a:xfrm>
          <a:prstGeom prst="rect">
            <a:avLst/>
          </a:prstGeom>
          <a:noFill/>
        </p:spPr>
      </p:pic>
      <p:pic>
        <p:nvPicPr>
          <p:cNvPr id="134" name="Picture 2" descr="D:\네이트온 받은 파일\순수 홍삼 복사.pn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5562227" y="4239697"/>
            <a:ext cx="684000" cy="684000"/>
          </a:xfrm>
          <a:prstGeom prst="rect">
            <a:avLst/>
          </a:prstGeom>
          <a:noFill/>
        </p:spPr>
      </p:pic>
      <p:pic>
        <p:nvPicPr>
          <p:cNvPr id="135" name="Picture 5"/>
          <p:cNvPicPr>
            <a:picLocks noChangeAspect="1" noChangeArrowheads="1"/>
          </p:cNvPicPr>
          <p:nvPr/>
        </p:nvPicPr>
        <p:blipFill>
          <a:blip r:embed="rId29" cstate="print">
            <a:extLst/>
          </a:blip>
          <a:srcRect/>
          <a:stretch>
            <a:fillRect/>
          </a:stretch>
        </p:blipFill>
        <p:spPr bwMode="auto">
          <a:xfrm>
            <a:off x="753506" y="6377143"/>
            <a:ext cx="603792" cy="643132"/>
          </a:xfrm>
          <a:prstGeom prst="ellipse">
            <a:avLst/>
          </a:prstGeom>
          <a:noFill/>
          <a:ln w="9525">
            <a:solidFill>
              <a:srgbClr val="FFDB01"/>
            </a:solidFill>
            <a:miter lim="800000"/>
            <a:headEnd/>
            <a:tailEnd/>
          </a:ln>
          <a:effectLst/>
          <a:extLst/>
        </p:spPr>
      </p:pic>
      <p:pic>
        <p:nvPicPr>
          <p:cNvPr id="136" name="Picture 7"/>
          <p:cNvPicPr>
            <a:picLocks noChangeAspect="1" noChangeArrowheads="1"/>
          </p:cNvPicPr>
          <p:nvPr/>
        </p:nvPicPr>
        <p:blipFill>
          <a:blip r:embed="rId30" cstate="print">
            <a:extLst/>
          </a:blip>
          <a:srcRect/>
          <a:stretch>
            <a:fillRect/>
          </a:stretch>
        </p:blipFill>
        <p:spPr bwMode="auto">
          <a:xfrm>
            <a:off x="4774291" y="6386255"/>
            <a:ext cx="578612" cy="627564"/>
          </a:xfrm>
          <a:prstGeom prst="ellipse">
            <a:avLst/>
          </a:prstGeom>
          <a:noFill/>
          <a:ln w="9525">
            <a:solidFill>
              <a:srgbClr val="FFDB01"/>
            </a:solidFill>
            <a:miter lim="800000"/>
            <a:headEnd/>
            <a:tailEnd/>
          </a:ln>
          <a:effectLst/>
          <a:extLst/>
        </p:spPr>
      </p:pic>
      <p:pic>
        <p:nvPicPr>
          <p:cNvPr id="137" name="Picture 9"/>
          <p:cNvPicPr>
            <a:picLocks noChangeAspect="1" noChangeArrowheads="1"/>
          </p:cNvPicPr>
          <p:nvPr/>
        </p:nvPicPr>
        <p:blipFill>
          <a:blip r:embed="rId31" cstate="print">
            <a:extLst/>
          </a:blip>
          <a:srcRect/>
          <a:stretch>
            <a:fillRect/>
          </a:stretch>
        </p:blipFill>
        <p:spPr bwMode="auto">
          <a:xfrm>
            <a:off x="5572140" y="6388407"/>
            <a:ext cx="571504" cy="625727"/>
          </a:xfrm>
          <a:prstGeom prst="ellipse">
            <a:avLst/>
          </a:prstGeom>
          <a:noFill/>
          <a:ln w="9525">
            <a:solidFill>
              <a:srgbClr val="FFDB01"/>
            </a:solidFill>
            <a:miter lim="800000"/>
            <a:headEnd/>
            <a:tailEnd/>
          </a:ln>
          <a:effectLst/>
          <a:extLst/>
        </p:spPr>
      </p:pic>
      <p:pic>
        <p:nvPicPr>
          <p:cNvPr id="138" name="Picture 2"/>
          <p:cNvPicPr>
            <a:picLocks noChangeAspect="1" noChangeArrowheads="1"/>
          </p:cNvPicPr>
          <p:nvPr/>
        </p:nvPicPr>
        <p:blipFill>
          <a:blip r:embed="rId32" cstate="print">
            <a:extLst/>
          </a:blip>
          <a:srcRect/>
          <a:stretch>
            <a:fillRect/>
          </a:stretch>
        </p:blipFill>
        <p:spPr bwMode="auto">
          <a:xfrm>
            <a:off x="3194620" y="6388407"/>
            <a:ext cx="591570" cy="625727"/>
          </a:xfrm>
          <a:prstGeom prst="ellipse">
            <a:avLst/>
          </a:prstGeom>
          <a:noFill/>
          <a:ln w="9525">
            <a:solidFill>
              <a:srgbClr val="FFDB01"/>
            </a:solidFill>
            <a:miter lim="800000"/>
            <a:headEnd/>
            <a:tailEnd/>
          </a:ln>
          <a:effectLst/>
          <a:extLst/>
        </p:spPr>
      </p:pic>
      <p:pic>
        <p:nvPicPr>
          <p:cNvPr id="139" name="Picture 2" descr="C:\Users\User\Desktop\10신제품\토니모리 데일리 프레쉬 마스크 시트 알로에.pn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908722" y="7959727"/>
            <a:ext cx="716732" cy="71673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8" name="Line 10"/>
            <p:cNvSpPr>
              <a:spLocks noChangeShapeType="1"/>
            </p:cNvSpPr>
            <p:nvPr/>
          </p:nvSpPr>
          <p:spPr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그룹 9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11" name="TextBox 10"/>
            <p:cNvSpPr txBox="1"/>
            <p:nvPr/>
          </p:nvSpPr>
          <p:spPr>
            <a:xfrm>
              <a:off x="5181600" y="113646"/>
              <a:ext cx="1187450" cy="2154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 lang="en-US"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4" name="그룹 14"/>
            <p:cNvGrpSpPr/>
            <p:nvPr/>
          </p:nvGrpSpPr>
          <p:grpSpPr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7" name="Rectangle 5"/>
              <p:cNvSpPr>
                <a:spLocks noChangeArrowheads="1"/>
              </p:cNvSpPr>
              <p:nvPr/>
            </p:nvSpPr>
            <p:spPr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8" name="Rectangle 9"/>
              <p:cNvSpPr>
                <a:spLocks noChangeArrowheads="1"/>
              </p:cNvSpPr>
              <p:nvPr/>
            </p:nvSpPr>
            <p:spPr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9" name="Rectangle 5"/>
              <p:cNvSpPr>
                <a:spLocks noChangeArrowheads="1"/>
              </p:cNvSpPr>
              <p:nvPr/>
            </p:nvSpPr>
            <p:spPr>
              <a:xfrm>
                <a:off x="4563977" y="1571574"/>
                <a:ext cx="859432" cy="857197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>
              <a:xfrm>
                <a:off x="3700887" y="714375"/>
                <a:ext cx="863091" cy="857199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1" name="Rectangle 7"/>
              <p:cNvSpPr>
                <a:spLocks noChangeArrowheads="1"/>
              </p:cNvSpPr>
              <p:nvPr/>
            </p:nvSpPr>
            <p:spPr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/>
            </p:nvSpPr>
            <p:spPr>
              <a:xfrm>
                <a:off x="3700887" y="1571574"/>
                <a:ext cx="863091" cy="857197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5" name="그룹 14"/>
            <p:cNvGrpSpPr/>
            <p:nvPr/>
          </p:nvGrpSpPr>
          <p:grpSpPr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5" name="Rectangle 10"/>
              <p:cNvSpPr>
                <a:spLocks noChangeArrowheads="1"/>
              </p:cNvSpPr>
              <p:nvPr/>
            </p:nvSpPr>
            <p:spPr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21"/>
              <p:cNvSpPr>
                <a:spLocks noChangeArrowheads="1"/>
              </p:cNvSpPr>
              <p:nvPr/>
            </p:nvSpPr>
            <p:spPr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4" name="그림 22" descr="회사로고.JPG"/>
            <p:cNvPicPr>
              <a:picLocks noChangeAspect="1"/>
            </p:cNvPicPr>
            <p:nvPr/>
          </p:nvPicPr>
          <p:blipFill rotWithShape="1">
            <a:blip r:embed="rId5" cstate="print"/>
            <a:srcRect/>
            <a:stretch>
              <a:fillRect/>
            </a:stretch>
          </p:blipFill>
          <p:spPr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sp>
        <p:nvSpPr>
          <p:cNvPr id="53" name="Text Box 12"/>
          <p:cNvSpPr txBox="1">
            <a:spLocks noChangeArrowheads="1"/>
          </p:cNvSpPr>
          <p:nvPr/>
        </p:nvSpPr>
        <p:spPr>
          <a:xfrm>
            <a:off x="542219" y="4222993"/>
            <a:ext cx="5771157" cy="276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en-US" altLang="en-US" sz="1200">
                <a:solidFill>
                  <a:prstClr val="white"/>
                </a:solidFill>
              </a:rPr>
              <a:t>Home Skin Effector Mask 4 Kind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525282" y="4531930"/>
            <a:ext cx="60360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0"/>
              </a:spcBef>
              <a:spcAft>
                <a:spcPts val="0"/>
              </a:spcAft>
              <a:buFont typeface="Wingdings"/>
              <a:buChar char="§"/>
              <a:defRPr lang="en-US"/>
            </a:pPr>
            <a:r>
              <a:rPr lang="ru-RU" altLang="en-US" sz="1000" dirty="0" smtClean="0">
                <a:solidFill>
                  <a:prstClr val="black"/>
                </a:solidFill>
              </a:rPr>
              <a:t>Специальный уход за различных проблем каждого типа кожи.</a:t>
            </a:r>
            <a:endParaRPr lang="en-US" altLang="en-US" sz="1000" dirty="0">
              <a:solidFill>
                <a:prstClr val="black"/>
              </a:solidFill>
            </a:endParaRP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Font typeface="Wingdings"/>
              <a:buChar char="§"/>
              <a:defRPr lang="en-US"/>
            </a:pPr>
            <a:r>
              <a:rPr lang="ru-RU" altLang="en-US" sz="1000" dirty="0" smtClean="0">
                <a:solidFill>
                  <a:prstClr val="black"/>
                </a:solidFill>
              </a:rPr>
              <a:t>Дополнительно содержат ампулу, эссенцию или </a:t>
            </a:r>
            <a:r>
              <a:rPr lang="ru-RU" altLang="en-US" sz="1000" dirty="0" err="1" smtClean="0">
                <a:solidFill>
                  <a:prstClr val="black"/>
                </a:solidFill>
              </a:rPr>
              <a:t>патчи</a:t>
            </a:r>
            <a:r>
              <a:rPr lang="ru-RU" altLang="en-US" sz="1000" dirty="0" smtClean="0">
                <a:solidFill>
                  <a:prstClr val="black"/>
                </a:solidFill>
              </a:rPr>
              <a:t> для еще более эффективного ухода. </a:t>
            </a:r>
            <a:endParaRPr lang="en-US" altLang="en-US" sz="1000" dirty="0">
              <a:solidFill>
                <a:prstClr val="black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1579567" y="2694286"/>
            <a:ext cx="388937" cy="21544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ko-KR" altLang="en-US" sz="800" b="1" kern="0">
                <a:solidFill>
                  <a:srgbClr val="FFFFFF"/>
                </a:solidFill>
                <a:latin typeface="맑은 고딕"/>
                <a:ea typeface="맑은 고딕"/>
              </a:rPr>
              <a:t>미백</a:t>
            </a:r>
          </a:p>
        </p:txBody>
      </p:sp>
      <p:graphicFrame>
        <p:nvGraphicFramePr>
          <p:cNvPr id="217" name="표 2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47723100"/>
              </p:ext>
            </p:extLst>
          </p:nvPr>
        </p:nvGraphicFramePr>
        <p:xfrm>
          <a:off x="535800" y="6920552"/>
          <a:ext cx="5760312" cy="2194560"/>
        </p:xfrm>
        <a:graphic>
          <a:graphicData uri="http://schemas.openxmlformats.org/drawingml/2006/table">
            <a:tbl>
              <a:tblPr firstCol="1" bandRow="1">
                <a:tableStyleId>{F5AB1C69-6EDB-4FF4-983F-18BD219EF322}</a:tableStyleId>
              </a:tblPr>
              <a:tblGrid>
                <a:gridCol w="1020992"/>
                <a:gridCol w="851216"/>
                <a:gridCol w="3888104"/>
              </a:tblGrid>
              <a:tr h="370840">
                <a:tc rowSpan="4"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1100" dirty="0" smtClean="0"/>
                        <a:t>Способ</a:t>
                      </a:r>
                      <a:r>
                        <a:rPr lang="ru-RU" altLang="en-US" sz="1100" baseline="0" dirty="0" smtClean="0"/>
                        <a:t> применения</a:t>
                      </a:r>
                      <a:endParaRPr lang="en-US" altLang="en-US" sz="1100" dirty="0"/>
                    </a:p>
                    <a:p>
                      <a:pPr latinLnBrk="0">
                        <a:defRPr lang="en-US"/>
                      </a:pPr>
                      <a:endParaRPr lang="en-US" altLang="" sz="1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en-US" altLang="en-US" sz="800"/>
                        <a:t>AC</a:t>
                      </a:r>
                      <a:r>
                        <a:rPr lang="ko-KR" altLang="en-US" sz="800"/>
                        <a:t> </a:t>
                      </a:r>
                      <a:r>
                        <a:rPr lang="en-US" altLang="en-US" sz="800"/>
                        <a:t>Laser</a:t>
                      </a:r>
                      <a:r>
                        <a:rPr lang="ko-KR" altLang="en-US" sz="800"/>
                        <a:t> </a:t>
                      </a:r>
                    </a:p>
                    <a:p>
                      <a:pPr algn="ctr" latinLnBrk="1">
                        <a:defRPr lang="en-US"/>
                      </a:pPr>
                      <a:r>
                        <a:rPr lang="en-US" altLang="en-US" sz="800"/>
                        <a:t>Mask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 latinLnBrk="1">
                        <a:defRPr lang="en-US"/>
                      </a:pPr>
                      <a:r>
                        <a:rPr lang="ru-RU" altLang="ko-KR" sz="800" dirty="0" smtClean="0"/>
                        <a:t>После умывания и применения тоника положить маску на лицо и расправить около глаз и носа. Оставить на 10-20 минут, затем снять. Излишки средства не смывать, а легко вбить подушечками пальцев.</a:t>
                      </a:r>
                      <a:endParaRPr lang="en-US" altLang="ko-KR" sz="800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latinLnBrk="0">
                        <a:defRPr lang="en-US"/>
                      </a:pPr>
                      <a:endParaRPr lang="en-US" altLang="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en-US" altLang="en-US" sz="800"/>
                        <a:t>Ringer Oil</a:t>
                      </a:r>
                      <a:r>
                        <a:rPr lang="ko-KR" altLang="en-US" sz="800"/>
                        <a:t> </a:t>
                      </a:r>
                    </a:p>
                    <a:p>
                      <a:pPr algn="ctr" latinLnBrk="1">
                        <a:defRPr lang="en-US"/>
                      </a:pPr>
                      <a:r>
                        <a:rPr lang="en-US" altLang="en-US" sz="800"/>
                        <a:t>Mask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 latinLnBrk="1">
                        <a:defRPr lang="en-US"/>
                      </a:pPr>
                      <a:r>
                        <a:rPr lang="ru-RU" altLang="ko-KR" sz="800" dirty="0" smtClean="0"/>
                        <a:t>Нанести содержимое ампулы на очищенное лицо, после чего наложить на него тканевую маску, Оставить на 15-20 минут и затем снять. Излишки средства легко вбить подушечками пальцев. </a:t>
                      </a:r>
                      <a:endParaRPr lang="en-US" altLang="ko-KR" sz="800" dirty="0"/>
                    </a:p>
                  </a:txBody>
                  <a:tcPr/>
                </a:tc>
              </a:tr>
              <a:tr h="457200">
                <a:tc vMerge="1">
                  <a:txBody>
                    <a:bodyPr/>
                    <a:lstStyle/>
                    <a:p>
                      <a:pPr latinLnBrk="0">
                        <a:defRPr lang="en-US"/>
                      </a:pPr>
                      <a:endParaRPr lang="en-US" altLang="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en-US" altLang="en-US" sz="800"/>
                        <a:t>Carboxy Peel</a:t>
                      </a:r>
                    </a:p>
                    <a:p>
                      <a:pPr algn="ctr" latinLnBrk="1">
                        <a:defRPr lang="en-US"/>
                      </a:pPr>
                      <a:r>
                        <a:rPr lang="en-US" altLang="en-US" sz="800"/>
                        <a:t>Mask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 latinLnBrk="1">
                        <a:defRPr lang="en-US"/>
                      </a:pPr>
                      <a:r>
                        <a:rPr lang="ru-RU" altLang="ko-KR" sz="800" dirty="0" smtClean="0"/>
                        <a:t>Нанести отдельно упакованную эссенцию на маску. После появления на ней пузырьков распределить на предварительно очищенном сухом лице. Удалить через 5-10 минут.</a:t>
                      </a:r>
                      <a:r>
                        <a:rPr lang="ru-RU" altLang="ko-KR" sz="800" baseline="0" dirty="0" smtClean="0"/>
                        <a:t> </a:t>
                      </a:r>
                      <a:r>
                        <a:rPr lang="ru-RU" altLang="ko-KR" sz="800" dirty="0" smtClean="0"/>
                        <a:t>Слегка помассировать кожу кончиками пальцев для впитывания содержащихся ингредиентов. </a:t>
                      </a:r>
                      <a:endParaRPr lang="en-US" altLang="ko-KR" sz="800" dirty="0"/>
                    </a:p>
                  </a:txBody>
                  <a:tcPr/>
                </a:tc>
              </a:tr>
              <a:tr h="701040">
                <a:tc vMerge="1">
                  <a:txBody>
                    <a:bodyPr/>
                    <a:lstStyle/>
                    <a:p>
                      <a:pPr latinLnBrk="0">
                        <a:defRPr lang="en-US"/>
                      </a:pPr>
                      <a:endParaRPr lang="en-US" altLang="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en-US" altLang="en-US" sz="800"/>
                        <a:t>Lifting Filler</a:t>
                      </a:r>
                      <a:r>
                        <a:rPr lang="ko-KR" altLang="en-US" sz="800"/>
                        <a:t> </a:t>
                      </a:r>
                    </a:p>
                    <a:p>
                      <a:pPr algn="ctr" latinLnBrk="1">
                        <a:defRPr lang="en-US"/>
                      </a:pPr>
                      <a:r>
                        <a:rPr lang="en-US" altLang="en-US" sz="800"/>
                        <a:t>Mask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 latinLnBrk="1">
                        <a:defRPr lang="en-US"/>
                      </a:pPr>
                      <a:r>
                        <a:rPr lang="ru-RU" altLang="ko-KR" sz="800" dirty="0" smtClean="0"/>
                        <a:t>После умывания и применения тоника сухими руками нанести на проблемные участки несколько полосок с эссенцией, упакованных в отдельную ампулу. Сверху положить тканевую маску, расправить около глаз и носа. Оставить на 10-20 минут, затем снять. Излишки средства не смывать, а легко вбить подушечками пальцев. </a:t>
                      </a:r>
                      <a:endParaRPr lang="en-US" altLang="ko-KR" sz="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4" name="Text Box 12"/>
          <p:cNvSpPr txBox="1">
            <a:spLocks noChangeArrowheads="1"/>
          </p:cNvSpPr>
          <p:nvPr/>
        </p:nvSpPr>
        <p:spPr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 lang="en-US"/>
            </a:pPr>
            <a:r>
              <a:rPr lang="en-US" altLang="en-US" sz="1600" b="1" dirty="0">
                <a:solidFill>
                  <a:prstClr val="black"/>
                </a:solidFill>
              </a:rPr>
              <a:t>One Point</a:t>
            </a:r>
            <a:r>
              <a:rPr lang="ko-KR" altLang="en-US" sz="1600" b="1" dirty="0">
                <a:solidFill>
                  <a:prstClr val="black"/>
                </a:solidFill>
              </a:rPr>
              <a:t> </a:t>
            </a:r>
            <a:r>
              <a:rPr lang="en-US" altLang="ko-KR" sz="1600" b="1" dirty="0">
                <a:solidFill>
                  <a:prstClr val="black"/>
                </a:solidFill>
              </a:rPr>
              <a:t>- </a:t>
            </a:r>
            <a:r>
              <a:rPr lang="en-US" altLang="en-US" sz="1600" b="1" dirty="0">
                <a:solidFill>
                  <a:prstClr val="black"/>
                </a:solidFill>
              </a:rPr>
              <a:t>Sheet Pack</a:t>
            </a:r>
            <a:r>
              <a:rPr lang="en-US" altLang="ko-KR" sz="1600" b="1" dirty="0">
                <a:solidFill>
                  <a:prstClr val="black"/>
                </a:solidFill>
              </a:rPr>
              <a:t> </a:t>
            </a:r>
          </a:p>
        </p:txBody>
      </p:sp>
      <p:grpSp>
        <p:nvGrpSpPr>
          <p:cNvPr id="23" name="그룹 22"/>
          <p:cNvGrpSpPr/>
          <p:nvPr/>
        </p:nvGrpSpPr>
        <p:grpSpPr>
          <a:xfrm>
            <a:off x="412761" y="4922520"/>
            <a:ext cx="6256599" cy="1948220"/>
            <a:chOff x="412761" y="1848753"/>
            <a:chExt cx="6256599" cy="1948220"/>
          </a:xfrm>
        </p:grpSpPr>
        <p:sp>
          <p:nvSpPr>
            <p:cNvPr id="117" name="직사각형 116"/>
            <p:cNvSpPr/>
            <p:nvPr/>
          </p:nvSpPr>
          <p:spPr>
            <a:xfrm>
              <a:off x="571500" y="1858273"/>
              <a:ext cx="5715000" cy="187220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spcBef>
                  <a:spcPts val="0"/>
                </a:spcBef>
                <a:spcAft>
                  <a:spcPts val="0"/>
                </a:spcAft>
                <a:defRPr lang="en-US"/>
              </a:pPr>
              <a:endParaRPr lang="en-US" altLang="" sz="1400">
                <a:solidFill>
                  <a:prstClr val="white"/>
                </a:solidFill>
              </a:endParaRPr>
            </a:p>
          </p:txBody>
        </p:sp>
        <p:sp>
          <p:nvSpPr>
            <p:cNvPr id="118" name="직사각형 117"/>
            <p:cNvSpPr/>
            <p:nvPr/>
          </p:nvSpPr>
          <p:spPr>
            <a:xfrm>
              <a:off x="571500" y="2274625"/>
              <a:ext cx="5715000" cy="1153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spcBef>
                  <a:spcPts val="0"/>
                </a:spcBef>
                <a:spcAft>
                  <a:spcPts val="0"/>
                </a:spcAft>
                <a:defRPr lang="en-US"/>
              </a:pPr>
              <a:endParaRPr lang="en-US" altLang="">
                <a:solidFill>
                  <a:prstClr val="white"/>
                </a:solidFill>
              </a:endParaRPr>
            </a:p>
          </p:txBody>
        </p:sp>
        <p:sp>
          <p:nvSpPr>
            <p:cNvPr id="119" name="TextBox 146"/>
            <p:cNvSpPr txBox="1">
              <a:spLocks noChangeArrowheads="1"/>
            </p:cNvSpPr>
            <p:nvPr/>
          </p:nvSpPr>
          <p:spPr>
            <a:xfrm>
              <a:off x="548677" y="3427641"/>
              <a:ext cx="1506466" cy="369332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ru-RU" altLang="en-US" sz="900" b="1" dirty="0" smtClean="0">
                  <a:solidFill>
                    <a:srgbClr val="000000"/>
                  </a:solidFill>
                  <a:latin typeface="맑은 고딕"/>
                  <a:ea typeface="맑은 고딕"/>
                </a:rPr>
                <a:t>Ухаживает за проблемной кожей</a:t>
              </a:r>
              <a:endParaRPr lang="en-US" altLang="en-US" sz="900" b="1" dirty="0">
                <a:solidFill>
                  <a:srgbClr val="000000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120" name="TextBox 68"/>
            <p:cNvSpPr txBox="1">
              <a:spLocks noChangeArrowheads="1"/>
            </p:cNvSpPr>
            <p:nvPr/>
          </p:nvSpPr>
          <p:spPr>
            <a:xfrm>
              <a:off x="2060847" y="3427641"/>
              <a:ext cx="1594227" cy="230832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ru-RU" altLang="en-US" sz="900" b="1" dirty="0" smtClean="0">
                  <a:solidFill>
                    <a:srgbClr val="000000"/>
                  </a:solidFill>
                  <a:latin typeface="맑은 고딕"/>
                  <a:ea typeface="맑은 고딕"/>
                </a:rPr>
                <a:t>Интенсивно увлажняет</a:t>
              </a:r>
              <a:endParaRPr lang="en-US" altLang="en-US" sz="900" b="1" dirty="0">
                <a:solidFill>
                  <a:srgbClr val="000000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121" name="TextBox 73"/>
            <p:cNvSpPr txBox="1">
              <a:spLocks noChangeArrowheads="1"/>
            </p:cNvSpPr>
            <p:nvPr/>
          </p:nvSpPr>
          <p:spPr>
            <a:xfrm>
              <a:off x="3661245" y="3440785"/>
              <a:ext cx="1153027" cy="230832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ru-RU" altLang="en-US" sz="900" b="1" dirty="0" smtClean="0">
                  <a:solidFill>
                    <a:srgbClr val="000000"/>
                  </a:solidFill>
                  <a:latin typeface="맑은 고딕"/>
                  <a:ea typeface="맑은 고딕"/>
                </a:rPr>
                <a:t>Придает сияние</a:t>
              </a:r>
              <a:endParaRPr lang="en-US" altLang="en-US" sz="900" b="1" dirty="0">
                <a:solidFill>
                  <a:srgbClr val="000000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122" name="TextBox 73"/>
            <p:cNvSpPr txBox="1">
              <a:spLocks noChangeArrowheads="1"/>
            </p:cNvSpPr>
            <p:nvPr/>
          </p:nvSpPr>
          <p:spPr>
            <a:xfrm>
              <a:off x="4908049" y="3427641"/>
              <a:ext cx="1381629" cy="369332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ru-RU" altLang="en-US" sz="900" b="1" dirty="0" smtClean="0">
                  <a:solidFill>
                    <a:srgbClr val="000000"/>
                  </a:solidFill>
                  <a:latin typeface="맑은 고딕"/>
                  <a:ea typeface="맑은 고딕"/>
                </a:rPr>
                <a:t>Повышает упругость и эластичность</a:t>
              </a:r>
              <a:endParaRPr lang="en-US" altLang="en-US" sz="900" b="1" dirty="0">
                <a:solidFill>
                  <a:srgbClr val="000000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123" name="TextBox 131"/>
            <p:cNvSpPr txBox="1">
              <a:spLocks noChangeArrowheads="1"/>
            </p:cNvSpPr>
            <p:nvPr/>
          </p:nvSpPr>
          <p:spPr>
            <a:xfrm>
              <a:off x="629173" y="1877983"/>
              <a:ext cx="1428750" cy="21842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en-US" altLang="en-US" sz="900" b="1">
                  <a:solidFill>
                    <a:srgbClr val="000000"/>
                  </a:solidFill>
                  <a:latin typeface="맑은 고딕"/>
                  <a:ea typeface="맑은 고딕"/>
                </a:rPr>
                <a:t>AC Laser</a:t>
              </a:r>
            </a:p>
          </p:txBody>
        </p:sp>
        <p:sp>
          <p:nvSpPr>
            <p:cNvPr id="124" name="TextBox 133"/>
            <p:cNvSpPr txBox="1">
              <a:spLocks noChangeArrowheads="1"/>
            </p:cNvSpPr>
            <p:nvPr/>
          </p:nvSpPr>
          <p:spPr>
            <a:xfrm>
              <a:off x="2286524" y="1877983"/>
              <a:ext cx="1000125" cy="21842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en-US" altLang="en-US" sz="900" b="1">
                  <a:solidFill>
                    <a:srgbClr val="000000"/>
                  </a:solidFill>
                  <a:latin typeface="맑은 고딕"/>
                  <a:ea typeface="맑은 고딕"/>
                </a:rPr>
                <a:t>Ringer Oil</a:t>
              </a:r>
            </a:p>
          </p:txBody>
        </p:sp>
        <p:sp>
          <p:nvSpPr>
            <p:cNvPr id="125" name="TextBox 135"/>
            <p:cNvSpPr txBox="1">
              <a:spLocks noChangeArrowheads="1"/>
            </p:cNvSpPr>
            <p:nvPr/>
          </p:nvSpPr>
          <p:spPr>
            <a:xfrm>
              <a:off x="3713165" y="1848753"/>
              <a:ext cx="1000125" cy="21842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en-US" altLang="en-US" sz="900" b="1" dirty="0" err="1">
                  <a:solidFill>
                    <a:srgbClr val="000000"/>
                  </a:solidFill>
                  <a:latin typeface="맑은 고딕"/>
                  <a:ea typeface="맑은 고딕"/>
                </a:rPr>
                <a:t>Carboxy</a:t>
              </a:r>
              <a:r>
                <a:rPr lang="ko-KR" altLang="en-US" sz="900" b="1" dirty="0">
                  <a:solidFill>
                    <a:srgbClr val="000000"/>
                  </a:solidFill>
                  <a:latin typeface="맑은 고딕"/>
                  <a:ea typeface="맑은 고딕"/>
                </a:rPr>
                <a:t> </a:t>
              </a:r>
              <a:r>
                <a:rPr lang="en-US" altLang="en-US" sz="900" b="1" dirty="0">
                  <a:solidFill>
                    <a:srgbClr val="000000"/>
                  </a:solidFill>
                  <a:latin typeface="맑은 고딕"/>
                  <a:ea typeface="맑은 고딕"/>
                </a:rPr>
                <a:t>Peel</a:t>
              </a:r>
            </a:p>
          </p:txBody>
        </p:sp>
        <p:sp>
          <p:nvSpPr>
            <p:cNvPr id="126" name="TextBox 33"/>
            <p:cNvSpPr txBox="1">
              <a:spLocks noChangeArrowheads="1"/>
            </p:cNvSpPr>
            <p:nvPr/>
          </p:nvSpPr>
          <p:spPr>
            <a:xfrm>
              <a:off x="412761" y="2019653"/>
              <a:ext cx="1656184" cy="230832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en-US" altLang="ko-KR" sz="900" b="1" dirty="0" smtClean="0">
                  <a:solidFill>
                    <a:srgbClr val="7F7F7F"/>
                  </a:solidFill>
                  <a:latin typeface="맑은 고딕"/>
                  <a:ea typeface="맑은 고딕"/>
                </a:rPr>
                <a:t>T</a:t>
              </a:r>
              <a:r>
                <a:rPr lang="ru-RU" altLang="ko-KR" sz="900" b="1" dirty="0">
                  <a:solidFill>
                    <a:srgbClr val="7F7F7F"/>
                  </a:solidFill>
                  <a:latin typeface="맑은 고딕"/>
                  <a:ea typeface="맑은 고딕"/>
                </a:rPr>
                <a:t>-</a:t>
              </a:r>
              <a:r>
                <a:rPr lang="ru-RU" altLang="ko-KR" sz="900" b="1" dirty="0" smtClean="0">
                  <a:solidFill>
                    <a:srgbClr val="7F7F7F"/>
                  </a:solidFill>
                  <a:latin typeface="맑은 고딕"/>
                  <a:ea typeface="맑은 고딕"/>
                </a:rPr>
                <a:t>зона</a:t>
              </a:r>
              <a:r>
                <a:rPr lang="en-US" altLang="ko-KR" sz="900" b="1" dirty="0" smtClean="0">
                  <a:solidFill>
                    <a:srgbClr val="7F7F7F"/>
                  </a:solidFill>
                  <a:latin typeface="맑은 고딕"/>
                  <a:ea typeface="맑은 고딕"/>
                </a:rPr>
                <a:t>+V</a:t>
              </a:r>
              <a:r>
                <a:rPr lang="ru-RU" altLang="ko-KR" sz="900" b="1" dirty="0" smtClean="0">
                  <a:solidFill>
                    <a:srgbClr val="7F7F7F"/>
                  </a:solidFill>
                  <a:latin typeface="맑은 고딕"/>
                  <a:ea typeface="맑은 고딕"/>
                </a:rPr>
                <a:t>-зона</a:t>
              </a:r>
              <a:r>
                <a:rPr lang="en-US" altLang="ko-KR" sz="900" b="1" dirty="0" smtClean="0">
                  <a:solidFill>
                    <a:srgbClr val="7F7F7F"/>
                  </a:solidFill>
                  <a:latin typeface="맑은 고딕"/>
                  <a:ea typeface="맑은 고딕"/>
                </a:rPr>
                <a:t>:</a:t>
              </a:r>
              <a:r>
                <a:rPr lang="ru-RU" altLang="ko-KR" sz="900" b="1" dirty="0" smtClean="0">
                  <a:solidFill>
                    <a:srgbClr val="7F7F7F"/>
                  </a:solidFill>
                  <a:latin typeface="맑은 고딕"/>
                  <a:ea typeface="맑은 고딕"/>
                </a:rPr>
                <a:t> по </a:t>
              </a:r>
              <a:r>
                <a:rPr lang="en-US" altLang="ko-KR" sz="900" b="1" dirty="0" smtClean="0">
                  <a:solidFill>
                    <a:srgbClr val="7F7F7F"/>
                  </a:solidFill>
                  <a:latin typeface="맑은 고딕"/>
                  <a:ea typeface="맑은 고딕"/>
                </a:rPr>
                <a:t>12</a:t>
              </a:r>
              <a:r>
                <a:rPr lang="ru-RU" altLang="ko-KR" sz="900" b="1" dirty="0" smtClean="0">
                  <a:solidFill>
                    <a:srgbClr val="7F7F7F"/>
                  </a:solidFill>
                  <a:latin typeface="맑은 고딕"/>
                  <a:ea typeface="맑은 고딕"/>
                </a:rPr>
                <a:t>мл </a:t>
              </a:r>
              <a:endParaRPr lang="en-US" altLang="ko-KR" sz="900" b="1" dirty="0">
                <a:solidFill>
                  <a:srgbClr val="7F7F7F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128" name="TextBox 58"/>
            <p:cNvSpPr txBox="1">
              <a:spLocks noChangeArrowheads="1"/>
            </p:cNvSpPr>
            <p:nvPr/>
          </p:nvSpPr>
          <p:spPr>
            <a:xfrm>
              <a:off x="3365257" y="2015632"/>
              <a:ext cx="1987844" cy="230832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ru-RU" altLang="en-US" sz="900" b="1" dirty="0" smtClean="0">
                  <a:solidFill>
                    <a:srgbClr val="7F7F7F"/>
                  </a:solidFill>
                  <a:latin typeface="맑은 고딕"/>
                  <a:ea typeface="맑은 고딕"/>
                </a:rPr>
                <a:t>эссенция</a:t>
              </a:r>
              <a:r>
                <a:rPr lang="en-US" altLang="en-US" sz="900" b="1" dirty="0" smtClean="0">
                  <a:solidFill>
                    <a:srgbClr val="7F7F7F"/>
                  </a:solidFill>
                  <a:latin typeface="맑은 고딕"/>
                  <a:ea typeface="맑은 고딕"/>
                </a:rPr>
                <a:t> </a:t>
              </a:r>
              <a:r>
                <a:rPr lang="ru-RU" altLang="en-US" sz="900" b="1" dirty="0" smtClean="0">
                  <a:solidFill>
                    <a:srgbClr val="7F7F7F"/>
                  </a:solidFill>
                  <a:latin typeface="맑은 고딕"/>
                  <a:ea typeface="맑은 고딕"/>
                </a:rPr>
                <a:t>4мл</a:t>
              </a:r>
              <a:r>
                <a:rPr lang="en-US" altLang="ko-KR" sz="900" b="1" dirty="0" smtClean="0">
                  <a:solidFill>
                    <a:srgbClr val="7F7F7F"/>
                  </a:solidFill>
                  <a:latin typeface="맑은 고딕"/>
                  <a:ea typeface="맑은 고딕"/>
                </a:rPr>
                <a:t>+</a:t>
              </a:r>
              <a:r>
                <a:rPr lang="ru-RU" altLang="ko-KR" sz="900" b="1" dirty="0" smtClean="0">
                  <a:solidFill>
                    <a:srgbClr val="7F7F7F"/>
                  </a:solidFill>
                  <a:latin typeface="맑은 고딕"/>
                  <a:ea typeface="맑은 고딕"/>
                </a:rPr>
                <a:t> маска </a:t>
              </a:r>
              <a:r>
                <a:rPr lang="en-US" altLang="ko-KR" sz="900" b="1" dirty="0" smtClean="0">
                  <a:solidFill>
                    <a:srgbClr val="7F7F7F"/>
                  </a:solidFill>
                  <a:latin typeface="맑은 고딕"/>
                  <a:ea typeface="맑은 고딕"/>
                </a:rPr>
                <a:t>20</a:t>
              </a:r>
              <a:r>
                <a:rPr lang="ru-RU" altLang="ko-KR" sz="900" b="1" dirty="0" smtClean="0">
                  <a:solidFill>
                    <a:srgbClr val="7F7F7F"/>
                  </a:solidFill>
                  <a:latin typeface="맑은 고딕"/>
                  <a:ea typeface="맑은 고딕"/>
                </a:rPr>
                <a:t>мл</a:t>
              </a:r>
              <a:endParaRPr lang="en-US" altLang="ko-KR" sz="900" b="1" dirty="0">
                <a:solidFill>
                  <a:srgbClr val="7F7F7F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129" name="TextBox 135"/>
            <p:cNvSpPr txBox="1">
              <a:spLocks noChangeArrowheads="1"/>
            </p:cNvSpPr>
            <p:nvPr/>
          </p:nvSpPr>
          <p:spPr>
            <a:xfrm>
              <a:off x="4908049" y="1877983"/>
              <a:ext cx="1222375" cy="21842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en-US" altLang="en-US" sz="900" b="1">
                  <a:solidFill>
                    <a:srgbClr val="000000"/>
                  </a:solidFill>
                  <a:latin typeface="맑은 고딕"/>
                  <a:ea typeface="맑은 고딕"/>
                </a:rPr>
                <a:t>Lifting Up</a:t>
              </a:r>
            </a:p>
          </p:txBody>
        </p:sp>
        <p:sp>
          <p:nvSpPr>
            <p:cNvPr id="130" name="TextBox 54"/>
            <p:cNvSpPr txBox="1">
              <a:spLocks noChangeArrowheads="1"/>
            </p:cNvSpPr>
            <p:nvPr/>
          </p:nvSpPr>
          <p:spPr>
            <a:xfrm>
              <a:off x="5023223" y="2030889"/>
              <a:ext cx="1646137" cy="230832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en-US" altLang="ko-KR" sz="900" b="1" dirty="0" smtClean="0">
                  <a:solidFill>
                    <a:srgbClr val="7F7F7F"/>
                  </a:solidFill>
                  <a:latin typeface="맑은 고딕"/>
                  <a:ea typeface="맑은 고딕"/>
                </a:rPr>
                <a:t>4</a:t>
              </a:r>
              <a:r>
                <a:rPr lang="ru-RU" altLang="ko-KR" sz="900" b="1" dirty="0">
                  <a:solidFill>
                    <a:srgbClr val="7F7F7F"/>
                  </a:solidFill>
                  <a:latin typeface="맑은 고딕"/>
                  <a:ea typeface="맑은 고딕"/>
                </a:rPr>
                <a:t> </a:t>
              </a:r>
              <a:r>
                <a:rPr lang="ru-RU" altLang="ko-KR" sz="900" b="1" dirty="0" err="1" smtClean="0">
                  <a:solidFill>
                    <a:srgbClr val="7F7F7F"/>
                  </a:solidFill>
                  <a:latin typeface="맑은 고딕"/>
                  <a:ea typeface="맑은 고딕"/>
                </a:rPr>
                <a:t>патча</a:t>
              </a:r>
              <a:r>
                <a:rPr lang="en-US" altLang="ko-KR" sz="900" b="1" dirty="0" smtClean="0">
                  <a:solidFill>
                    <a:srgbClr val="7F7F7F"/>
                  </a:solidFill>
                  <a:latin typeface="맑은 고딕"/>
                  <a:ea typeface="맑은 고딕"/>
                </a:rPr>
                <a:t>+</a:t>
              </a:r>
              <a:r>
                <a:rPr lang="ru-RU" altLang="ko-KR" sz="900" b="1" dirty="0" smtClean="0">
                  <a:solidFill>
                    <a:srgbClr val="7F7F7F"/>
                  </a:solidFill>
                  <a:latin typeface="맑은 고딕"/>
                  <a:ea typeface="맑은 고딕"/>
                </a:rPr>
                <a:t> маска </a:t>
              </a:r>
              <a:r>
                <a:rPr lang="en-US" altLang="ko-KR" sz="900" b="1" dirty="0" smtClean="0">
                  <a:solidFill>
                    <a:srgbClr val="7F7F7F"/>
                  </a:solidFill>
                  <a:latin typeface="맑은 고딕"/>
                  <a:ea typeface="맑은 고딕"/>
                </a:rPr>
                <a:t>25</a:t>
              </a:r>
              <a:r>
                <a:rPr lang="ru-RU" altLang="ko-KR" sz="900" b="1" dirty="0" smtClean="0">
                  <a:solidFill>
                    <a:srgbClr val="7F7F7F"/>
                  </a:solidFill>
                  <a:latin typeface="맑은 고딕"/>
                  <a:ea typeface="맑은 고딕"/>
                </a:rPr>
                <a:t>мл</a:t>
              </a:r>
              <a:endParaRPr lang="en-US" altLang="ko-KR" sz="900" b="1" dirty="0">
                <a:solidFill>
                  <a:srgbClr val="7F7F7F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127" name="TextBox 57"/>
            <p:cNvSpPr txBox="1">
              <a:spLocks noChangeArrowheads="1"/>
            </p:cNvSpPr>
            <p:nvPr/>
          </p:nvSpPr>
          <p:spPr>
            <a:xfrm>
              <a:off x="1872522" y="2019653"/>
              <a:ext cx="1782551" cy="230832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ru-RU" altLang="ko-KR" sz="900" b="1" dirty="0" smtClean="0">
                  <a:solidFill>
                    <a:srgbClr val="7F7F7F"/>
                  </a:solidFill>
                  <a:latin typeface="맑은 고딕"/>
                  <a:ea typeface="맑은 고딕"/>
                </a:rPr>
                <a:t>ампула</a:t>
              </a:r>
              <a:r>
                <a:rPr lang="en-US" altLang="ko-KR" sz="900" b="1" dirty="0" smtClean="0">
                  <a:solidFill>
                    <a:srgbClr val="7F7F7F"/>
                  </a:solidFill>
                  <a:latin typeface="맑은 고딕"/>
                  <a:ea typeface="맑은 고딕"/>
                </a:rPr>
                <a:t>1.5</a:t>
              </a:r>
              <a:r>
                <a:rPr lang="ru-RU" altLang="ko-KR" sz="900" b="1" dirty="0" smtClean="0">
                  <a:solidFill>
                    <a:srgbClr val="7F7F7F"/>
                  </a:solidFill>
                  <a:latin typeface="맑은 고딕"/>
                  <a:ea typeface="맑은 고딕"/>
                </a:rPr>
                <a:t>мл+ маска </a:t>
              </a:r>
              <a:r>
                <a:rPr lang="en-US" altLang="ko-KR" sz="900" b="1" dirty="0" smtClean="0">
                  <a:solidFill>
                    <a:srgbClr val="7F7F7F"/>
                  </a:solidFill>
                  <a:latin typeface="맑은 고딕"/>
                  <a:ea typeface="맑은 고딕"/>
                </a:rPr>
                <a:t>27</a:t>
              </a:r>
              <a:r>
                <a:rPr lang="ru-RU" altLang="ko-KR" sz="900" b="1" dirty="0" smtClean="0">
                  <a:solidFill>
                    <a:srgbClr val="7F7F7F"/>
                  </a:solidFill>
                  <a:latin typeface="맑은 고딕"/>
                  <a:ea typeface="맑은 고딕"/>
                </a:rPr>
                <a:t>мл</a:t>
              </a:r>
              <a:endParaRPr lang="en-US" altLang="ko-KR" sz="900" b="1" dirty="0">
                <a:solidFill>
                  <a:srgbClr val="7F7F7F"/>
                </a:solidFill>
                <a:latin typeface="맑은 고딕"/>
                <a:ea typeface="맑은 고딕"/>
              </a:endParaRP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836712" y="5220072"/>
            <a:ext cx="5452967" cy="1170037"/>
            <a:chOff x="946819" y="2146307"/>
            <a:chExt cx="5452967" cy="1170037"/>
          </a:xfrm>
        </p:grpSpPr>
        <p:pic>
          <p:nvPicPr>
            <p:cNvPr id="132" name="Picture 2" descr="\\민경사원\신제품촬영\2014\홈 스킨 이펙터 리프팅 업 마스크.jpg"/>
            <p:cNvPicPr>
              <a:picLocks noChangeArrowheads="1"/>
            </p:cNvPicPr>
            <p:nvPr/>
          </p:nvPicPr>
          <p:blipFill rotWithShape="1">
            <a:blip r:embed="rId6" cstate="print"/>
            <a:srcRect l="22830" t="14230" r="22830" b="13720"/>
            <a:stretch>
              <a:fillRect/>
            </a:stretch>
          </p:blipFill>
          <p:spPr>
            <a:xfrm>
              <a:off x="5178400" y="2305995"/>
              <a:ext cx="720000" cy="1008000"/>
            </a:xfrm>
            <a:prstGeom prst="rect">
              <a:avLst/>
            </a:prstGeom>
            <a:noFill/>
          </p:spPr>
        </p:pic>
        <p:pic>
          <p:nvPicPr>
            <p:cNvPr id="133" name="Picture 3" descr="\\민경사원\신제품촬영\2014\홈 스킨 이펙터 링거 오일 마스크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1260" t="2360" r="23220" b="7860"/>
            <a:stretch>
              <a:fillRect/>
            </a:stretch>
          </p:blipFill>
          <p:spPr>
            <a:xfrm>
              <a:off x="2467498" y="2146307"/>
              <a:ext cx="720080" cy="1164384"/>
            </a:xfrm>
            <a:prstGeom prst="rect">
              <a:avLst/>
            </a:prstGeom>
            <a:noFill/>
          </p:spPr>
        </p:pic>
        <p:pic>
          <p:nvPicPr>
            <p:cNvPr id="134" name="Picture 4" descr="\\민경사원\신제품촬영\2014\홈 스킨 이펙터 에이씨 레이저 마스크.jpg"/>
            <p:cNvPicPr>
              <a:picLocks noChangeArrowheads="1"/>
            </p:cNvPicPr>
            <p:nvPr/>
          </p:nvPicPr>
          <p:blipFill rotWithShape="1">
            <a:blip r:embed="rId8" cstate="print"/>
            <a:srcRect l="22440" t="12990" r="23220" b="13770"/>
            <a:stretch>
              <a:fillRect/>
            </a:stretch>
          </p:blipFill>
          <p:spPr>
            <a:xfrm>
              <a:off x="946819" y="2308344"/>
              <a:ext cx="720000" cy="1008000"/>
            </a:xfrm>
            <a:prstGeom prst="rect">
              <a:avLst/>
            </a:prstGeom>
            <a:noFill/>
          </p:spPr>
        </p:pic>
        <p:pic>
          <p:nvPicPr>
            <p:cNvPr id="135" name="Picture 5" descr="\\민경사원\신제품촬영\2014\홈 스킨 이펙터 카복시 필 마스크.jpg"/>
            <p:cNvPicPr>
              <a:picLocks noChangeArrowheads="1"/>
            </p:cNvPicPr>
            <p:nvPr/>
          </p:nvPicPr>
          <p:blipFill rotWithShape="1">
            <a:blip r:embed="rId9" cstate="print"/>
            <a:srcRect l="20760" t="7590" r="20180" b="7360"/>
            <a:stretch>
              <a:fillRect/>
            </a:stretch>
          </p:blipFill>
          <p:spPr>
            <a:xfrm>
              <a:off x="3899148" y="2303023"/>
              <a:ext cx="720000" cy="1008000"/>
            </a:xfrm>
            <a:prstGeom prst="rect">
              <a:avLst/>
            </a:prstGeom>
            <a:noFill/>
          </p:spPr>
        </p:pic>
        <p:grpSp>
          <p:nvGrpSpPr>
            <p:cNvPr id="7" name="그룹 135"/>
            <p:cNvGrpSpPr/>
            <p:nvPr/>
          </p:nvGrpSpPr>
          <p:grpSpPr>
            <a:xfrm>
              <a:off x="4401158" y="2431445"/>
              <a:ext cx="714375" cy="571504"/>
              <a:chOff x="4401158" y="3442379"/>
              <a:chExt cx="714375" cy="571504"/>
            </a:xfrm>
          </p:grpSpPr>
          <p:sp>
            <p:nvSpPr>
              <p:cNvPr id="137" name="눈물 방울 136"/>
              <p:cNvSpPr/>
              <p:nvPr/>
            </p:nvSpPr>
            <p:spPr>
              <a:xfrm rot="18897784">
                <a:off x="4472594" y="3442379"/>
                <a:ext cx="571504" cy="571504"/>
              </a:xfrm>
              <a:prstGeom prst="teardrop">
                <a:avLst>
                  <a:gd name="adj" fmla="val 12130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4401158" y="3513366"/>
                <a:ext cx="714375" cy="24622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r>
                  <a:rPr lang="en-US" altLang="ko-KR" sz="500" b="1" dirty="0">
                    <a:solidFill>
                      <a:prstClr val="black"/>
                    </a:solidFill>
                    <a:latin typeface="맑은 고딕"/>
                    <a:ea typeface="맑은 고딕"/>
                  </a:rPr>
                  <a:t>100%</a:t>
                </a:r>
              </a:p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r>
                  <a:rPr lang="ru-RU" altLang="ko-KR" sz="500" b="1" dirty="0" smtClean="0">
                    <a:solidFill>
                      <a:prstClr val="black"/>
                    </a:solidFill>
                    <a:latin typeface="맑은 고딕"/>
                    <a:ea typeface="맑은 고딕"/>
                  </a:rPr>
                  <a:t>хлопок</a:t>
                </a:r>
                <a:endParaRPr lang="en-US" altLang="ko-KR" sz="500" b="1" dirty="0">
                  <a:solidFill>
                    <a:prstClr val="black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0" name="그룹 138"/>
            <p:cNvGrpSpPr/>
            <p:nvPr/>
          </p:nvGrpSpPr>
          <p:grpSpPr>
            <a:xfrm>
              <a:off x="5738964" y="2452584"/>
              <a:ext cx="660822" cy="571504"/>
              <a:chOff x="5738962" y="3463518"/>
              <a:chExt cx="660822" cy="571504"/>
            </a:xfrm>
          </p:grpSpPr>
          <p:sp>
            <p:nvSpPr>
              <p:cNvPr id="209" name="눈물 방울 208"/>
              <p:cNvSpPr/>
              <p:nvPr/>
            </p:nvSpPr>
            <p:spPr>
              <a:xfrm rot="18897784">
                <a:off x="5815009" y="3463518"/>
                <a:ext cx="571504" cy="571504"/>
              </a:xfrm>
              <a:prstGeom prst="teardrop">
                <a:avLst>
                  <a:gd name="adj" fmla="val 12130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TextBox 209"/>
              <p:cNvSpPr txBox="1"/>
              <p:nvPr/>
            </p:nvSpPr>
            <p:spPr>
              <a:xfrm>
                <a:off x="5738962" y="3513366"/>
                <a:ext cx="660822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r>
                  <a:rPr lang="ru-RU" altLang="en-US" sz="500" b="1" dirty="0" smtClean="0">
                    <a:solidFill>
                      <a:prstClr val="black"/>
                    </a:solidFill>
                    <a:latin typeface="맑은 고딕"/>
                    <a:ea typeface="맑은 고딕"/>
                  </a:rPr>
                  <a:t>Неотбеленный хлопок</a:t>
                </a:r>
                <a:endParaRPr lang="en-US" altLang="en-US" sz="500" b="1" dirty="0">
                  <a:solidFill>
                    <a:prstClr val="black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2" name="그룹 210"/>
            <p:cNvGrpSpPr/>
            <p:nvPr/>
          </p:nvGrpSpPr>
          <p:grpSpPr>
            <a:xfrm>
              <a:off x="1450875" y="2401868"/>
              <a:ext cx="850404" cy="612278"/>
              <a:chOff x="1450874" y="3412803"/>
              <a:chExt cx="850404" cy="612278"/>
            </a:xfrm>
          </p:grpSpPr>
          <p:sp>
            <p:nvSpPr>
              <p:cNvPr id="212" name="눈물 방울 211"/>
              <p:cNvSpPr/>
              <p:nvPr/>
            </p:nvSpPr>
            <p:spPr>
              <a:xfrm rot="18897784">
                <a:off x="1539732" y="3412592"/>
                <a:ext cx="612278" cy="612699"/>
              </a:xfrm>
              <a:prstGeom prst="teardrop">
                <a:avLst>
                  <a:gd name="adj" fmla="val 12130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TextBox 212"/>
              <p:cNvSpPr txBox="1"/>
              <p:nvPr/>
            </p:nvSpPr>
            <p:spPr>
              <a:xfrm>
                <a:off x="1450874" y="3475267"/>
                <a:ext cx="85040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r>
                  <a:rPr lang="ru-RU" altLang="en-US" sz="600" b="1" dirty="0">
                    <a:solidFill>
                      <a:prstClr val="black"/>
                    </a:solidFill>
                    <a:ea typeface="맑은 고딕"/>
                  </a:rPr>
                  <a:t>Двойной тип </a:t>
                </a:r>
                <a:r>
                  <a:rPr lang="ru-RU" altLang="en-US" sz="600" b="1" dirty="0" smtClean="0">
                    <a:solidFill>
                      <a:prstClr val="black"/>
                    </a:solidFill>
                    <a:ea typeface="맑은 고딕"/>
                  </a:rPr>
                  <a:t>маски обеспечивает </a:t>
                </a:r>
                <a:r>
                  <a:rPr lang="ru-RU" altLang="en-US" sz="600" b="1" dirty="0">
                    <a:solidFill>
                      <a:prstClr val="black"/>
                    </a:solidFill>
                    <a:ea typeface="맑은 고딕"/>
                  </a:rPr>
                  <a:t>прекрасное прилегание к </a:t>
                </a:r>
                <a:r>
                  <a:rPr lang="ru-RU" altLang="en-US" sz="600" b="1" dirty="0" smtClean="0">
                    <a:solidFill>
                      <a:prstClr val="black"/>
                    </a:solidFill>
                    <a:ea typeface="맑은 고딕"/>
                  </a:rPr>
                  <a:t>лицу </a:t>
                </a:r>
                <a:endParaRPr lang="en-US" altLang="ko-KR" sz="600" b="1" dirty="0">
                  <a:solidFill>
                    <a:prstClr val="black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3" name="그룹 213"/>
            <p:cNvGrpSpPr/>
            <p:nvPr/>
          </p:nvGrpSpPr>
          <p:grpSpPr>
            <a:xfrm>
              <a:off x="2964557" y="2386532"/>
              <a:ext cx="714375" cy="571504"/>
              <a:chOff x="2964557" y="3397460"/>
              <a:chExt cx="714375" cy="571504"/>
            </a:xfrm>
          </p:grpSpPr>
          <p:sp>
            <p:nvSpPr>
              <p:cNvPr id="215" name="눈물 방울 214"/>
              <p:cNvSpPr/>
              <p:nvPr/>
            </p:nvSpPr>
            <p:spPr>
              <a:xfrm rot="18897784">
                <a:off x="3043307" y="3397460"/>
                <a:ext cx="571504" cy="571504"/>
              </a:xfrm>
              <a:prstGeom prst="teardrop">
                <a:avLst>
                  <a:gd name="adj" fmla="val 12130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TextBox 215"/>
              <p:cNvSpPr txBox="1"/>
              <p:nvPr/>
            </p:nvSpPr>
            <p:spPr>
              <a:xfrm>
                <a:off x="2964557" y="3441080"/>
                <a:ext cx="714375" cy="46166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r>
                  <a:rPr lang="ru-RU" altLang="ko-KR" sz="600" b="1" dirty="0" smtClean="0">
                    <a:solidFill>
                      <a:prstClr val="black"/>
                    </a:solidFill>
                    <a:latin typeface="맑은 고딕"/>
                    <a:ea typeface="맑은 고딕"/>
                  </a:rPr>
                  <a:t>Двухступенчатая система ухода и</a:t>
                </a:r>
              </a:p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r>
                  <a:rPr lang="en-US" altLang="ko-KR" sz="600" b="1" dirty="0" smtClean="0">
                    <a:solidFill>
                      <a:prstClr val="black"/>
                    </a:solidFill>
                    <a:latin typeface="맑은 고딕"/>
                    <a:ea typeface="맑은 고딕"/>
                  </a:rPr>
                  <a:t>4D</a:t>
                </a:r>
                <a:r>
                  <a:rPr lang="ru-RU" altLang="ko-KR" sz="600" b="1" dirty="0" smtClean="0">
                    <a:solidFill>
                      <a:prstClr val="black"/>
                    </a:solidFill>
                    <a:latin typeface="맑은 고딕"/>
                    <a:ea typeface="맑은 고딕"/>
                  </a:rPr>
                  <a:t>-маска</a:t>
                </a:r>
                <a:endParaRPr lang="en-US" altLang="ko-KR" sz="600" b="1" dirty="0">
                  <a:solidFill>
                    <a:prstClr val="black"/>
                  </a:solidFill>
                  <a:latin typeface="맑은 고딕"/>
                  <a:ea typeface="맑은 고딕"/>
                </a:endParaRPr>
              </a:p>
            </p:txBody>
          </p:sp>
        </p:grpSp>
      </p:grpSp>
      <p:sp>
        <p:nvSpPr>
          <p:cNvPr id="55" name="직사각형 54"/>
          <p:cNvSpPr/>
          <p:nvPr/>
        </p:nvSpPr>
        <p:spPr>
          <a:xfrm>
            <a:off x="548680" y="1547658"/>
            <a:ext cx="5760000" cy="11466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endParaRPr lang="en-US" altLang="" sz="800">
              <a:solidFill>
                <a:prstClr val="white"/>
              </a:solidFill>
            </a:endParaRPr>
          </a:p>
        </p:txBody>
      </p:sp>
      <p:sp>
        <p:nvSpPr>
          <p:cNvPr id="56" name="Text Box 12"/>
          <p:cNvSpPr txBox="1">
            <a:spLocks noChangeArrowheads="1"/>
          </p:cNvSpPr>
          <p:nvPr/>
        </p:nvSpPr>
        <p:spPr>
          <a:xfrm>
            <a:off x="548680" y="1043608"/>
            <a:ext cx="5771157" cy="276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1200" dirty="0">
                <a:solidFill>
                  <a:prstClr val="white"/>
                </a:solidFill>
              </a:rPr>
              <a:t>Wonder </a:t>
            </a:r>
            <a:r>
              <a:rPr lang="en-US" altLang="en-US" sz="1200" dirty="0" smtClean="0">
                <a:solidFill>
                  <a:prstClr val="white"/>
                </a:solidFill>
              </a:rPr>
              <a:t>Water</a:t>
            </a:r>
            <a:r>
              <a:rPr lang="en-US" altLang="ko-KR" sz="1200" dirty="0" smtClean="0">
                <a:solidFill>
                  <a:prstClr val="white"/>
                </a:solidFill>
              </a:rPr>
              <a:t>/</a:t>
            </a:r>
            <a:r>
              <a:rPr lang="en-US" altLang="en-US" sz="1200" dirty="0" smtClean="0">
                <a:solidFill>
                  <a:prstClr val="white"/>
                </a:solidFill>
              </a:rPr>
              <a:t>Wonder </a:t>
            </a:r>
            <a:r>
              <a:rPr lang="en-US" altLang="en-US" sz="1200" dirty="0">
                <a:solidFill>
                  <a:prstClr val="white"/>
                </a:solidFill>
              </a:rPr>
              <a:t>Butter</a:t>
            </a:r>
            <a:r>
              <a:rPr lang="ko-KR" altLang="en-US" sz="1200" dirty="0">
                <a:solidFill>
                  <a:prstClr val="white"/>
                </a:solidFill>
              </a:rPr>
              <a:t> </a:t>
            </a:r>
            <a:r>
              <a:rPr lang="en-US" altLang="en-US" sz="1200" dirty="0">
                <a:solidFill>
                  <a:prstClr val="white"/>
                </a:solidFill>
              </a:rPr>
              <a:t>Mask</a:t>
            </a:r>
            <a:r>
              <a:rPr lang="ko-KR" altLang="en-US" sz="1200" dirty="0">
                <a:solidFill>
                  <a:prstClr val="white"/>
                </a:solidFill>
              </a:rPr>
              <a:t> </a:t>
            </a:r>
            <a:r>
              <a:rPr lang="en-US" altLang="en-US" sz="1200" dirty="0">
                <a:solidFill>
                  <a:prstClr val="white"/>
                </a:solidFill>
              </a:rPr>
              <a:t>Sheet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251107" y="1301442"/>
            <a:ext cx="1058213" cy="2462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en-US" altLang="ko-KR" sz="1000" b="1" dirty="0" smtClean="0">
                <a:solidFill>
                  <a:prstClr val="white">
                    <a:lumMod val="50000"/>
                  </a:prstClr>
                </a:solidFill>
                <a:latin typeface="맑은 고딕"/>
                <a:ea typeface="맑은 고딕"/>
              </a:rPr>
              <a:t>20</a:t>
            </a:r>
            <a:r>
              <a:rPr lang="ru-RU" altLang="ko-KR" sz="1000" b="1" dirty="0" err="1" smtClean="0">
                <a:solidFill>
                  <a:prstClr val="white">
                    <a:lumMod val="50000"/>
                  </a:prstClr>
                </a:solidFill>
                <a:latin typeface="맑은 고딕"/>
                <a:ea typeface="맑은 고딕"/>
              </a:rPr>
              <a:t>гр</a:t>
            </a:r>
            <a:endParaRPr lang="ko-KR" altLang="en-US" sz="1000" b="1" dirty="0">
              <a:solidFill>
                <a:prstClr val="white">
                  <a:lumMod val="50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476672" y="1315928"/>
            <a:ext cx="3429000" cy="2446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§"/>
              <a:defRPr lang="en-US"/>
            </a:pPr>
            <a:r>
              <a:rPr lang="ko-KR" altLang="en-US" sz="900" dirty="0">
                <a:solidFill>
                  <a:prstClr val="black"/>
                </a:solidFill>
              </a:rPr>
              <a:t> </a:t>
            </a:r>
            <a:r>
              <a:rPr lang="ru-RU" altLang="ko-KR" sz="900" dirty="0" smtClean="0">
                <a:solidFill>
                  <a:prstClr val="black"/>
                </a:solidFill>
              </a:rPr>
              <a:t>Изготовлена из нетканого материала.</a:t>
            </a:r>
            <a:endParaRPr lang="en-US" altLang="en-US" sz="900" dirty="0">
              <a:solidFill>
                <a:prstClr val="black"/>
              </a:solidFill>
            </a:endParaRPr>
          </a:p>
        </p:txBody>
      </p:sp>
      <p:graphicFrame>
        <p:nvGraphicFramePr>
          <p:cNvPr id="59" name="표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38363430"/>
              </p:ext>
            </p:extLst>
          </p:nvPr>
        </p:nvGraphicFramePr>
        <p:xfrm>
          <a:off x="2395718" y="1501410"/>
          <a:ext cx="3929082" cy="1270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65330"/>
                <a:gridCol w="2463752"/>
              </a:tblGrid>
              <a:tr h="23368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900" dirty="0" smtClean="0"/>
                        <a:t>Вид</a:t>
                      </a:r>
                      <a:endParaRPr lang="en-US" altLang="en-US" sz="900" dirty="0"/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ko-KR" sz="900" dirty="0" smtClean="0">
                          <a:solidFill>
                            <a:schemeClr val="lt1"/>
                          </a:solidFill>
                        </a:rPr>
                        <a:t>Свойства</a:t>
                      </a:r>
                      <a:endParaRPr lang="ko-KR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75920">
                <a:tc>
                  <a:txBody>
                    <a:bodyPr/>
                    <a:lstStyle/>
                    <a:p>
                      <a:pPr algn="just" latinLnBrk="1">
                        <a:defRPr lang="en-US"/>
                      </a:pPr>
                      <a:r>
                        <a:rPr lang="ru-RU" altLang="en-US" sz="800" b="0" dirty="0" smtClean="0"/>
                        <a:t>Увлажняющая маска для лица с ледниковой водой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None/>
                        <a:tabLst/>
                        <a:defRPr lang="en-US"/>
                      </a:pPr>
                      <a:r>
                        <a:rPr lang="ru-RU" altLang="en-US" sz="800" dirty="0" smtClean="0"/>
                        <a:t>Эссенция</a:t>
                      </a:r>
                      <a:r>
                        <a:rPr lang="ru-RU" altLang="en-US" sz="800" baseline="0" dirty="0" smtClean="0"/>
                        <a:t> водянистой консистенции г</a:t>
                      </a:r>
                      <a:r>
                        <a:rPr lang="ru-RU" altLang="en-US" sz="800" dirty="0" smtClean="0"/>
                        <a:t>лубоко увлажняет кожу, защищает от потери влаги и тонизирует.</a:t>
                      </a:r>
                      <a:r>
                        <a:rPr lang="en-US" altLang="ko-KR" sz="800" dirty="0" smtClean="0"/>
                        <a:t> </a:t>
                      </a:r>
                      <a:endParaRPr lang="ru-RU" altLang="ko-KR" sz="800" dirty="0" smtClean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592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ru-RU" altLang="en-US" sz="800" b="0" dirty="0" smtClean="0"/>
                        <a:t>Увлажняющая</a:t>
                      </a:r>
                      <a:r>
                        <a:rPr lang="ru-RU" altLang="en-US" sz="800" b="0" baseline="0" dirty="0" smtClean="0"/>
                        <a:t> маска для лица с комплексом масел</a:t>
                      </a:r>
                      <a:endParaRPr lang="en-US" altLang="en-US" sz="800" b="1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None/>
                        <a:tabLst/>
                        <a:defRPr lang="en-US"/>
                      </a:pPr>
                      <a:r>
                        <a:rPr lang="ru-RU" altLang="en-US" sz="800" dirty="0" smtClean="0"/>
                        <a:t>Эссенция</a:t>
                      </a:r>
                      <a:r>
                        <a:rPr lang="ru-RU" altLang="en-US" sz="800" baseline="0" dirty="0" smtClean="0"/>
                        <a:t> с консистенцией лосьона увлажняет, питает и смягчает кожу, покрывая её шелковистой вуалью.</a:t>
                      </a:r>
                      <a:endParaRPr lang="en-US" altLang="en-US" sz="800" dirty="0" smtClean="0"/>
                    </a:p>
                    <a:p>
                      <a:pPr marL="0" indent="0" algn="l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Wingdings"/>
                        <a:buNone/>
                        <a:defRPr lang="en-US"/>
                      </a:pPr>
                      <a:endParaRPr lang="en-US" altLang="ko-KR" sz="800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0" cstate="print"/>
          <a:srcRect/>
          <a:stretch>
            <a:fillRect/>
          </a:stretch>
        </p:blipFill>
        <p:spPr>
          <a:xfrm>
            <a:off x="695041" y="1621103"/>
            <a:ext cx="754187" cy="999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1" cstate="print"/>
          <a:srcRect/>
          <a:stretch>
            <a:fillRect/>
          </a:stretch>
        </p:blipFill>
        <p:spPr>
          <a:xfrm>
            <a:off x="1484784" y="1621103"/>
            <a:ext cx="748196" cy="999303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직사각형 61"/>
          <p:cNvSpPr/>
          <p:nvPr/>
        </p:nvSpPr>
        <p:spPr>
          <a:xfrm>
            <a:off x="548680" y="3209348"/>
            <a:ext cx="5760000" cy="9306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endParaRPr lang="en-US" altLang="" sz="800">
              <a:solidFill>
                <a:prstClr val="white"/>
              </a:solidFill>
            </a:endParaRPr>
          </a:p>
        </p:txBody>
      </p:sp>
      <p:sp>
        <p:nvSpPr>
          <p:cNvPr id="63" name="Text Box 12"/>
          <p:cNvSpPr txBox="1">
            <a:spLocks noChangeArrowheads="1"/>
          </p:cNvSpPr>
          <p:nvPr/>
        </p:nvSpPr>
        <p:spPr>
          <a:xfrm>
            <a:off x="548680" y="2699792"/>
            <a:ext cx="5771157" cy="276999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1200" dirty="0">
                <a:solidFill>
                  <a:prstClr val="white"/>
                </a:solidFill>
              </a:rPr>
              <a:t>Premium </a:t>
            </a:r>
            <a:r>
              <a:rPr lang="en-US" altLang="ko-KR" sz="1200" dirty="0">
                <a:solidFill>
                  <a:prstClr val="white"/>
                </a:solidFill>
              </a:rPr>
              <a:t>RX </a:t>
            </a:r>
            <a:r>
              <a:rPr lang="en-US" altLang="en-US" sz="1200" dirty="0" err="1">
                <a:solidFill>
                  <a:prstClr val="white"/>
                </a:solidFill>
              </a:rPr>
              <a:t>Horseyu</a:t>
            </a:r>
            <a:r>
              <a:rPr lang="ko-KR" altLang="en-US" sz="1200" dirty="0">
                <a:solidFill>
                  <a:prstClr val="white"/>
                </a:solidFill>
              </a:rPr>
              <a:t> </a:t>
            </a:r>
            <a:r>
              <a:rPr lang="en-US" altLang="en-US" sz="1200" dirty="0">
                <a:solidFill>
                  <a:prstClr val="white"/>
                </a:solidFill>
              </a:rPr>
              <a:t>Mask Sheet</a:t>
            </a:r>
            <a:endParaRPr lang="ko-KR" altLang="en-US" sz="1200" dirty="0">
              <a:solidFill>
                <a:prstClr val="white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251107" y="2957627"/>
            <a:ext cx="1058213" cy="2462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en-US" altLang="ko-KR" sz="1000" b="1" dirty="0" smtClean="0">
                <a:solidFill>
                  <a:prstClr val="white">
                    <a:lumMod val="50000"/>
                  </a:prstClr>
                </a:solidFill>
                <a:latin typeface="맑은 고딕"/>
                <a:ea typeface="맑은 고딕"/>
              </a:rPr>
              <a:t>21</a:t>
            </a:r>
            <a:r>
              <a:rPr lang="ru-RU" altLang="ko-KR" sz="1000" b="1" dirty="0" err="1" smtClean="0">
                <a:solidFill>
                  <a:prstClr val="white">
                    <a:lumMod val="50000"/>
                  </a:prstClr>
                </a:solidFill>
                <a:latin typeface="맑은 고딕"/>
                <a:ea typeface="맑은 고딕"/>
              </a:rPr>
              <a:t>гр</a:t>
            </a:r>
            <a:endParaRPr lang="ko-KR" altLang="en-US" sz="1000" b="1" dirty="0">
              <a:solidFill>
                <a:prstClr val="white">
                  <a:lumMod val="50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476672" y="2959166"/>
            <a:ext cx="3429000" cy="2446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§"/>
              <a:defRPr lang="en-US"/>
            </a:pPr>
            <a:r>
              <a:rPr lang="ko-KR" altLang="en-US" sz="900" dirty="0">
                <a:solidFill>
                  <a:prstClr val="black"/>
                </a:solidFill>
              </a:rPr>
              <a:t> </a:t>
            </a:r>
            <a:r>
              <a:rPr lang="ru-RU" altLang="ko-KR" sz="900" dirty="0" smtClean="0">
                <a:solidFill>
                  <a:prstClr val="black"/>
                </a:solidFill>
              </a:rPr>
              <a:t>Маска состоит из двух слоев.</a:t>
            </a:r>
            <a:endParaRPr lang="ko-KR" altLang="en-US" sz="900" dirty="0">
              <a:solidFill>
                <a:prstClr val="black"/>
              </a:solidFill>
            </a:endParaRPr>
          </a:p>
        </p:txBody>
      </p:sp>
      <p:graphicFrame>
        <p:nvGraphicFramePr>
          <p:cNvPr id="66" name="표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96284935"/>
              </p:ext>
            </p:extLst>
          </p:nvPr>
        </p:nvGraphicFramePr>
        <p:xfrm>
          <a:off x="2266150" y="3221373"/>
          <a:ext cx="3929082" cy="10109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94385"/>
                <a:gridCol w="2534697"/>
              </a:tblGrid>
              <a:tr h="23368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900" dirty="0" smtClean="0"/>
                        <a:t>Вид</a:t>
                      </a:r>
                      <a:endParaRPr lang="en-US" altLang="en-US" sz="900" dirty="0"/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900" dirty="0" smtClean="0"/>
                        <a:t>Свойства</a:t>
                      </a:r>
                      <a:endParaRPr lang="en-US" altLang="en-US" sz="900" dirty="0"/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375920">
                <a:tc>
                  <a:txBody>
                    <a:bodyPr/>
                    <a:lstStyle/>
                    <a:p>
                      <a:pPr algn="just" latinLnBrk="1">
                        <a:defRPr lang="en-US"/>
                      </a:pPr>
                      <a:r>
                        <a:rPr lang="ru-RU" altLang="en-US" sz="900" b="0" dirty="0" smtClean="0"/>
                        <a:t>Тканевая маска для лица с лошадиным жиром</a:t>
                      </a:r>
                      <a:endParaRPr lang="en-US" altLang="en-US" sz="900" b="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Wingdings"/>
                        <a:buChar char="§"/>
                        <a:defRPr lang="en-US"/>
                      </a:pPr>
                      <a:r>
                        <a:rPr lang="ko-KR" altLang="en-US" sz="900" dirty="0"/>
                        <a:t> </a:t>
                      </a:r>
                      <a:r>
                        <a:rPr lang="ru-RU" altLang="ko-KR" sz="900" dirty="0" smtClean="0"/>
                        <a:t>пропитана</a:t>
                      </a:r>
                      <a:r>
                        <a:rPr lang="ru-RU" altLang="ko-KR" sz="900" baseline="0" dirty="0" smtClean="0"/>
                        <a:t> эссенцией с высоким содержанием лошадиного жира;</a:t>
                      </a:r>
                      <a:endParaRPr lang="en-US" altLang="ko-KR" sz="900" dirty="0"/>
                    </a:p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Wingdings"/>
                        <a:buChar char="§"/>
                        <a:defRPr lang="en-US"/>
                      </a:pPr>
                      <a:r>
                        <a:rPr lang="en-US" altLang="ko-KR" sz="900" dirty="0"/>
                        <a:t> </a:t>
                      </a:r>
                      <a:r>
                        <a:rPr lang="ru-RU" altLang="ko-KR" sz="900" dirty="0" smtClean="0"/>
                        <a:t>защищает кожу от обезвоживания, питает и смягчает, восстанавливает поврежденные участки.</a:t>
                      </a:r>
                      <a:endParaRPr lang="en-US" altLang="ko-KR" sz="90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7" name="Picture 2"/>
          <p:cNvPicPr>
            <a:picLocks noChangeAspect="1" noChangeArrowheads="1"/>
          </p:cNvPicPr>
          <p:nvPr/>
        </p:nvPicPr>
        <p:blipFill rotWithShape="1">
          <a:blip r:embed="rId12" cstate="print"/>
          <a:srcRect/>
          <a:stretch>
            <a:fillRect/>
          </a:stretch>
        </p:blipFill>
        <p:spPr>
          <a:xfrm>
            <a:off x="1240853" y="3252175"/>
            <a:ext cx="712392" cy="865580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68" name="그룹 38"/>
          <p:cNvGrpSpPr/>
          <p:nvPr/>
        </p:nvGrpSpPr>
        <p:grpSpPr>
          <a:xfrm>
            <a:off x="548677" y="3562314"/>
            <a:ext cx="792090" cy="500063"/>
            <a:chOff x="993966" y="3500430"/>
            <a:chExt cx="792096" cy="500066"/>
          </a:xfrm>
        </p:grpSpPr>
        <p:sp>
          <p:nvSpPr>
            <p:cNvPr id="69" name="포인트가 16개인 별 68"/>
            <p:cNvSpPr/>
            <p:nvPr/>
          </p:nvSpPr>
          <p:spPr>
            <a:xfrm>
              <a:off x="1071546" y="3500430"/>
              <a:ext cx="500066" cy="500066"/>
            </a:xfrm>
            <a:prstGeom prst="star16">
              <a:avLst>
                <a:gd name="adj" fmla="val 37500"/>
              </a:avLst>
            </a:prstGeom>
            <a:solidFill>
              <a:srgbClr val="0070C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latinLnBrk="0">
                <a:spcBef>
                  <a:spcPts val="0"/>
                </a:spcBef>
                <a:spcAft>
                  <a:spcPts val="0"/>
                </a:spcAft>
                <a:defRPr lang="en-US"/>
              </a:pPr>
              <a:endParaRPr lang="en-US" altLang="" kern="0">
                <a:solidFill>
                  <a:srgbClr val="FFFFFF"/>
                </a:solidFill>
                <a:latin typeface="굴림"/>
                <a:ea typeface="굴림"/>
                <a:cs typeface="+mn-cs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993966" y="3647434"/>
              <a:ext cx="792096" cy="2000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ru-RU" altLang="en-US" sz="700" b="1" kern="0" dirty="0" smtClean="0">
                  <a:solidFill>
                    <a:srgbClr val="FFFFFF"/>
                  </a:solidFill>
                  <a:latin typeface="맑은 고딕"/>
                  <a:ea typeface="맑은 고딕"/>
                </a:rPr>
                <a:t>Отбеливает</a:t>
              </a:r>
              <a:endParaRPr lang="en-US" altLang="en-US" sz="700" b="1" kern="0" dirty="0">
                <a:solidFill>
                  <a:srgbClr val="FFFFFF"/>
                </a:solidFill>
                <a:latin typeface="맑은 고딕"/>
                <a:ea typeface="맑은 고딕"/>
              </a:endParaRPr>
            </a:p>
          </p:txBody>
        </p:sp>
      </p:grpSp>
      <p:grpSp>
        <p:nvGrpSpPr>
          <p:cNvPr id="71" name="그룹 45"/>
          <p:cNvGrpSpPr/>
          <p:nvPr/>
        </p:nvGrpSpPr>
        <p:grpSpPr>
          <a:xfrm>
            <a:off x="496287" y="3202274"/>
            <a:ext cx="722311" cy="508000"/>
            <a:chOff x="315579" y="3500430"/>
            <a:chExt cx="713678" cy="500066"/>
          </a:xfrm>
        </p:grpSpPr>
        <p:sp>
          <p:nvSpPr>
            <p:cNvPr id="72" name="포인트가 16개인 별 71"/>
            <p:cNvSpPr/>
            <p:nvPr/>
          </p:nvSpPr>
          <p:spPr>
            <a:xfrm>
              <a:off x="428604" y="3500430"/>
              <a:ext cx="500066" cy="500066"/>
            </a:xfrm>
            <a:prstGeom prst="star16">
              <a:avLst>
                <a:gd name="adj" fmla="val 37500"/>
              </a:avLst>
            </a:prstGeom>
            <a:solidFill>
              <a:srgbClr val="FF33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latinLnBrk="0">
                <a:defRPr lang="en-US"/>
              </a:pPr>
              <a:endParaRPr lang="en-US" altLang="" sz="800" kern="0">
                <a:solidFill>
                  <a:srgbClr val="FFFFFF"/>
                </a:solidFill>
                <a:latin typeface="+mn-ea"/>
                <a:ea typeface="+mn-ea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15579" y="3636547"/>
              <a:ext cx="713678" cy="30297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latinLnBrk="0">
                <a:defRPr lang="en-US"/>
              </a:pPr>
              <a:r>
                <a:rPr lang="ru-RU" altLang="en-US" sz="700" b="1" kern="0" dirty="0" smtClean="0">
                  <a:solidFill>
                    <a:srgbClr val="FF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latin typeface="+mn-ea"/>
                  <a:ea typeface="+mn-ea"/>
                </a:rPr>
                <a:t>Борется с морщинами</a:t>
              </a:r>
              <a:endParaRPr lang="en-US" altLang="en-US" sz="700" b="1" kern="0" dirty="0"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+mn-ea"/>
                <a:ea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직사각형 88"/>
          <p:cNvSpPr/>
          <p:nvPr/>
        </p:nvSpPr>
        <p:spPr>
          <a:xfrm>
            <a:off x="587642" y="1692374"/>
            <a:ext cx="5715000" cy="14394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 sz="1400">
              <a:solidFill>
                <a:prstClr val="white"/>
              </a:solidFill>
            </a:endParaRPr>
          </a:p>
        </p:txBody>
      </p:sp>
      <p:graphicFrame>
        <p:nvGraphicFramePr>
          <p:cNvPr id="23" name="표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33415825"/>
              </p:ext>
            </p:extLst>
          </p:nvPr>
        </p:nvGraphicFramePr>
        <p:xfrm>
          <a:off x="522798" y="3338090"/>
          <a:ext cx="5718810" cy="22206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06002"/>
                <a:gridCol w="4612808"/>
              </a:tblGrid>
              <a:tr h="31680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900" dirty="0" smtClean="0">
                          <a:solidFill>
                            <a:schemeClr val="tx1"/>
                          </a:solidFill>
                        </a:rPr>
                        <a:t>Тип</a:t>
                      </a:r>
                      <a:endParaRPr lang="en-US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0D59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900" dirty="0" smtClean="0">
                          <a:solidFill>
                            <a:schemeClr val="tx1"/>
                          </a:solidFill>
                        </a:rPr>
                        <a:t>Свойства</a:t>
                      </a:r>
                      <a:endParaRPr lang="en-US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0D597"/>
                    </a:solidFill>
                  </a:tcPr>
                </a:tc>
              </a:tr>
              <a:tr h="31680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900" b="1" dirty="0" smtClean="0"/>
                        <a:t>С эффектом </a:t>
                      </a:r>
                      <a:r>
                        <a:rPr lang="ru-RU" altLang="en-US" sz="900" b="1" dirty="0" err="1" smtClean="0"/>
                        <a:t>пилинга</a:t>
                      </a:r>
                      <a:endParaRPr lang="en-US" altLang="en-US" sz="9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 latinLnBrk="1">
                        <a:defRPr lang="en-US"/>
                      </a:pPr>
                      <a:r>
                        <a:rPr lang="ru-RU" altLang="en-US" sz="900" dirty="0" smtClean="0"/>
                        <a:t>Альтернатива процедуре </a:t>
                      </a:r>
                      <a:r>
                        <a:rPr lang="ru-RU" altLang="en-US" sz="900" dirty="0" err="1" smtClean="0"/>
                        <a:t>пилинга</a:t>
                      </a:r>
                      <a:r>
                        <a:rPr lang="en-US" altLang="en-US" sz="900" dirty="0" smtClean="0"/>
                        <a:t>/</a:t>
                      </a:r>
                      <a:r>
                        <a:rPr lang="ru-RU" altLang="en-US" sz="900" dirty="0" smtClean="0"/>
                        <a:t>удаляет с поверхности загрязнения и ороговевшие клетки</a:t>
                      </a:r>
                      <a:endParaRPr lang="en-US" altLang="en-US" sz="900" dirty="0"/>
                    </a:p>
                  </a:txBody>
                  <a:tcPr anchor="ctr"/>
                </a:tc>
              </a:tr>
              <a:tr h="31680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900" b="1" dirty="0" smtClean="0"/>
                        <a:t>Увлажняющая</a:t>
                      </a:r>
                      <a:endParaRPr lang="en-US" altLang="en-US" sz="9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>
                        <a:defRPr lang="en-US"/>
                      </a:pPr>
                      <a:r>
                        <a:rPr lang="ru-RU" altLang="ko-KR" sz="900" dirty="0" smtClean="0"/>
                        <a:t>Альтернатива увлажняющей инъекции</a:t>
                      </a:r>
                      <a:r>
                        <a:rPr lang="en-US" altLang="ko-KR" sz="900" dirty="0" smtClean="0"/>
                        <a:t>/</a:t>
                      </a:r>
                      <a:r>
                        <a:rPr lang="ru-RU" altLang="ko-KR" sz="900" dirty="0" smtClean="0"/>
                        <a:t>повышает</a:t>
                      </a:r>
                      <a:r>
                        <a:rPr lang="ru-RU" altLang="ko-KR" sz="900" baseline="0" dirty="0" smtClean="0"/>
                        <a:t> </a:t>
                      </a:r>
                      <a:r>
                        <a:rPr lang="ru-RU" altLang="ko-KR" sz="900" dirty="0" smtClean="0"/>
                        <a:t>количество влаги в клетках</a:t>
                      </a:r>
                      <a:endParaRPr lang="en-US" altLang="ko-KR" sz="900" dirty="0"/>
                    </a:p>
                  </a:txBody>
                  <a:tcPr anchor="ctr"/>
                </a:tc>
              </a:tr>
              <a:tr h="48976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en-US" altLang="en-US" sz="900" b="1" dirty="0"/>
                        <a:t> </a:t>
                      </a:r>
                      <a:r>
                        <a:rPr lang="ru-RU" altLang="en-US" sz="900" b="1" dirty="0" smtClean="0"/>
                        <a:t>Тонизирующая</a:t>
                      </a:r>
                      <a:endParaRPr lang="en-US" altLang="en-US" sz="9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>
                        <a:defRPr lang="en-US"/>
                      </a:pPr>
                      <a:r>
                        <a:rPr lang="ru-RU" altLang="en-US" sz="900" dirty="0" smtClean="0"/>
                        <a:t>Альтернатива витаминной инъекции</a:t>
                      </a:r>
                      <a:r>
                        <a:rPr lang="en-US" altLang="en-US" sz="900" dirty="0" smtClean="0"/>
                        <a:t>/</a:t>
                      </a:r>
                      <a:r>
                        <a:rPr lang="ru-RU" altLang="en-US" sz="900" dirty="0" smtClean="0"/>
                        <a:t>тонизирует кожу и отбеливает</a:t>
                      </a:r>
                      <a:endParaRPr lang="en-US" altLang="en-US" sz="900" dirty="0"/>
                    </a:p>
                  </a:txBody>
                  <a:tcPr anchor="ctr"/>
                </a:tc>
              </a:tr>
              <a:tr h="31680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900" b="1" dirty="0" smtClean="0"/>
                        <a:t>С </a:t>
                      </a:r>
                      <a:r>
                        <a:rPr lang="ru-RU" altLang="en-US" sz="900" b="1" dirty="0" err="1" smtClean="0"/>
                        <a:t>лифтинг</a:t>
                      </a:r>
                      <a:r>
                        <a:rPr lang="ru-RU" altLang="en-US" sz="900" b="1" dirty="0" smtClean="0"/>
                        <a:t>-эффектом</a:t>
                      </a:r>
                      <a:endParaRPr lang="en-US" altLang="en-US" sz="9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 latinLnBrk="1">
                        <a:defRPr lang="en-US"/>
                      </a:pPr>
                      <a:r>
                        <a:rPr lang="ru-RU" altLang="ko-KR" sz="900" dirty="0" smtClean="0"/>
                        <a:t>Альтернатива инъекции для контурной пластики лица</a:t>
                      </a:r>
                      <a:r>
                        <a:rPr lang="en-US" altLang="ko-KR" sz="900" dirty="0" smtClean="0"/>
                        <a:t>/</a:t>
                      </a:r>
                      <a:r>
                        <a:rPr lang="ru-RU" altLang="ko-KR" sz="900" dirty="0" smtClean="0"/>
                        <a:t>формирует четкий овал лица и борется</a:t>
                      </a:r>
                      <a:r>
                        <a:rPr lang="ru-RU" altLang="ko-KR" sz="900" baseline="0" dirty="0" smtClean="0"/>
                        <a:t> с морщинами</a:t>
                      </a:r>
                      <a:endParaRPr lang="en-US" altLang="ko-KR" sz="900" dirty="0"/>
                    </a:p>
                  </a:txBody>
                  <a:tcPr anchor="ctr"/>
                </a:tc>
              </a:tr>
              <a:tr h="31680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900" b="1" dirty="0" smtClean="0"/>
                        <a:t>Универсальная</a:t>
                      </a:r>
                      <a:endParaRPr lang="en-US" altLang="en-US" sz="9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 latinLnBrk="1">
                        <a:defRPr lang="en-US"/>
                      </a:pPr>
                      <a:r>
                        <a:rPr lang="ru-RU" altLang="ko-KR" sz="900" dirty="0" smtClean="0"/>
                        <a:t>Альтернатива омолаживающей инъекции</a:t>
                      </a:r>
                      <a:r>
                        <a:rPr lang="en-US" altLang="ko-KR" sz="900" dirty="0" smtClean="0"/>
                        <a:t>/</a:t>
                      </a:r>
                      <a:r>
                        <a:rPr lang="ru-RU" altLang="ko-KR" sz="900" dirty="0" smtClean="0"/>
                        <a:t>многофункциональный</a:t>
                      </a:r>
                      <a:r>
                        <a:rPr lang="ru-RU" altLang="ko-KR" sz="900" baseline="0" dirty="0" smtClean="0"/>
                        <a:t> уход, направленный на восстановление кожи – борется с морщинами и отбеливает</a:t>
                      </a:r>
                      <a:endParaRPr lang="en-US" altLang="ko-KR" sz="9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496912" y="1259632"/>
            <a:ext cx="5740400" cy="55399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/>
              <a:buChar char="§"/>
              <a:defRPr lang="en-US"/>
            </a:pPr>
            <a:r>
              <a:rPr lang="ru-RU" altLang="en-US" sz="1000" dirty="0" smtClean="0">
                <a:solidFill>
                  <a:prstClr val="black"/>
                </a:solidFill>
              </a:rPr>
              <a:t>Концептуально новые косметические маски! </a:t>
            </a:r>
            <a:endParaRPr lang="en-US" altLang="en-US" sz="1000" dirty="0">
              <a:solidFill>
                <a:prstClr val="black"/>
              </a:solidFill>
            </a:endParaRPr>
          </a:p>
          <a:p>
            <a:pPr marL="171450" indent="-171450">
              <a:lnSpc>
                <a:spcPct val="150000"/>
              </a:lnSpc>
              <a:buFont typeface="Wingdings"/>
              <a:buChar char="§"/>
              <a:defRPr lang="en-US"/>
            </a:pPr>
            <a:r>
              <a:rPr lang="ru-RU" altLang="en-US" sz="1000" dirty="0" smtClean="0">
                <a:solidFill>
                  <a:prstClr val="black"/>
                </a:solidFill>
              </a:rPr>
              <a:t>Набор масок – альтернатива процедурам салона красоты на дому!</a:t>
            </a:r>
            <a:endParaRPr lang="en-US" altLang="en-US" sz="1000" dirty="0">
              <a:solidFill>
                <a:prstClr val="black"/>
              </a:solidFill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622713" y="1983009"/>
            <a:ext cx="5715000" cy="866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>
              <a:solidFill>
                <a:prstClr val="white"/>
              </a:solidFill>
            </a:endParaRPr>
          </a:p>
        </p:txBody>
      </p:sp>
      <p:sp>
        <p:nvSpPr>
          <p:cNvPr id="7210" name="Rectangle 2"/>
          <p:cNvSpPr txBox="1">
            <a:spLocks noChangeArrowheads="1"/>
          </p:cNvSpPr>
          <p:nvPr/>
        </p:nvSpPr>
        <p:spPr>
          <a:xfrm>
            <a:off x="1414463" y="8628063"/>
            <a:ext cx="4033837" cy="576262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algn="ctr">
              <a:defRPr lang="en-US"/>
            </a:pPr>
            <a:r>
              <a:rPr lang="en-US" altLang="ko-KR" sz="1100">
                <a:solidFill>
                  <a:srgbClr val="009A96"/>
                </a:solidFill>
                <a:latin typeface="Centaur"/>
              </a:rPr>
              <a:t>SHEET MASK</a:t>
            </a:r>
          </a:p>
          <a:p>
            <a:pPr algn="ctr">
              <a:defRPr lang="en-US"/>
            </a:pPr>
            <a:r>
              <a:rPr lang="en-US" altLang="ko-KR" sz="600">
                <a:solidFill>
                  <a:srgbClr val="000000"/>
                </a:solidFill>
              </a:rPr>
              <a:t>- Easy to use mask sheet for your skin type and feature needed- </a:t>
            </a:r>
          </a:p>
          <a:p>
            <a:pPr algn="ctr" latinLnBrk="0">
              <a:defRPr lang="en-US"/>
            </a:pPr>
            <a:endParaRPr lang="en-US" altLang="" sz="1000">
              <a:solidFill>
                <a:srgbClr val="009A96"/>
              </a:solidFill>
              <a:latin typeface="Centaur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402089" y="2867318"/>
            <a:ext cx="4793750" cy="370939"/>
            <a:chOff x="856808" y="3959944"/>
            <a:chExt cx="4793750" cy="370939"/>
          </a:xfrm>
        </p:grpSpPr>
        <p:sp>
          <p:nvSpPr>
            <p:cNvPr id="7196" name="TextBox 146"/>
            <p:cNvSpPr txBox="1">
              <a:spLocks noChangeArrowheads="1"/>
            </p:cNvSpPr>
            <p:nvPr/>
          </p:nvSpPr>
          <p:spPr>
            <a:xfrm>
              <a:off x="856808" y="3961551"/>
              <a:ext cx="1000125" cy="369332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algn="ctr">
                <a:defRPr lang="en-US"/>
              </a:pPr>
              <a:r>
                <a:rPr lang="ru-RU" altLang="en-US" sz="900" b="1" dirty="0" smtClean="0">
                  <a:solidFill>
                    <a:srgbClr val="000000"/>
                  </a:solidFill>
                </a:rPr>
                <a:t>Выравнивает рельеф</a:t>
              </a:r>
              <a:endParaRPr lang="en-US" altLang="en-US" sz="900" b="1" dirty="0">
                <a:solidFill>
                  <a:srgbClr val="000000"/>
                </a:solidFill>
              </a:endParaRPr>
            </a:p>
          </p:txBody>
        </p:sp>
        <p:sp>
          <p:nvSpPr>
            <p:cNvPr id="7202" name="TextBox 68"/>
            <p:cNvSpPr txBox="1">
              <a:spLocks noChangeArrowheads="1"/>
            </p:cNvSpPr>
            <p:nvPr/>
          </p:nvSpPr>
          <p:spPr>
            <a:xfrm>
              <a:off x="2088931" y="3959944"/>
              <a:ext cx="1000125" cy="369332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algn="ctr">
                <a:defRPr lang="en-US"/>
              </a:pPr>
              <a:r>
                <a:rPr lang="ru-RU" altLang="en-US" sz="900" b="1" dirty="0" smtClean="0">
                  <a:solidFill>
                    <a:srgbClr val="000000"/>
                  </a:solidFill>
                </a:rPr>
                <a:t>Защищает от потери влаги</a:t>
              </a:r>
              <a:endParaRPr lang="en-US" altLang="en-US" sz="900" b="1" dirty="0">
                <a:solidFill>
                  <a:srgbClr val="000000"/>
                </a:solidFill>
              </a:endParaRPr>
            </a:p>
          </p:txBody>
        </p:sp>
        <p:sp>
          <p:nvSpPr>
            <p:cNvPr id="7203" name="TextBox 73"/>
            <p:cNvSpPr txBox="1">
              <a:spLocks noChangeArrowheads="1"/>
            </p:cNvSpPr>
            <p:nvPr/>
          </p:nvSpPr>
          <p:spPr>
            <a:xfrm>
              <a:off x="3171184" y="3995936"/>
              <a:ext cx="1152128" cy="230832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>
              <a:spAutoFit/>
            </a:bodyPr>
            <a:lstStyle/>
            <a:p>
              <a:pPr algn="ctr">
                <a:defRPr lang="en-US"/>
              </a:pPr>
              <a:r>
                <a:rPr lang="ru-RU" altLang="en-US" sz="900" b="1" dirty="0" smtClean="0">
                  <a:solidFill>
                    <a:srgbClr val="000000"/>
                  </a:solidFill>
                </a:rPr>
                <a:t>Придает сияние</a:t>
              </a:r>
              <a:endParaRPr lang="en-US" altLang="en-US" sz="900" b="1" dirty="0">
                <a:solidFill>
                  <a:srgbClr val="000000"/>
                </a:solidFill>
              </a:endParaRPr>
            </a:p>
          </p:txBody>
        </p:sp>
        <p:sp>
          <p:nvSpPr>
            <p:cNvPr id="7211" name="TextBox 73"/>
            <p:cNvSpPr txBox="1">
              <a:spLocks noChangeArrowheads="1"/>
            </p:cNvSpPr>
            <p:nvPr/>
          </p:nvSpPr>
          <p:spPr>
            <a:xfrm>
              <a:off x="4241183" y="3995936"/>
              <a:ext cx="1409375" cy="230832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>
              <a:spAutoFit/>
            </a:bodyPr>
            <a:lstStyle/>
            <a:p>
              <a:pPr algn="ctr">
                <a:defRPr lang="en-US"/>
              </a:pPr>
              <a:r>
                <a:rPr lang="ru-RU" altLang="en-US" sz="900" b="1" dirty="0" smtClean="0">
                  <a:solidFill>
                    <a:srgbClr val="000000"/>
                  </a:solidFill>
                </a:rPr>
                <a:t>Повышает упругость</a:t>
              </a:r>
              <a:endParaRPr lang="en-US" altLang="en-US" sz="9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74" name="슬라이드 번호 개체 틀 7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01FFBDDE-D0A8-40BE-BFFD-A3C718FDF077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 lang="en-US"/>
              </a:pPr>
              <a:t>37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18159961"/>
              </p:ext>
            </p:extLst>
          </p:nvPr>
        </p:nvGraphicFramePr>
        <p:xfrm>
          <a:off x="515335" y="5552648"/>
          <a:ext cx="5760333" cy="150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/>
                <a:gridCol w="681417"/>
                <a:gridCol w="4646868"/>
              </a:tblGrid>
              <a:tr h="370840">
                <a:tc rowSpan="3"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1100" b="1" dirty="0" smtClean="0"/>
                        <a:t>Применение</a:t>
                      </a:r>
                      <a:endParaRPr lang="en-US" altLang="en-US" sz="1100" b="1" dirty="0"/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endParaRPr lang="en-US" altLang="en-US" sz="1100" b="1" dirty="0"/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endParaRPr lang="en-US" altLang="en-US" sz="1100" b="1" dirty="0"/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</a:ln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en-US" altLang="en-US" sz="800" dirty="0" smtClean="0">
                          <a:solidFill>
                            <a:schemeClr val="tx1"/>
                          </a:solidFill>
                        </a:rPr>
                        <a:t>Peeling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  <a:defRPr lang="en-US"/>
                      </a:pPr>
                      <a:r>
                        <a:rPr lang="ru-RU" altLang="ko-KR" sz="900" b="0" dirty="0" smtClean="0">
                          <a:solidFill>
                            <a:prstClr val="black"/>
                          </a:solidFill>
                        </a:rPr>
                        <a:t>После умывания и применения тоника положить маску на лицо и расправить около глаз и носа. Оставить на 40 минут, затем аккуратно</a:t>
                      </a:r>
                      <a:r>
                        <a:rPr lang="ru-RU" altLang="ko-KR" sz="900" b="0" baseline="0" dirty="0" smtClean="0">
                          <a:solidFill>
                            <a:prstClr val="black"/>
                          </a:solidFill>
                        </a:rPr>
                        <a:t> снять и обязательно умыться.</a:t>
                      </a:r>
                      <a:endParaRPr lang="ru-RU" altLang="ko-KR" sz="900" b="0" dirty="0">
                        <a:solidFill>
                          <a:prstClr val="black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79256">
                <a:tc vMerge="1">
                  <a:txBody>
                    <a:bodyPr/>
                    <a:lstStyle/>
                    <a:p>
                      <a:pPr latinLnBrk="0">
                        <a:defRPr lang="en-US"/>
                      </a:pPr>
                      <a:endParaRPr lang="en-US" altLang="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en-US" altLang="en-US" sz="800" b="1" dirty="0"/>
                        <a:t>Moisture</a:t>
                      </a:r>
                      <a:r>
                        <a:rPr lang="en-US" altLang="ko-KR" sz="800" b="1" dirty="0"/>
                        <a:t>/</a:t>
                      </a:r>
                    </a:p>
                    <a:p>
                      <a:pPr algn="ctr" latinLnBrk="1">
                        <a:defRPr lang="en-US"/>
                      </a:pPr>
                      <a:r>
                        <a:rPr lang="en-US" altLang="en-US" sz="800" b="1" dirty="0"/>
                        <a:t>Toning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lang="en-US"/>
                      </a:pPr>
                      <a:r>
                        <a:rPr lang="ru-RU" altLang="ko-KR" sz="900" b="0" dirty="0" smtClean="0">
                          <a:solidFill>
                            <a:prstClr val="black"/>
                          </a:solidFill>
                        </a:rPr>
                        <a:t>После умывания и применения тоника положить маску на лицо и расправить около глаз и носа. Оставить на 10-20 минут, затем снять. Излишки средства не смывать, а легко вбить подушечками пальцев.</a:t>
                      </a:r>
                      <a:endParaRPr lang="ru-RU" altLang="ko-KR" sz="900" b="0" dirty="0">
                        <a:solidFill>
                          <a:prstClr val="black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latinLnBrk="0">
                        <a:defRPr lang="en-US"/>
                      </a:pPr>
                      <a:endParaRPr lang="en-US" altLang="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en-US" altLang="en-US" sz="800" b="1" dirty="0"/>
                        <a:t>Lifting</a:t>
                      </a:r>
                      <a:r>
                        <a:rPr lang="en-US" altLang="ko-KR" sz="800" b="1" dirty="0"/>
                        <a:t>/</a:t>
                      </a:r>
                    </a:p>
                    <a:p>
                      <a:pPr algn="ctr" latinLnBrk="1">
                        <a:defRPr lang="en-US"/>
                      </a:pPr>
                      <a:r>
                        <a:rPr lang="en-US" altLang="ko-KR" sz="800" b="1" dirty="0"/>
                        <a:t>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</a:lnL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  <a:defRPr lang="en-US"/>
                      </a:pPr>
                      <a:r>
                        <a:rPr lang="ru-RU" altLang="ko-KR" sz="900" b="0" dirty="0" smtClean="0">
                          <a:solidFill>
                            <a:prstClr val="black"/>
                          </a:solidFill>
                        </a:rPr>
                        <a:t>После умывания и применения тоника положить маску на лицо и расправить около глаз и носа. Оставить на 15-20 минут, затем снять. Излишки средства не смывать, а легко вбить подушечками пальцев.</a:t>
                      </a:r>
                      <a:endParaRPr lang="ru-RU" altLang="ko-KR" sz="900" b="0" dirty="0">
                        <a:solidFill>
                          <a:prstClr val="black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4" name="그룹 13"/>
          <p:cNvGrpSpPr/>
          <p:nvPr/>
        </p:nvGrpSpPr>
        <p:grpSpPr>
          <a:xfrm>
            <a:off x="332656" y="1742981"/>
            <a:ext cx="6264696" cy="248147"/>
            <a:chOff x="332656" y="1835696"/>
            <a:chExt cx="6264696" cy="248147"/>
          </a:xfrm>
        </p:grpSpPr>
        <p:sp>
          <p:nvSpPr>
            <p:cNvPr id="7197" name="TextBox 131"/>
            <p:cNvSpPr txBox="1">
              <a:spLocks noChangeArrowheads="1"/>
            </p:cNvSpPr>
            <p:nvPr/>
          </p:nvSpPr>
          <p:spPr>
            <a:xfrm>
              <a:off x="332656" y="1845222"/>
              <a:ext cx="1428750" cy="230832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algn="ctr">
                <a:defRPr lang="en-US"/>
              </a:pPr>
              <a:r>
                <a:rPr lang="ru-RU" altLang="en-US" sz="900" b="1" dirty="0" smtClean="0">
                  <a:solidFill>
                    <a:srgbClr val="000000"/>
                  </a:solidFill>
                </a:rPr>
                <a:t>С эффектом </a:t>
              </a:r>
              <a:r>
                <a:rPr lang="ru-RU" altLang="en-US" sz="900" b="1" dirty="0" err="1" smtClean="0">
                  <a:solidFill>
                    <a:srgbClr val="000000"/>
                  </a:solidFill>
                </a:rPr>
                <a:t>пилинга</a:t>
              </a:r>
              <a:endParaRPr lang="en-US" altLang="en-US" sz="900" b="1" dirty="0">
                <a:solidFill>
                  <a:srgbClr val="000000"/>
                </a:solidFill>
              </a:endParaRPr>
            </a:p>
          </p:txBody>
        </p:sp>
        <p:sp>
          <p:nvSpPr>
            <p:cNvPr id="7198" name="TextBox 133"/>
            <p:cNvSpPr txBox="1">
              <a:spLocks noChangeArrowheads="1"/>
            </p:cNvSpPr>
            <p:nvPr/>
          </p:nvSpPr>
          <p:spPr>
            <a:xfrm>
              <a:off x="1700808" y="1845222"/>
              <a:ext cx="1098156" cy="230832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>
              <a:spAutoFit/>
            </a:bodyPr>
            <a:lstStyle/>
            <a:p>
              <a:pPr algn="ctr">
                <a:defRPr lang="en-US"/>
              </a:pPr>
              <a:r>
                <a:rPr lang="ru-RU" altLang="en-US" sz="900" b="1" dirty="0" smtClean="0">
                  <a:solidFill>
                    <a:srgbClr val="000000"/>
                  </a:solidFill>
                </a:rPr>
                <a:t>Увлажняющая</a:t>
              </a:r>
              <a:endParaRPr lang="en-US" altLang="en-US" sz="900" b="1" dirty="0">
                <a:solidFill>
                  <a:srgbClr val="000000"/>
                </a:solidFill>
              </a:endParaRPr>
            </a:p>
          </p:txBody>
        </p:sp>
        <p:sp>
          <p:nvSpPr>
            <p:cNvPr id="7199" name="TextBox 135"/>
            <p:cNvSpPr txBox="1">
              <a:spLocks noChangeArrowheads="1"/>
            </p:cNvSpPr>
            <p:nvPr/>
          </p:nvSpPr>
          <p:spPr>
            <a:xfrm>
              <a:off x="2673149" y="1853011"/>
              <a:ext cx="1082253" cy="230832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>
              <a:spAutoFit/>
            </a:bodyPr>
            <a:lstStyle/>
            <a:p>
              <a:pPr algn="ctr">
                <a:defRPr lang="en-US"/>
              </a:pPr>
              <a:r>
                <a:rPr lang="ru-RU" altLang="en-US" sz="900" b="1" dirty="0" smtClean="0">
                  <a:solidFill>
                    <a:srgbClr val="000000"/>
                  </a:solidFill>
                </a:rPr>
                <a:t>Тонизирующая</a:t>
              </a:r>
              <a:endParaRPr lang="en-US" altLang="en-US" sz="900" b="1" dirty="0">
                <a:solidFill>
                  <a:srgbClr val="000000"/>
                </a:solidFill>
              </a:endParaRPr>
            </a:p>
          </p:txBody>
        </p:sp>
        <p:sp>
          <p:nvSpPr>
            <p:cNvPr id="7220" name="TextBox 135"/>
            <p:cNvSpPr txBox="1">
              <a:spLocks noChangeArrowheads="1"/>
            </p:cNvSpPr>
            <p:nvPr/>
          </p:nvSpPr>
          <p:spPr>
            <a:xfrm>
              <a:off x="3691360" y="1845222"/>
              <a:ext cx="1414594" cy="230832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>
              <a:spAutoFit/>
            </a:bodyPr>
            <a:lstStyle/>
            <a:p>
              <a:pPr algn="ctr">
                <a:defRPr lang="en-US"/>
              </a:pPr>
              <a:r>
                <a:rPr lang="ru-RU" altLang="en-US" sz="900" b="1" dirty="0" smtClean="0">
                  <a:solidFill>
                    <a:srgbClr val="000000"/>
                  </a:solidFill>
                </a:rPr>
                <a:t>С </a:t>
              </a:r>
              <a:r>
                <a:rPr lang="ru-RU" altLang="en-US" sz="900" b="1" dirty="0" err="1" smtClean="0">
                  <a:solidFill>
                    <a:srgbClr val="000000"/>
                  </a:solidFill>
                </a:rPr>
                <a:t>лифтинг</a:t>
              </a:r>
              <a:r>
                <a:rPr lang="ru-RU" altLang="en-US" sz="900" b="1" dirty="0" smtClean="0">
                  <a:solidFill>
                    <a:srgbClr val="000000"/>
                  </a:solidFill>
                </a:rPr>
                <a:t>-эффектом</a:t>
              </a:r>
              <a:endParaRPr lang="en-US" altLang="en-US" sz="900" b="1" dirty="0">
                <a:solidFill>
                  <a:srgbClr val="000000"/>
                </a:solidFill>
              </a:endParaRPr>
            </a:p>
          </p:txBody>
        </p:sp>
        <p:sp>
          <p:nvSpPr>
            <p:cNvPr id="70" name="TextBox 135"/>
            <p:cNvSpPr txBox="1">
              <a:spLocks noChangeArrowheads="1"/>
            </p:cNvSpPr>
            <p:nvPr/>
          </p:nvSpPr>
          <p:spPr>
            <a:xfrm>
              <a:off x="5005189" y="1835696"/>
              <a:ext cx="1592163" cy="230832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>
              <a:spAutoFit/>
            </a:bodyPr>
            <a:lstStyle/>
            <a:p>
              <a:pPr>
                <a:defRPr lang="en-US"/>
              </a:pPr>
              <a:r>
                <a:rPr lang="ru-RU" altLang="en-US" sz="900" b="1" dirty="0" smtClean="0">
                  <a:solidFill>
                    <a:srgbClr val="000000"/>
                  </a:solidFill>
                </a:rPr>
                <a:t>Универсальная</a:t>
              </a:r>
              <a:endParaRPr lang="en-US" altLang="en-US" sz="9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그룹 10"/>
          <p:cNvGrpSpPr/>
          <p:nvPr/>
        </p:nvGrpSpPr>
        <p:grpSpPr>
          <a:xfrm>
            <a:off x="625429" y="2125765"/>
            <a:ext cx="5176129" cy="864096"/>
            <a:chOff x="692696" y="2987824"/>
            <a:chExt cx="5176129" cy="864096"/>
          </a:xfrm>
        </p:grpSpPr>
        <p:pic>
          <p:nvPicPr>
            <p:cNvPr id="75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/>
            <a:stretch>
              <a:fillRect/>
            </a:stretch>
          </p:blipFill>
          <p:spPr>
            <a:xfrm>
              <a:off x="692696" y="2987824"/>
              <a:ext cx="603011" cy="8268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/>
            <a:stretch>
              <a:fillRect/>
            </a:stretch>
          </p:blipFill>
          <p:spPr>
            <a:xfrm>
              <a:off x="1844824" y="2987824"/>
              <a:ext cx="632337" cy="8272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Picture 2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/>
            <a:stretch>
              <a:fillRect/>
            </a:stretch>
          </p:blipFill>
          <p:spPr>
            <a:xfrm>
              <a:off x="3068960" y="2987824"/>
              <a:ext cx="632336" cy="829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Picture 2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/>
            <a:stretch>
              <a:fillRect/>
            </a:stretch>
          </p:blipFill>
          <p:spPr>
            <a:xfrm>
              <a:off x="4149080" y="3022207"/>
              <a:ext cx="633689" cy="829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/>
            <a:stretch>
              <a:fillRect/>
            </a:stretch>
          </p:blipFill>
          <p:spPr>
            <a:xfrm>
              <a:off x="5229200" y="3015963"/>
              <a:ext cx="639625" cy="83595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그룹 60"/>
          <p:cNvGrpSpPr/>
          <p:nvPr/>
        </p:nvGrpSpPr>
        <p:grpSpPr>
          <a:xfrm>
            <a:off x="4517983" y="2267744"/>
            <a:ext cx="794730" cy="571504"/>
            <a:chOff x="4410021" y="3442379"/>
            <a:chExt cx="794730" cy="571504"/>
          </a:xfrm>
        </p:grpSpPr>
        <p:sp>
          <p:nvSpPr>
            <p:cNvPr id="80" name="눈물 방울 79"/>
            <p:cNvSpPr/>
            <p:nvPr/>
          </p:nvSpPr>
          <p:spPr>
            <a:xfrm rot="18897784">
              <a:off x="4472594" y="3442379"/>
              <a:ext cx="571504" cy="571504"/>
            </a:xfrm>
            <a:prstGeom prst="teardrop">
              <a:avLst>
                <a:gd name="adj" fmla="val 121303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defRPr lang="en-US"/>
              </a:pPr>
              <a:endParaRPr lang="en-US" altLang="">
                <a:solidFill>
                  <a:prstClr val="black"/>
                </a:solidFill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410021" y="3557398"/>
              <a:ext cx="79473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en-US"/>
              </a:pPr>
              <a:r>
                <a:rPr lang="ru-RU" altLang="en-US" sz="800" b="1" dirty="0" err="1" smtClean="0">
                  <a:solidFill>
                    <a:prstClr val="black"/>
                  </a:solidFill>
                </a:rPr>
                <a:t>Тенсел</a:t>
              </a:r>
              <a:endParaRPr lang="en-US" altLang="en-US" sz="8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3445142" y="2272304"/>
            <a:ext cx="714375" cy="571504"/>
            <a:chOff x="3018799" y="3397460"/>
            <a:chExt cx="714375" cy="571504"/>
          </a:xfrm>
        </p:grpSpPr>
        <p:sp>
          <p:nvSpPr>
            <p:cNvPr id="79" name="눈물 방울 78"/>
            <p:cNvSpPr/>
            <p:nvPr/>
          </p:nvSpPr>
          <p:spPr>
            <a:xfrm rot="18897784">
              <a:off x="3043307" y="3397460"/>
              <a:ext cx="571504" cy="571504"/>
            </a:xfrm>
            <a:prstGeom prst="teardrop">
              <a:avLst>
                <a:gd name="adj" fmla="val 121303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defRPr lang="en-US"/>
              </a:pPr>
              <a:endParaRPr lang="en-US" altLang="">
                <a:solidFill>
                  <a:prstClr val="black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018799" y="3503500"/>
              <a:ext cx="714375" cy="20005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 lang="en-US"/>
              </a:pPr>
              <a:r>
                <a:rPr lang="ru-RU" altLang="en-US" sz="700" b="1" dirty="0" smtClean="0">
                  <a:solidFill>
                    <a:prstClr val="black"/>
                  </a:solidFill>
                </a:rPr>
                <a:t>целлюлоза</a:t>
              </a:r>
              <a:endParaRPr lang="en-US" altLang="en-US" sz="7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그룹 7"/>
          <p:cNvGrpSpPr/>
          <p:nvPr/>
        </p:nvGrpSpPr>
        <p:grpSpPr>
          <a:xfrm>
            <a:off x="2251791" y="2272304"/>
            <a:ext cx="714375" cy="571504"/>
            <a:chOff x="1459703" y="3433060"/>
            <a:chExt cx="714375" cy="571504"/>
          </a:xfrm>
        </p:grpSpPr>
        <p:sp>
          <p:nvSpPr>
            <p:cNvPr id="52" name="눈물 방울 51"/>
            <p:cNvSpPr/>
            <p:nvPr/>
          </p:nvSpPr>
          <p:spPr>
            <a:xfrm rot="18897784">
              <a:off x="1531139" y="3433060"/>
              <a:ext cx="571504" cy="571504"/>
            </a:xfrm>
            <a:prstGeom prst="teardrop">
              <a:avLst>
                <a:gd name="adj" fmla="val 121303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defRPr lang="en-US"/>
              </a:pPr>
              <a:endParaRPr lang="en-US" altLang="">
                <a:solidFill>
                  <a:prstClr val="black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459703" y="3528870"/>
              <a:ext cx="714375" cy="20005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 lang="en-US"/>
              </a:pPr>
              <a:r>
                <a:rPr lang="ru-RU" altLang="en-US" sz="700" b="1" dirty="0" smtClean="0">
                  <a:solidFill>
                    <a:prstClr val="black"/>
                  </a:solidFill>
                </a:rPr>
                <a:t>целлюлоза</a:t>
              </a:r>
              <a:endParaRPr lang="en-US" altLang="en-US" sz="7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그룹 6"/>
          <p:cNvGrpSpPr/>
          <p:nvPr/>
        </p:nvGrpSpPr>
        <p:grpSpPr>
          <a:xfrm>
            <a:off x="928965" y="2272304"/>
            <a:ext cx="880330" cy="571504"/>
            <a:chOff x="570838" y="3449667"/>
            <a:chExt cx="880330" cy="571504"/>
          </a:xfrm>
          <a:effectLst/>
        </p:grpSpPr>
        <p:sp>
          <p:nvSpPr>
            <p:cNvPr id="53" name="눈물 방울 52"/>
            <p:cNvSpPr/>
            <p:nvPr/>
          </p:nvSpPr>
          <p:spPr>
            <a:xfrm rot="18897784">
              <a:off x="761301" y="3449667"/>
              <a:ext cx="571504" cy="571504"/>
            </a:xfrm>
            <a:prstGeom prst="teardrop">
              <a:avLst>
                <a:gd name="adj" fmla="val 121303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defRPr lang="en-US"/>
              </a:pPr>
              <a:endParaRPr lang="en-US" altLang="">
                <a:solidFill>
                  <a:prstClr val="black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70838" y="3555707"/>
              <a:ext cx="880330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en-US"/>
              </a:pPr>
              <a:r>
                <a:rPr lang="ru-RU" altLang="ko-KR" sz="700" b="1" dirty="0" smtClean="0">
                  <a:solidFill>
                    <a:prstClr val="black"/>
                  </a:solidFill>
                </a:rPr>
                <a:t>волокно с добавлением глины</a:t>
              </a:r>
              <a:endParaRPr lang="en-US" altLang="en-US" sz="7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그룹 9"/>
          <p:cNvGrpSpPr/>
          <p:nvPr/>
        </p:nvGrpSpPr>
        <p:grpSpPr>
          <a:xfrm>
            <a:off x="5589240" y="2267744"/>
            <a:ext cx="794730" cy="571504"/>
            <a:chOff x="5730614" y="3463518"/>
            <a:chExt cx="794730" cy="571504"/>
          </a:xfrm>
        </p:grpSpPr>
        <p:sp>
          <p:nvSpPr>
            <p:cNvPr id="54" name="눈물 방울 53"/>
            <p:cNvSpPr/>
            <p:nvPr/>
          </p:nvSpPr>
          <p:spPr>
            <a:xfrm rot="18897784">
              <a:off x="5815009" y="3463518"/>
              <a:ext cx="571504" cy="571504"/>
            </a:xfrm>
            <a:prstGeom prst="teardrop">
              <a:avLst>
                <a:gd name="adj" fmla="val 121303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defRPr lang="en-US"/>
              </a:pPr>
              <a:endParaRPr lang="en-US" altLang="">
                <a:solidFill>
                  <a:prstClr val="black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730614" y="3570585"/>
              <a:ext cx="79473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en-US"/>
              </a:pPr>
              <a:r>
                <a:rPr lang="ru-RU" altLang="ko-KR" sz="800" b="1" dirty="0" err="1" smtClean="0">
                  <a:solidFill>
                    <a:prstClr val="black"/>
                  </a:solidFill>
                </a:rPr>
                <a:t>Тенсел</a:t>
              </a:r>
              <a:endParaRPr lang="en-US" altLang="ko-KR" sz="8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2" name="Group 2"/>
          <p:cNvGrpSpPr/>
          <p:nvPr/>
        </p:nvGrpSpPr>
        <p:grpSpPr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63" name="Line 10"/>
            <p:cNvSpPr>
              <a:spLocks noChangeShapeType="1"/>
            </p:cNvSpPr>
            <p:nvPr/>
          </p:nvSpPr>
          <p:spPr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  <p:sp>
          <p:nvSpPr>
            <p:cNvPr id="67" name="Line 11"/>
            <p:cNvSpPr>
              <a:spLocks noChangeShapeType="1"/>
            </p:cNvSpPr>
            <p:nvPr/>
          </p:nvSpPr>
          <p:spPr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71" name="그룹 9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76" name="TextBox 75"/>
            <p:cNvSpPr txBox="1"/>
            <p:nvPr/>
          </p:nvSpPr>
          <p:spPr>
            <a:xfrm>
              <a:off x="5181600" y="113646"/>
              <a:ext cx="1187450" cy="2154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 lang="en-US"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77" name="그룹 14"/>
            <p:cNvGrpSpPr/>
            <p:nvPr/>
          </p:nvGrpSpPr>
          <p:grpSpPr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91" name="Rectangle 5"/>
              <p:cNvSpPr>
                <a:spLocks noChangeArrowheads="1"/>
              </p:cNvSpPr>
              <p:nvPr/>
            </p:nvSpPr>
            <p:spPr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92" name="Rectangle 9"/>
              <p:cNvSpPr>
                <a:spLocks noChangeArrowheads="1"/>
              </p:cNvSpPr>
              <p:nvPr/>
            </p:nvSpPr>
            <p:spPr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93" name="Rectangle 5"/>
              <p:cNvSpPr>
                <a:spLocks noChangeArrowheads="1"/>
              </p:cNvSpPr>
              <p:nvPr/>
            </p:nvSpPr>
            <p:spPr>
              <a:xfrm>
                <a:off x="4563977" y="1571574"/>
                <a:ext cx="859432" cy="857197"/>
              </a:xfrm>
              <a:prstGeom prst="rect">
                <a:avLst/>
              </a:prstGeom>
              <a:blipFill rotWithShape="1">
                <a:blip r:embed="rId6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94" name="Rectangle 9"/>
              <p:cNvSpPr>
                <a:spLocks noChangeArrowheads="1"/>
              </p:cNvSpPr>
              <p:nvPr/>
            </p:nvSpPr>
            <p:spPr>
              <a:xfrm>
                <a:off x="3700887" y="714375"/>
                <a:ext cx="863091" cy="857199"/>
              </a:xfrm>
              <a:prstGeom prst="rect">
                <a:avLst/>
              </a:prstGeom>
              <a:blipFill rotWithShape="1">
                <a:blip r:embed="rId7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96" name="Rectangle 7"/>
              <p:cNvSpPr>
                <a:spLocks noChangeArrowheads="1"/>
              </p:cNvSpPr>
              <p:nvPr/>
            </p:nvSpPr>
            <p:spPr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97" name="Rectangle 7"/>
              <p:cNvSpPr>
                <a:spLocks noChangeArrowheads="1"/>
              </p:cNvSpPr>
              <p:nvPr/>
            </p:nvSpPr>
            <p:spPr>
              <a:xfrm>
                <a:off x="3700887" y="1571574"/>
                <a:ext cx="863091" cy="857197"/>
              </a:xfrm>
              <a:prstGeom prst="rect">
                <a:avLst/>
              </a:prstGeom>
              <a:blipFill rotWithShape="1">
                <a:blip r:embed="rId8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78" name="그룹 14"/>
            <p:cNvGrpSpPr/>
            <p:nvPr/>
          </p:nvGrpSpPr>
          <p:grpSpPr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86" name="Rectangle 10"/>
              <p:cNvSpPr>
                <a:spLocks noChangeArrowheads="1"/>
              </p:cNvSpPr>
              <p:nvPr/>
            </p:nvSpPr>
            <p:spPr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88" name="Rectangle 21"/>
              <p:cNvSpPr>
                <a:spLocks noChangeArrowheads="1"/>
              </p:cNvSpPr>
              <p:nvPr/>
            </p:nvSpPr>
            <p:spPr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81" name="그림 22" descr="회사로고.JPG"/>
            <p:cNvPicPr>
              <a:picLocks noChangeAspect="1"/>
            </p:cNvPicPr>
            <p:nvPr/>
          </p:nvPicPr>
          <p:blipFill rotWithShape="1">
            <a:blip r:embed="rId9" cstate="print"/>
            <a:srcRect/>
            <a:stretch>
              <a:fillRect/>
            </a:stretch>
          </p:blipFill>
          <p:spPr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sp>
        <p:nvSpPr>
          <p:cNvPr id="98" name="Text Box 12"/>
          <p:cNvSpPr txBox="1">
            <a:spLocks noChangeArrowheads="1"/>
          </p:cNvSpPr>
          <p:nvPr/>
        </p:nvSpPr>
        <p:spPr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 lang="en-US"/>
            </a:pPr>
            <a:r>
              <a:rPr lang="en-US" altLang="ko-KR" sz="1600" b="1" dirty="0">
                <a:solidFill>
                  <a:prstClr val="black"/>
                </a:solidFill>
              </a:rPr>
              <a:t>One Point- </a:t>
            </a:r>
            <a:r>
              <a:rPr lang="en-US" altLang="en-US" sz="1600" b="1" dirty="0">
                <a:solidFill>
                  <a:prstClr val="black"/>
                </a:solidFill>
              </a:rPr>
              <a:t>Sheet Pack</a:t>
            </a:r>
            <a:r>
              <a:rPr lang="en-US" altLang="ko-KR" sz="1600" b="1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99" name="Text Box 12"/>
          <p:cNvSpPr txBox="1">
            <a:spLocks noChangeArrowheads="1"/>
          </p:cNvSpPr>
          <p:nvPr/>
        </p:nvSpPr>
        <p:spPr>
          <a:xfrm>
            <a:off x="542219" y="1005215"/>
            <a:ext cx="5771157" cy="276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en-US" altLang="en-US" sz="1200" dirty="0">
                <a:solidFill>
                  <a:prstClr val="white"/>
                </a:solidFill>
              </a:rPr>
              <a:t>Tony Moly</a:t>
            </a:r>
            <a:r>
              <a:rPr lang="ko-KR" altLang="en-US" sz="1200" dirty="0">
                <a:solidFill>
                  <a:prstClr val="white"/>
                </a:solidFill>
              </a:rPr>
              <a:t> </a:t>
            </a:r>
            <a:r>
              <a:rPr lang="en-US" altLang="ko-KR" sz="1200" dirty="0">
                <a:solidFill>
                  <a:prstClr val="white"/>
                </a:solidFill>
              </a:rPr>
              <a:t>5 Day </a:t>
            </a:r>
            <a:r>
              <a:rPr lang="en-US" altLang="en-US" sz="1200" dirty="0">
                <a:solidFill>
                  <a:prstClr val="white"/>
                </a:solidFill>
              </a:rPr>
              <a:t>Project</a:t>
            </a:r>
            <a:r>
              <a:rPr lang="en-US" altLang="ko-KR" sz="1200" dirty="0">
                <a:solidFill>
                  <a:prstClr val="white"/>
                </a:solidFill>
              </a:rPr>
              <a:t>-</a:t>
            </a:r>
            <a:r>
              <a:rPr lang="en-US" altLang="en-US" sz="1200" dirty="0">
                <a:solidFill>
                  <a:prstClr val="white"/>
                </a:solidFill>
              </a:rPr>
              <a:t>Set</a:t>
            </a:r>
            <a:r>
              <a:rPr lang="ko-KR" altLang="en-US" sz="1200" dirty="0">
                <a:solidFill>
                  <a:prstClr val="white"/>
                </a:solidFill>
              </a:rPr>
              <a:t> </a:t>
            </a:r>
            <a:endParaRPr lang="en-US" altLang="ko-KR" sz="1200" dirty="0">
              <a:solidFill>
                <a:prstClr val="white"/>
              </a:solidFill>
            </a:endParaRPr>
          </a:p>
        </p:txBody>
      </p:sp>
      <p:sp>
        <p:nvSpPr>
          <p:cNvPr id="106" name="TextBox 73"/>
          <p:cNvSpPr txBox="1">
            <a:spLocks noChangeArrowheads="1"/>
          </p:cNvSpPr>
          <p:nvPr/>
        </p:nvSpPr>
        <p:spPr>
          <a:xfrm>
            <a:off x="5077445" y="2903310"/>
            <a:ext cx="1193329" cy="36933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ru-RU" altLang="en-US" sz="900" b="1" dirty="0" smtClean="0">
                <a:solidFill>
                  <a:srgbClr val="000000"/>
                </a:solidFill>
              </a:rPr>
              <a:t>Многофункциональный уход</a:t>
            </a:r>
            <a:endParaRPr lang="en-US" altLang="en-US" sz="9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5510" y="1988193"/>
            <a:ext cx="722237" cy="879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3" name="직사각형 112"/>
          <p:cNvSpPr/>
          <p:nvPr/>
        </p:nvSpPr>
        <p:spPr>
          <a:xfrm>
            <a:off x="548680" y="6503530"/>
            <a:ext cx="5715000" cy="17403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endParaRPr lang="en-US" altLang="" sz="1400">
              <a:solidFill>
                <a:prstClr val="white"/>
              </a:solidFill>
            </a:endParaRPr>
          </a:p>
        </p:txBody>
      </p:sp>
      <p:sp>
        <p:nvSpPr>
          <p:cNvPr id="53" name="Text Box 12"/>
          <p:cNvSpPr txBox="1">
            <a:spLocks noChangeArrowheads="1"/>
          </p:cNvSpPr>
          <p:nvPr/>
        </p:nvSpPr>
        <p:spPr>
          <a:xfrm>
            <a:off x="526472" y="3566493"/>
            <a:ext cx="5771157" cy="276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en-US" altLang="en-US" sz="1200" dirty="0">
                <a:solidFill>
                  <a:prstClr val="white"/>
                </a:solidFill>
              </a:rPr>
              <a:t>Intense Care</a:t>
            </a:r>
            <a:r>
              <a:rPr lang="ko-KR" altLang="en-US" sz="1200" dirty="0">
                <a:solidFill>
                  <a:prstClr val="white"/>
                </a:solidFill>
              </a:rPr>
              <a:t> </a:t>
            </a:r>
            <a:r>
              <a:rPr lang="ru-RU" altLang="ko-KR" sz="1200" dirty="0" smtClean="0">
                <a:solidFill>
                  <a:prstClr val="white"/>
                </a:solidFill>
              </a:rPr>
              <a:t>– </a:t>
            </a:r>
            <a:r>
              <a:rPr lang="en-US" altLang="ko-KR" sz="1200" dirty="0" smtClean="0">
                <a:solidFill>
                  <a:prstClr val="white"/>
                </a:solidFill>
              </a:rPr>
              <a:t>2 </a:t>
            </a:r>
            <a:r>
              <a:rPr lang="ru-RU" altLang="ko-KR" sz="1200" dirty="0" smtClean="0">
                <a:solidFill>
                  <a:prstClr val="white"/>
                </a:solidFill>
              </a:rPr>
              <a:t>вида</a:t>
            </a:r>
            <a:r>
              <a:rPr lang="ko-KR" altLang="en-US" sz="1200" dirty="0" smtClean="0">
                <a:solidFill>
                  <a:prstClr val="white"/>
                </a:solidFill>
              </a:rPr>
              <a:t> </a:t>
            </a:r>
            <a:r>
              <a:rPr lang="en-US" altLang="ko-KR" sz="1200" dirty="0">
                <a:solidFill>
                  <a:prstClr val="white"/>
                </a:solidFill>
              </a:rPr>
              <a:t>/ </a:t>
            </a:r>
            <a:r>
              <a:rPr lang="en-US" altLang="en-US" sz="1200" dirty="0">
                <a:solidFill>
                  <a:prstClr val="white"/>
                </a:solidFill>
              </a:rPr>
              <a:t>Timeless</a:t>
            </a:r>
            <a:r>
              <a:rPr lang="ko-KR" altLang="en-US" sz="1200" dirty="0">
                <a:solidFill>
                  <a:prstClr val="white"/>
                </a:solidFill>
              </a:rPr>
              <a:t> </a:t>
            </a:r>
            <a:r>
              <a:rPr lang="ru-RU" altLang="ko-KR" sz="1200" dirty="0" smtClean="0">
                <a:solidFill>
                  <a:prstClr val="white"/>
                </a:solidFill>
              </a:rPr>
              <a:t>– </a:t>
            </a:r>
            <a:r>
              <a:rPr lang="en-US" altLang="ko-KR" sz="1200" dirty="0" smtClean="0">
                <a:solidFill>
                  <a:prstClr val="white"/>
                </a:solidFill>
              </a:rPr>
              <a:t>2 </a:t>
            </a:r>
            <a:r>
              <a:rPr lang="ru-RU" altLang="ko-KR" sz="1200" dirty="0" smtClean="0">
                <a:solidFill>
                  <a:prstClr val="white"/>
                </a:solidFill>
              </a:rPr>
              <a:t>вида</a:t>
            </a:r>
            <a:endParaRPr lang="en-US" altLang="ko-KR" sz="1200" dirty="0">
              <a:solidFill>
                <a:prstClr val="white"/>
              </a:solidFill>
            </a:endParaRPr>
          </a:p>
        </p:txBody>
      </p:sp>
      <p:sp>
        <p:nvSpPr>
          <p:cNvPr id="83" name="직사각형 82"/>
          <p:cNvSpPr/>
          <p:nvPr/>
        </p:nvSpPr>
        <p:spPr>
          <a:xfrm>
            <a:off x="539539" y="3983941"/>
            <a:ext cx="5715000" cy="17274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endParaRPr lang="en-US" altLang="" sz="1400">
              <a:solidFill>
                <a:prstClr val="white"/>
              </a:solidFill>
            </a:endParaRPr>
          </a:p>
        </p:txBody>
      </p:sp>
      <p:sp>
        <p:nvSpPr>
          <p:cNvPr id="84" name="직사각형 83"/>
          <p:cNvSpPr/>
          <p:nvPr/>
        </p:nvSpPr>
        <p:spPr>
          <a:xfrm>
            <a:off x="510876" y="4359974"/>
            <a:ext cx="5715000" cy="1081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endParaRPr lang="en-US" altLang="">
              <a:solidFill>
                <a:prstClr val="white"/>
              </a:solidFill>
            </a:endParaRPr>
          </a:p>
        </p:txBody>
      </p:sp>
      <p:sp>
        <p:nvSpPr>
          <p:cNvPr id="85" name="TextBox 146"/>
          <p:cNvSpPr txBox="1">
            <a:spLocks noChangeArrowheads="1"/>
          </p:cNvSpPr>
          <p:nvPr/>
        </p:nvSpPr>
        <p:spPr>
          <a:xfrm>
            <a:off x="476672" y="5370973"/>
            <a:ext cx="1348302" cy="36933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900" b="1" dirty="0" smtClean="0">
                <a:solidFill>
                  <a:srgbClr val="000000"/>
                </a:solidFill>
                <a:latin typeface="맑은 고딕"/>
                <a:ea typeface="맑은 고딕"/>
              </a:rPr>
              <a:t>Питает и повышает упругость</a:t>
            </a:r>
            <a:endParaRPr lang="en-US" altLang="en-US" sz="900" b="1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86" name="TextBox 68"/>
          <p:cNvSpPr txBox="1">
            <a:spLocks noChangeArrowheads="1"/>
          </p:cNvSpPr>
          <p:nvPr/>
        </p:nvSpPr>
        <p:spPr>
          <a:xfrm>
            <a:off x="1755821" y="5434695"/>
            <a:ext cx="1709183" cy="23083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900" b="1" dirty="0" smtClean="0">
                <a:solidFill>
                  <a:srgbClr val="000000"/>
                </a:solidFill>
                <a:latin typeface="맑은 고딕"/>
                <a:ea typeface="맑은 고딕"/>
              </a:rPr>
              <a:t>Регенерирует и увлажняет</a:t>
            </a:r>
            <a:endParaRPr lang="en-US" altLang="en-US" sz="900" b="1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87" name="TextBox 73"/>
          <p:cNvSpPr txBox="1">
            <a:spLocks noChangeArrowheads="1"/>
          </p:cNvSpPr>
          <p:nvPr/>
        </p:nvSpPr>
        <p:spPr>
          <a:xfrm>
            <a:off x="3397039" y="5370973"/>
            <a:ext cx="1404156" cy="36933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900" b="1" dirty="0" smtClean="0">
                <a:solidFill>
                  <a:srgbClr val="000000"/>
                </a:solidFill>
                <a:latin typeface="맑은 고딕"/>
                <a:ea typeface="맑은 고딕"/>
              </a:rPr>
              <a:t>Повышает упругость и увлажняет</a:t>
            </a:r>
            <a:endParaRPr lang="en-US" altLang="en-US" sz="900" b="1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88" name="TextBox 73"/>
          <p:cNvSpPr txBox="1">
            <a:spLocks noChangeArrowheads="1"/>
          </p:cNvSpPr>
          <p:nvPr/>
        </p:nvSpPr>
        <p:spPr>
          <a:xfrm>
            <a:off x="4781267" y="5445808"/>
            <a:ext cx="1666364" cy="23083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900" b="1" dirty="0" smtClean="0">
                <a:solidFill>
                  <a:srgbClr val="000000"/>
                </a:solidFill>
                <a:latin typeface="맑은 고딕"/>
                <a:ea typeface="맑은 고딕"/>
              </a:rPr>
              <a:t>Отбеливает и увлажняет</a:t>
            </a:r>
            <a:endParaRPr lang="en-US" altLang="en-US" sz="900" b="1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89" name="TextBox 131"/>
          <p:cNvSpPr txBox="1">
            <a:spLocks noChangeArrowheads="1"/>
          </p:cNvSpPr>
          <p:nvPr/>
        </p:nvSpPr>
        <p:spPr>
          <a:xfrm>
            <a:off x="506201" y="4003649"/>
            <a:ext cx="1554647" cy="366421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Timeless</a:t>
            </a:r>
            <a:r>
              <a:rPr lang="ko-KR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r>
              <a:rPr lang="en-US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EGF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Second Skin</a:t>
            </a:r>
            <a:r>
              <a:rPr lang="ko-KR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r>
              <a:rPr lang="en-US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Mask</a:t>
            </a:r>
            <a:r>
              <a:rPr lang="ko-KR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r>
              <a:rPr lang="en-US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Sheet</a:t>
            </a:r>
          </a:p>
        </p:txBody>
      </p:sp>
      <p:sp>
        <p:nvSpPr>
          <p:cNvPr id="90" name="TextBox 133"/>
          <p:cNvSpPr txBox="1">
            <a:spLocks noChangeArrowheads="1"/>
          </p:cNvSpPr>
          <p:nvPr/>
        </p:nvSpPr>
        <p:spPr>
          <a:xfrm>
            <a:off x="1842687" y="3986834"/>
            <a:ext cx="1548172" cy="36933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900" b="1" dirty="0">
                <a:solidFill>
                  <a:srgbClr val="000000"/>
                </a:solidFill>
                <a:latin typeface="맑은 고딕"/>
                <a:ea typeface="맑은 고딕"/>
              </a:rPr>
              <a:t>Timeless Ferment Snail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900" b="1" dirty="0">
                <a:solidFill>
                  <a:srgbClr val="000000"/>
                </a:solidFill>
                <a:latin typeface="맑은 고딕"/>
                <a:ea typeface="맑은 고딕"/>
              </a:rPr>
              <a:t>Hydro-gel</a:t>
            </a:r>
            <a:r>
              <a:rPr lang="en-US" altLang="ko-KR" sz="900" b="1" dirty="0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r>
              <a:rPr lang="en-US" altLang="en-US" sz="900" b="1" dirty="0">
                <a:solidFill>
                  <a:srgbClr val="000000"/>
                </a:solidFill>
                <a:latin typeface="맑은 고딕"/>
                <a:ea typeface="맑은 고딕"/>
              </a:rPr>
              <a:t>Mask</a:t>
            </a:r>
          </a:p>
        </p:txBody>
      </p:sp>
      <p:sp>
        <p:nvSpPr>
          <p:cNvPr id="91" name="TextBox 33"/>
          <p:cNvSpPr txBox="1">
            <a:spLocks noChangeArrowheads="1"/>
          </p:cNvSpPr>
          <p:nvPr/>
        </p:nvSpPr>
        <p:spPr>
          <a:xfrm>
            <a:off x="418678" y="5076516"/>
            <a:ext cx="785370" cy="23083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ko-KR" sz="900" b="1" dirty="0" smtClean="0">
                <a:solidFill>
                  <a:srgbClr val="7F7F7F"/>
                </a:solidFill>
                <a:latin typeface="맑은 고딕"/>
                <a:ea typeface="맑은 고딕"/>
              </a:rPr>
              <a:t>25</a:t>
            </a:r>
            <a:r>
              <a:rPr lang="ru-RU" altLang="ko-KR" sz="900" b="1" dirty="0" err="1" smtClean="0">
                <a:solidFill>
                  <a:srgbClr val="7F7F7F"/>
                </a:solidFill>
                <a:latin typeface="맑은 고딕"/>
                <a:ea typeface="맑은 고딕"/>
              </a:rPr>
              <a:t>гр</a:t>
            </a:r>
            <a:r>
              <a:rPr lang="en-US" altLang="ko-KR" sz="900" b="1" dirty="0" smtClean="0">
                <a:solidFill>
                  <a:srgbClr val="7F7F7F"/>
                </a:solidFill>
                <a:latin typeface="맑은 고딕"/>
                <a:ea typeface="맑은 고딕"/>
              </a:rPr>
              <a:t>/5000</a:t>
            </a:r>
            <a:endParaRPr lang="ko-KR" altLang="en-US" sz="900" b="1" dirty="0">
              <a:solidFill>
                <a:srgbClr val="7F7F7F"/>
              </a:solidFill>
              <a:latin typeface="맑은 고딕"/>
              <a:ea typeface="맑은 고딕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547606" y="4769305"/>
            <a:ext cx="388937" cy="21544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ko-KR" altLang="en-US" sz="800" b="1" kern="0">
                <a:solidFill>
                  <a:srgbClr val="FFFFFF"/>
                </a:solidFill>
                <a:latin typeface="맑은 고딕"/>
                <a:ea typeface="맑은 고딕"/>
              </a:rPr>
              <a:t>미백</a:t>
            </a:r>
          </a:p>
        </p:txBody>
      </p:sp>
      <p:sp>
        <p:nvSpPr>
          <p:cNvPr id="94" name="TextBox 33"/>
          <p:cNvSpPr txBox="1">
            <a:spLocks noChangeArrowheads="1"/>
          </p:cNvSpPr>
          <p:nvPr/>
        </p:nvSpPr>
        <p:spPr>
          <a:xfrm>
            <a:off x="1855145" y="5078169"/>
            <a:ext cx="785370" cy="23083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ko-KR" sz="900" b="1" dirty="0" smtClean="0">
                <a:solidFill>
                  <a:srgbClr val="7F7F7F"/>
                </a:solidFill>
                <a:latin typeface="맑은 고딕"/>
                <a:ea typeface="맑은 고딕"/>
              </a:rPr>
              <a:t>30</a:t>
            </a:r>
            <a:r>
              <a:rPr lang="ru-RU" altLang="ko-KR" sz="900" b="1" dirty="0" err="1" smtClean="0">
                <a:solidFill>
                  <a:srgbClr val="7F7F7F"/>
                </a:solidFill>
                <a:latin typeface="맑은 고딕"/>
                <a:ea typeface="맑은 고딕"/>
              </a:rPr>
              <a:t>гр</a:t>
            </a:r>
            <a:r>
              <a:rPr lang="en-US" altLang="ko-KR" sz="900" b="1" dirty="0" smtClean="0">
                <a:solidFill>
                  <a:srgbClr val="7F7F7F"/>
                </a:solidFill>
                <a:latin typeface="맑은 고딕"/>
                <a:ea typeface="맑은 고딕"/>
              </a:rPr>
              <a:t>/5000</a:t>
            </a:r>
            <a:endParaRPr lang="ko-KR" altLang="en-US" sz="900" b="1" dirty="0">
              <a:solidFill>
                <a:srgbClr val="7F7F7F"/>
              </a:solidFill>
              <a:latin typeface="맑은 고딕"/>
              <a:ea typeface="맑은 고딕"/>
            </a:endParaRPr>
          </a:p>
        </p:txBody>
      </p:sp>
      <p:sp>
        <p:nvSpPr>
          <p:cNvPr id="95" name="TextBox 133"/>
          <p:cNvSpPr txBox="1">
            <a:spLocks noChangeArrowheads="1"/>
          </p:cNvSpPr>
          <p:nvPr/>
        </p:nvSpPr>
        <p:spPr>
          <a:xfrm>
            <a:off x="3265842" y="4005128"/>
            <a:ext cx="1728192" cy="36708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900" b="1" dirty="0">
                <a:solidFill>
                  <a:srgbClr val="000000"/>
                </a:solidFill>
                <a:latin typeface="맑은 고딕"/>
                <a:ea typeface="맑은 고딕"/>
              </a:rPr>
              <a:t>Intense Care </a:t>
            </a:r>
            <a:r>
              <a:rPr lang="en-US" altLang="en-US" sz="900" b="1" dirty="0" err="1">
                <a:solidFill>
                  <a:srgbClr val="000000"/>
                </a:solidFill>
                <a:latin typeface="맑은 고딕"/>
                <a:ea typeface="맑은 고딕"/>
              </a:rPr>
              <a:t>Fugu</a:t>
            </a:r>
            <a:r>
              <a:rPr lang="en-US" altLang="en-US" sz="900" b="1" dirty="0">
                <a:solidFill>
                  <a:srgbClr val="000000"/>
                </a:solidFill>
                <a:latin typeface="맑은 고딕"/>
                <a:ea typeface="맑은 고딕"/>
              </a:rPr>
              <a:t> Collagen Hydro-gel Mask</a:t>
            </a:r>
          </a:p>
        </p:txBody>
      </p:sp>
      <p:sp>
        <p:nvSpPr>
          <p:cNvPr id="97" name="TextBox 33"/>
          <p:cNvSpPr txBox="1">
            <a:spLocks noChangeArrowheads="1"/>
          </p:cNvSpPr>
          <p:nvPr/>
        </p:nvSpPr>
        <p:spPr>
          <a:xfrm>
            <a:off x="3390859" y="5076023"/>
            <a:ext cx="785370" cy="23083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ko-KR" sz="900" b="1" dirty="0" smtClean="0">
                <a:solidFill>
                  <a:srgbClr val="7F7F7F"/>
                </a:solidFill>
                <a:latin typeface="맑은 고딕"/>
                <a:ea typeface="맑은 고딕"/>
              </a:rPr>
              <a:t>25</a:t>
            </a:r>
            <a:r>
              <a:rPr lang="ru-RU" altLang="ko-KR" sz="900" b="1" dirty="0" err="1" smtClean="0">
                <a:solidFill>
                  <a:srgbClr val="7F7F7F"/>
                </a:solidFill>
                <a:latin typeface="맑은 고딕"/>
                <a:ea typeface="맑은 고딕"/>
              </a:rPr>
              <a:t>гр</a:t>
            </a:r>
            <a:r>
              <a:rPr lang="en-US" altLang="ko-KR" sz="900" b="1" dirty="0" smtClean="0">
                <a:solidFill>
                  <a:srgbClr val="7F7F7F"/>
                </a:solidFill>
                <a:latin typeface="맑은 고딕"/>
                <a:ea typeface="맑은 고딕"/>
              </a:rPr>
              <a:t>/5000</a:t>
            </a:r>
            <a:endParaRPr lang="ko-KR" altLang="en-US" sz="900" b="1" dirty="0">
              <a:solidFill>
                <a:srgbClr val="7F7F7F"/>
              </a:solidFill>
              <a:latin typeface="맑은 고딕"/>
              <a:ea typeface="맑은 고딕"/>
            </a:endParaRPr>
          </a:p>
        </p:txBody>
      </p:sp>
      <p:sp>
        <p:nvSpPr>
          <p:cNvPr id="98" name="TextBox 133"/>
          <p:cNvSpPr txBox="1">
            <a:spLocks noChangeArrowheads="1"/>
          </p:cNvSpPr>
          <p:nvPr/>
        </p:nvSpPr>
        <p:spPr>
          <a:xfrm>
            <a:off x="4928166" y="3984988"/>
            <a:ext cx="1694324" cy="36603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900" b="1" dirty="0">
                <a:solidFill>
                  <a:srgbClr val="000000"/>
                </a:solidFill>
                <a:latin typeface="맑은 고딕"/>
                <a:ea typeface="맑은 고딕"/>
              </a:rPr>
              <a:t>Intense Care </a:t>
            </a:r>
            <a:r>
              <a:rPr lang="en-US" altLang="en-US" sz="900" b="1" dirty="0" err="1">
                <a:solidFill>
                  <a:srgbClr val="000000"/>
                </a:solidFill>
                <a:latin typeface="맑은 고딕"/>
                <a:ea typeface="맑은 고딕"/>
              </a:rPr>
              <a:t>Galactomyces</a:t>
            </a:r>
            <a:r>
              <a:rPr lang="en-US" altLang="en-US" sz="900" b="1" dirty="0">
                <a:solidFill>
                  <a:srgbClr val="000000"/>
                </a:solidFill>
                <a:latin typeface="맑은 고딕"/>
                <a:ea typeface="맑은 고딕"/>
              </a:rPr>
              <a:t> Whitening Hydro-gel</a:t>
            </a:r>
            <a:endParaRPr lang="ko-KR" altLang="en-US" sz="900" b="1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pic>
        <p:nvPicPr>
          <p:cNvPr id="101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5581447" y="4492736"/>
            <a:ext cx="679116" cy="927327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0" name="TextBox 33"/>
          <p:cNvSpPr txBox="1">
            <a:spLocks noChangeArrowheads="1"/>
          </p:cNvSpPr>
          <p:nvPr/>
        </p:nvSpPr>
        <p:spPr>
          <a:xfrm>
            <a:off x="4860472" y="5100284"/>
            <a:ext cx="785370" cy="23083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ko-KR" sz="900" b="1" dirty="0" smtClean="0">
                <a:solidFill>
                  <a:srgbClr val="7F7F7F"/>
                </a:solidFill>
                <a:latin typeface="맑은 고딕"/>
                <a:ea typeface="맑은 고딕"/>
              </a:rPr>
              <a:t>30</a:t>
            </a:r>
            <a:r>
              <a:rPr lang="ru-RU" altLang="ko-KR" sz="900" b="1" dirty="0" err="1" smtClean="0">
                <a:solidFill>
                  <a:srgbClr val="7F7F7F"/>
                </a:solidFill>
                <a:latin typeface="맑은 고딕"/>
                <a:ea typeface="맑은 고딕"/>
              </a:rPr>
              <a:t>гр</a:t>
            </a:r>
            <a:r>
              <a:rPr lang="en-US" altLang="ko-KR" sz="900" b="1" dirty="0" smtClean="0">
                <a:solidFill>
                  <a:srgbClr val="7F7F7F"/>
                </a:solidFill>
                <a:latin typeface="맑은 고딕"/>
                <a:ea typeface="맑은 고딕"/>
              </a:rPr>
              <a:t>/5000</a:t>
            </a:r>
            <a:endParaRPr lang="ko-KR" altLang="en-US" sz="900" b="1" dirty="0">
              <a:solidFill>
                <a:srgbClr val="7F7F7F"/>
              </a:solidFill>
              <a:latin typeface="맑은 고딕"/>
              <a:ea typeface="맑은 고딕"/>
            </a:endParaRPr>
          </a:p>
        </p:txBody>
      </p:sp>
      <p:sp>
        <p:nvSpPr>
          <p:cNvPr id="107" name="Text Box 12"/>
          <p:cNvSpPr txBox="1">
            <a:spLocks noChangeArrowheads="1"/>
          </p:cNvSpPr>
          <p:nvPr/>
        </p:nvSpPr>
        <p:spPr>
          <a:xfrm>
            <a:off x="542015" y="6013047"/>
            <a:ext cx="5771157" cy="276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1200" kern="0">
                <a:solidFill>
                  <a:sysClr val="window" lastClr="FFFFFF"/>
                </a:solidFill>
              </a:rPr>
              <a:t>Aquaporin</a:t>
            </a:r>
            <a:r>
              <a:rPr lang="ko-KR" altLang="en-US" sz="1200" kern="0">
                <a:solidFill>
                  <a:sysClr val="window" lastClr="FFFFFF"/>
                </a:solidFill>
              </a:rPr>
              <a:t> </a:t>
            </a:r>
            <a:r>
              <a:rPr lang="en-US" altLang="ko-KR" sz="1200" kern="0">
                <a:solidFill>
                  <a:sysClr val="window" lastClr="FFFFFF"/>
                </a:solidFill>
              </a:rPr>
              <a:t>/ </a:t>
            </a:r>
            <a:r>
              <a:rPr lang="en-US" altLang="en-US" sz="1200" kern="0">
                <a:solidFill>
                  <a:sysClr val="window" lastClr="FFFFFF"/>
                </a:solidFill>
              </a:rPr>
              <a:t>Pure Farm</a:t>
            </a:r>
            <a:r>
              <a:rPr lang="ko-KR" altLang="en-US" sz="1200" kern="0">
                <a:solidFill>
                  <a:sysClr val="window" lastClr="FFFFFF"/>
                </a:solidFill>
              </a:rPr>
              <a:t> </a:t>
            </a:r>
          </a:p>
        </p:txBody>
      </p:sp>
      <p:grpSp>
        <p:nvGrpSpPr>
          <p:cNvPr id="2" name="그룹 2"/>
          <p:cNvGrpSpPr/>
          <p:nvPr/>
        </p:nvGrpSpPr>
        <p:grpSpPr>
          <a:xfrm>
            <a:off x="525044" y="4411261"/>
            <a:ext cx="1418250" cy="1043239"/>
            <a:chOff x="576196" y="1886095"/>
            <a:chExt cx="1717449" cy="1020116"/>
          </a:xfrm>
        </p:grpSpPr>
        <p:sp>
          <p:nvSpPr>
            <p:cNvPr id="181" name="모서리가 둥근 직사각형 180"/>
            <p:cNvSpPr/>
            <p:nvPr/>
          </p:nvSpPr>
          <p:spPr>
            <a:xfrm>
              <a:off x="576196" y="1952654"/>
              <a:ext cx="714375" cy="598166"/>
            </a:xfrm>
            <a:prstGeom prst="roundRect">
              <a:avLst>
                <a:gd name="adj" fmla="val 16667"/>
              </a:avLst>
            </a:prstGeom>
            <a:blipFill rotWithShape="1">
              <a:blip r:embed="rId4" cstate="print"/>
              <a:stretch>
                <a:fillRect/>
              </a:stretch>
            </a:blip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spcBef>
                  <a:spcPts val="0"/>
                </a:spcBef>
                <a:spcAft>
                  <a:spcPts val="0"/>
                </a:spcAft>
                <a:defRPr lang="en-US"/>
              </a:pPr>
              <a:endParaRPr lang="en-US" altLang="">
                <a:solidFill>
                  <a:prstClr val="white"/>
                </a:solidFill>
              </a:endParaRPr>
            </a:p>
          </p:txBody>
        </p:sp>
        <p:pic>
          <p:nvPicPr>
            <p:cNvPr id="182" name="그림 181" descr="인텐스리페어 씨네이크 하이드로겔 마스크 사본.gif"/>
            <p:cNvPicPr>
              <a:picLocks noChangeAspect="1"/>
            </p:cNvPicPr>
            <p:nvPr/>
          </p:nvPicPr>
          <p:blipFill rotWithShape="1">
            <a:blip r:embed="rId5" cstate="print"/>
            <a:stretch>
              <a:fillRect/>
            </a:stretch>
          </p:blipFill>
          <p:spPr>
            <a:xfrm>
              <a:off x="1215212" y="1886095"/>
              <a:ext cx="1078433" cy="1020116"/>
            </a:xfrm>
            <a:prstGeom prst="rect">
              <a:avLst/>
            </a:prstGeom>
          </p:spPr>
        </p:pic>
      </p:grpSp>
      <p:sp>
        <p:nvSpPr>
          <p:cNvPr id="183" name="모서리가 둥근 직사각형 182"/>
          <p:cNvSpPr/>
          <p:nvPr/>
        </p:nvSpPr>
        <p:spPr>
          <a:xfrm>
            <a:off x="1976246" y="4459633"/>
            <a:ext cx="589923" cy="640655"/>
          </a:xfrm>
          <a:prstGeom prst="roundRect">
            <a:avLst>
              <a:gd name="adj" fmla="val 16667"/>
            </a:avLst>
          </a:prstGeom>
          <a:blipFill rotWithShape="1">
            <a:blip r:embed="rId4" cstate="print"/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endParaRPr lang="en-US" altLang="">
              <a:solidFill>
                <a:prstClr val="white"/>
              </a:solidFill>
            </a:endParaRPr>
          </a:p>
        </p:txBody>
      </p:sp>
      <p:sp>
        <p:nvSpPr>
          <p:cNvPr id="184" name="모서리가 둥근 직사각형 183"/>
          <p:cNvSpPr/>
          <p:nvPr/>
        </p:nvSpPr>
        <p:spPr>
          <a:xfrm>
            <a:off x="3487150" y="4480353"/>
            <a:ext cx="589923" cy="640655"/>
          </a:xfrm>
          <a:prstGeom prst="roundRect">
            <a:avLst>
              <a:gd name="adj" fmla="val 16667"/>
            </a:avLst>
          </a:prstGeom>
          <a:blipFill rotWithShape="1">
            <a:blip r:embed="rId4" cstate="print"/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endParaRPr lang="en-US" altLang="">
              <a:solidFill>
                <a:prstClr val="white"/>
              </a:solidFill>
            </a:endParaRPr>
          </a:p>
        </p:txBody>
      </p:sp>
      <p:sp>
        <p:nvSpPr>
          <p:cNvPr id="185" name="모서리가 둥근 직사각형 184"/>
          <p:cNvSpPr/>
          <p:nvPr/>
        </p:nvSpPr>
        <p:spPr>
          <a:xfrm>
            <a:off x="4955270" y="4478769"/>
            <a:ext cx="589923" cy="640655"/>
          </a:xfrm>
          <a:prstGeom prst="roundRect">
            <a:avLst>
              <a:gd name="adj" fmla="val 16667"/>
            </a:avLst>
          </a:prstGeom>
          <a:blipFill rotWithShape="1">
            <a:blip r:embed="rId4" cstate="print"/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endParaRPr lang="en-US" altLang="">
              <a:solidFill>
                <a:prstClr val="white"/>
              </a:solidFill>
            </a:endParaRPr>
          </a:p>
        </p:txBody>
      </p:sp>
      <p:grpSp>
        <p:nvGrpSpPr>
          <p:cNvPr id="3" name="그룹 38"/>
          <p:cNvGrpSpPr/>
          <p:nvPr/>
        </p:nvGrpSpPr>
        <p:grpSpPr>
          <a:xfrm>
            <a:off x="5806355" y="4285129"/>
            <a:ext cx="500063" cy="500063"/>
            <a:chOff x="1071546" y="3500430"/>
            <a:chExt cx="500066" cy="500066"/>
          </a:xfrm>
        </p:grpSpPr>
        <p:sp>
          <p:nvSpPr>
            <p:cNvPr id="219" name="포인트가 16개인 별 218"/>
            <p:cNvSpPr/>
            <p:nvPr/>
          </p:nvSpPr>
          <p:spPr>
            <a:xfrm>
              <a:off x="1071546" y="3500430"/>
              <a:ext cx="500066" cy="500066"/>
            </a:xfrm>
            <a:prstGeom prst="star16">
              <a:avLst>
                <a:gd name="adj" fmla="val 37500"/>
              </a:avLst>
            </a:prstGeom>
            <a:solidFill>
              <a:srgbClr val="0070C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latinLnBrk="0">
                <a:spcBef>
                  <a:spcPts val="0"/>
                </a:spcBef>
                <a:spcAft>
                  <a:spcPts val="0"/>
                </a:spcAft>
                <a:defRPr lang="en-US"/>
              </a:pPr>
              <a:endParaRPr lang="en-US" altLang="" kern="0">
                <a:solidFill>
                  <a:srgbClr val="FFFFFF"/>
                </a:solidFill>
                <a:latin typeface="굴림"/>
                <a:ea typeface="굴림"/>
                <a:cs typeface="+mn-cs"/>
              </a:endParaRPr>
            </a:p>
          </p:txBody>
        </p:sp>
        <p:sp>
          <p:nvSpPr>
            <p:cNvPr id="220" name="TextBox 219"/>
            <p:cNvSpPr txBox="1"/>
            <p:nvPr/>
          </p:nvSpPr>
          <p:spPr>
            <a:xfrm>
              <a:off x="1111223" y="3641716"/>
              <a:ext cx="388939" cy="27700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latinLnBrk="0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en-US" altLang="en-US" sz="600" b="1" kern="0" dirty="0" err="1" smtClean="0">
                  <a:solidFill>
                    <a:srgbClr val="FFFFFF"/>
                  </a:solidFill>
                  <a:latin typeface="맑은 고딕"/>
                  <a:ea typeface="맑은 고딕"/>
                </a:rPr>
                <a:t>Wtening</a:t>
              </a:r>
              <a:endParaRPr lang="en-US" altLang="en-US" sz="600" b="1" kern="0" dirty="0">
                <a:solidFill>
                  <a:srgbClr val="FFFFFF"/>
                </a:solidFill>
                <a:latin typeface="맑은 고딕"/>
                <a:ea typeface="맑은 고딕"/>
              </a:endParaRPr>
            </a:p>
          </p:txBody>
        </p:sp>
      </p:grpSp>
      <p:sp>
        <p:nvSpPr>
          <p:cNvPr id="221" name="Text Box 12"/>
          <p:cNvSpPr txBox="1">
            <a:spLocks noChangeArrowheads="1"/>
          </p:cNvSpPr>
          <p:nvPr/>
        </p:nvSpPr>
        <p:spPr>
          <a:xfrm>
            <a:off x="539732" y="1027185"/>
            <a:ext cx="5771157" cy="276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1200" kern="0" dirty="0" err="1" smtClean="0">
                <a:solidFill>
                  <a:sysClr val="window" lastClr="FFFFFF"/>
                </a:solidFill>
              </a:rPr>
              <a:t>Антивозрастные</a:t>
            </a:r>
            <a:r>
              <a:rPr lang="ru-RU" altLang="en-US" sz="1200" kern="0" dirty="0" smtClean="0">
                <a:solidFill>
                  <a:sysClr val="window" lastClr="FFFFFF"/>
                </a:solidFill>
              </a:rPr>
              <a:t> маски из серии </a:t>
            </a:r>
            <a:r>
              <a:rPr lang="en-US" altLang="en-US" sz="1200" kern="0" dirty="0" smtClean="0">
                <a:solidFill>
                  <a:sysClr val="window" lastClr="FFFFFF"/>
                </a:solidFill>
              </a:rPr>
              <a:t>Timeless </a:t>
            </a:r>
            <a:r>
              <a:rPr lang="ru-RU" altLang="en-US" sz="1200" kern="0" dirty="0" smtClean="0">
                <a:solidFill>
                  <a:sysClr val="window" lastClr="FFFFFF"/>
                </a:solidFill>
              </a:rPr>
              <a:t>– </a:t>
            </a:r>
            <a:r>
              <a:rPr lang="en-US" altLang="ko-KR" sz="1200" kern="0" dirty="0" smtClean="0">
                <a:solidFill>
                  <a:sysClr val="window" lastClr="FFFFFF"/>
                </a:solidFill>
              </a:rPr>
              <a:t>2 </a:t>
            </a:r>
            <a:r>
              <a:rPr lang="ru-RU" altLang="ko-KR" sz="1200" kern="0" dirty="0" smtClean="0">
                <a:solidFill>
                  <a:sysClr val="window" lastClr="FFFFFF"/>
                </a:solidFill>
              </a:rPr>
              <a:t>вида</a:t>
            </a:r>
            <a:endParaRPr lang="en-US" altLang="ko-KR" sz="1200" kern="0" dirty="0">
              <a:solidFill>
                <a:sysClr val="window" lastClr="FFFFFF"/>
              </a:solidFill>
            </a:endParaRPr>
          </a:p>
        </p:txBody>
      </p:sp>
      <p:sp>
        <p:nvSpPr>
          <p:cNvPr id="222" name="직사각형 221"/>
          <p:cNvSpPr/>
          <p:nvPr/>
        </p:nvSpPr>
        <p:spPr>
          <a:xfrm>
            <a:off x="526475" y="1468311"/>
            <a:ext cx="5715000" cy="17403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endParaRPr lang="en-US" altLang="" sz="1400">
              <a:solidFill>
                <a:prstClr val="white"/>
              </a:solidFill>
            </a:endParaRPr>
          </a:p>
        </p:txBody>
      </p:sp>
      <p:sp>
        <p:nvSpPr>
          <p:cNvPr id="223" name="직사각형 222"/>
          <p:cNvSpPr/>
          <p:nvPr/>
        </p:nvSpPr>
        <p:spPr>
          <a:xfrm>
            <a:off x="548647" y="1843308"/>
            <a:ext cx="5715000" cy="1081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endParaRPr lang="en-US" altLang="">
              <a:solidFill>
                <a:prstClr val="white"/>
              </a:solidFill>
            </a:endParaRPr>
          </a:p>
        </p:txBody>
      </p:sp>
      <p:sp>
        <p:nvSpPr>
          <p:cNvPr id="224" name="TextBox 146"/>
          <p:cNvSpPr txBox="1">
            <a:spLocks noChangeArrowheads="1"/>
          </p:cNvSpPr>
          <p:nvPr/>
        </p:nvSpPr>
        <p:spPr>
          <a:xfrm>
            <a:off x="1030386" y="2884170"/>
            <a:ext cx="1530204" cy="36933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900" b="1" dirty="0" smtClean="0">
                <a:solidFill>
                  <a:srgbClr val="000000"/>
                </a:solidFill>
                <a:latin typeface="맑은 고딕"/>
                <a:ea typeface="맑은 고딕"/>
              </a:rPr>
              <a:t>Отбеливает и борется с морщинами</a:t>
            </a:r>
            <a:endParaRPr lang="en-US" altLang="en-US" sz="900" b="1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225" name="TextBox 73"/>
          <p:cNvSpPr txBox="1">
            <a:spLocks noChangeArrowheads="1"/>
          </p:cNvSpPr>
          <p:nvPr/>
        </p:nvSpPr>
        <p:spPr>
          <a:xfrm>
            <a:off x="4143883" y="2915655"/>
            <a:ext cx="1501960" cy="36933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900" b="1" dirty="0">
                <a:solidFill>
                  <a:srgbClr val="000000"/>
                </a:solidFill>
                <a:ea typeface="맑은 고딕"/>
              </a:rPr>
              <a:t>Отбеливает и борется с морщинами</a:t>
            </a:r>
            <a:endParaRPr lang="en-US" altLang="en-US" sz="900" b="1" dirty="0">
              <a:solidFill>
                <a:srgbClr val="000000"/>
              </a:solidFill>
              <a:ea typeface="맑은 고딕"/>
            </a:endParaRPr>
          </a:p>
        </p:txBody>
      </p:sp>
      <p:sp>
        <p:nvSpPr>
          <p:cNvPr id="227" name="TextBox 133"/>
          <p:cNvSpPr txBox="1">
            <a:spLocks noChangeArrowheads="1"/>
          </p:cNvSpPr>
          <p:nvPr/>
        </p:nvSpPr>
        <p:spPr>
          <a:xfrm>
            <a:off x="2103371" y="1414295"/>
            <a:ext cx="1153923" cy="23083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endParaRPr lang="en-US" altLang="" sz="900" b="1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228" name="TextBox 227"/>
          <p:cNvSpPr txBox="1"/>
          <p:nvPr/>
        </p:nvSpPr>
        <p:spPr>
          <a:xfrm>
            <a:off x="1556714" y="2320828"/>
            <a:ext cx="388937" cy="21544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ko-KR" altLang="en-US" sz="800" b="1" kern="0">
                <a:solidFill>
                  <a:srgbClr val="FFFFFF"/>
                </a:solidFill>
                <a:latin typeface="맑은 고딕"/>
                <a:ea typeface="맑은 고딕"/>
              </a:rPr>
              <a:t>미백</a:t>
            </a:r>
          </a:p>
        </p:txBody>
      </p:sp>
      <p:sp>
        <p:nvSpPr>
          <p:cNvPr id="229" name="TextBox 33"/>
          <p:cNvSpPr txBox="1">
            <a:spLocks noChangeArrowheads="1"/>
          </p:cNvSpPr>
          <p:nvPr/>
        </p:nvSpPr>
        <p:spPr>
          <a:xfrm>
            <a:off x="1161121" y="2666817"/>
            <a:ext cx="785370" cy="23083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ko-KR" sz="900" b="1" dirty="0" smtClean="0">
                <a:solidFill>
                  <a:srgbClr val="7F7F7F"/>
                </a:solidFill>
                <a:latin typeface="맑은 고딕"/>
                <a:ea typeface="맑은 고딕"/>
              </a:rPr>
              <a:t>25</a:t>
            </a:r>
            <a:r>
              <a:rPr lang="ru-RU" altLang="ko-KR" sz="900" b="1" dirty="0" err="1" smtClean="0">
                <a:solidFill>
                  <a:srgbClr val="7F7F7F"/>
                </a:solidFill>
                <a:latin typeface="맑은 고딕"/>
                <a:ea typeface="맑은 고딕"/>
              </a:rPr>
              <a:t>гр</a:t>
            </a:r>
            <a:r>
              <a:rPr lang="en-US" altLang="ko-KR" sz="900" b="1" dirty="0" smtClean="0">
                <a:solidFill>
                  <a:srgbClr val="7F7F7F"/>
                </a:solidFill>
                <a:latin typeface="맑은 고딕"/>
                <a:ea typeface="맑은 고딕"/>
              </a:rPr>
              <a:t>/5000</a:t>
            </a:r>
            <a:endParaRPr lang="ko-KR" altLang="en-US" sz="900" b="1" dirty="0">
              <a:solidFill>
                <a:srgbClr val="7F7F7F"/>
              </a:solidFill>
              <a:latin typeface="맑은 고딕"/>
              <a:ea typeface="맑은 고딕"/>
            </a:endParaRPr>
          </a:p>
        </p:txBody>
      </p:sp>
      <p:sp>
        <p:nvSpPr>
          <p:cNvPr id="230" name="TextBox 133"/>
          <p:cNvSpPr txBox="1">
            <a:spLocks noChangeArrowheads="1"/>
          </p:cNvSpPr>
          <p:nvPr/>
        </p:nvSpPr>
        <p:spPr>
          <a:xfrm>
            <a:off x="1407155" y="1509255"/>
            <a:ext cx="1589797" cy="3652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Timeless EGF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Second Skin Mask Sheet</a:t>
            </a:r>
            <a:endParaRPr lang="ko-KR" altLang="en-US" sz="900" b="1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pic>
        <p:nvPicPr>
          <p:cNvPr id="231" name="그림 230" descr="타임리스_EGF_마스크시트 사본.gif"/>
          <p:cNvPicPr>
            <a:picLocks noChangeAspect="1"/>
          </p:cNvPicPr>
          <p:nvPr/>
        </p:nvPicPr>
        <p:blipFill rotWithShape="1">
          <a:blip r:embed="rId6" cstate="print"/>
          <a:stretch>
            <a:fillRect/>
          </a:stretch>
        </p:blipFill>
        <p:spPr>
          <a:xfrm>
            <a:off x="1974341" y="1980493"/>
            <a:ext cx="734682" cy="861019"/>
          </a:xfrm>
          <a:prstGeom prst="rect">
            <a:avLst/>
          </a:prstGeom>
        </p:spPr>
      </p:pic>
      <p:sp>
        <p:nvSpPr>
          <p:cNvPr id="232" name="TextBox 133"/>
          <p:cNvSpPr txBox="1">
            <a:spLocks noChangeArrowheads="1"/>
          </p:cNvSpPr>
          <p:nvPr/>
        </p:nvSpPr>
        <p:spPr>
          <a:xfrm>
            <a:off x="4266157" y="1509255"/>
            <a:ext cx="1450619" cy="36933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Timeless Placenta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Hydrogel</a:t>
            </a:r>
            <a:r>
              <a:rPr lang="ko-KR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r>
              <a:rPr lang="en-US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Mask</a:t>
            </a:r>
          </a:p>
        </p:txBody>
      </p:sp>
      <p:sp>
        <p:nvSpPr>
          <p:cNvPr id="234" name="모서리가 둥근 직사각형 233"/>
          <p:cNvSpPr/>
          <p:nvPr/>
        </p:nvSpPr>
        <p:spPr>
          <a:xfrm>
            <a:off x="1258844" y="2005273"/>
            <a:ext cx="589923" cy="640655"/>
          </a:xfrm>
          <a:prstGeom prst="roundRect">
            <a:avLst>
              <a:gd name="adj" fmla="val 16667"/>
            </a:avLst>
          </a:prstGeom>
          <a:blipFill rotWithShape="1">
            <a:blip r:embed="rId4" cstate="print"/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endParaRPr lang="en-US" altLang="">
              <a:solidFill>
                <a:prstClr val="white"/>
              </a:solidFill>
            </a:endParaRPr>
          </a:p>
        </p:txBody>
      </p:sp>
      <p:sp>
        <p:nvSpPr>
          <p:cNvPr id="235" name="모서리가 둥근 직사각형 234"/>
          <p:cNvSpPr/>
          <p:nvPr/>
        </p:nvSpPr>
        <p:spPr>
          <a:xfrm>
            <a:off x="4155833" y="1992394"/>
            <a:ext cx="589923" cy="640655"/>
          </a:xfrm>
          <a:prstGeom prst="roundRect">
            <a:avLst>
              <a:gd name="adj" fmla="val 16667"/>
            </a:avLst>
          </a:prstGeom>
          <a:blipFill rotWithShape="1">
            <a:blip r:embed="rId4" cstate="print"/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endParaRPr lang="en-US" altLang="">
              <a:solidFill>
                <a:prstClr val="white"/>
              </a:solidFill>
            </a:endParaRPr>
          </a:p>
        </p:txBody>
      </p:sp>
      <p:sp>
        <p:nvSpPr>
          <p:cNvPr id="236" name="TextBox 33"/>
          <p:cNvSpPr txBox="1">
            <a:spLocks noChangeArrowheads="1"/>
          </p:cNvSpPr>
          <p:nvPr/>
        </p:nvSpPr>
        <p:spPr>
          <a:xfrm>
            <a:off x="3825108" y="2588248"/>
            <a:ext cx="1224136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ko-KR" sz="800" b="1" dirty="0" smtClean="0">
                <a:solidFill>
                  <a:srgbClr val="7F7F7F"/>
                </a:solidFill>
                <a:latin typeface="맑은 고딕"/>
                <a:ea typeface="맑은 고딕"/>
              </a:rPr>
              <a:t>маска</a:t>
            </a:r>
            <a:r>
              <a:rPr lang="en-US" altLang="ko-KR" sz="800" b="1" dirty="0" smtClean="0">
                <a:solidFill>
                  <a:srgbClr val="7F7F7F"/>
                </a:solidFill>
                <a:latin typeface="맑은 고딕"/>
                <a:ea typeface="맑은 고딕"/>
              </a:rPr>
              <a:t>30</a:t>
            </a:r>
            <a:r>
              <a:rPr lang="ru-RU" altLang="ko-KR" sz="800" b="1" dirty="0" err="1" smtClean="0">
                <a:solidFill>
                  <a:srgbClr val="7F7F7F"/>
                </a:solidFill>
                <a:latin typeface="맑은 고딕"/>
                <a:ea typeface="맑은 고딕"/>
              </a:rPr>
              <a:t>гр</a:t>
            </a:r>
            <a:endParaRPr lang="en-US" altLang="ko-KR" sz="800" b="1" dirty="0">
              <a:solidFill>
                <a:srgbClr val="7F7F7F"/>
              </a:solidFill>
              <a:latin typeface="맑은 고딕"/>
              <a:ea typeface="맑은 고딕"/>
            </a:endParaRPr>
          </a:p>
          <a:p>
            <a:pPr algn="ctr">
              <a:defRPr lang="en-US"/>
            </a:pPr>
            <a:r>
              <a:rPr lang="ru-RU" altLang="en-US" sz="800" b="1" dirty="0">
                <a:solidFill>
                  <a:srgbClr val="7F7F7F"/>
                </a:solidFill>
                <a:latin typeface="맑은 고딕"/>
                <a:ea typeface="맑은 고딕"/>
              </a:rPr>
              <a:t>э</a:t>
            </a:r>
            <a:r>
              <a:rPr lang="ru-RU" altLang="en-US" sz="800" b="1" dirty="0" smtClean="0">
                <a:solidFill>
                  <a:srgbClr val="7F7F7F"/>
                </a:solidFill>
                <a:latin typeface="맑은 고딕"/>
                <a:ea typeface="맑은 고딕"/>
              </a:rPr>
              <a:t>ссенция</a:t>
            </a:r>
            <a:r>
              <a:rPr lang="en-US" altLang="en-US" sz="800" b="1" dirty="0" smtClean="0">
                <a:solidFill>
                  <a:srgbClr val="7F7F7F"/>
                </a:solidFill>
                <a:latin typeface="맑은 고딕"/>
                <a:ea typeface="맑은 고딕"/>
              </a:rPr>
              <a:t> </a:t>
            </a:r>
            <a:r>
              <a:rPr lang="en-US" altLang="ko-KR" sz="800" b="1" dirty="0" smtClean="0">
                <a:solidFill>
                  <a:srgbClr val="7F7F7F"/>
                </a:solidFill>
                <a:latin typeface="맑은 고딕"/>
                <a:ea typeface="맑은 고딕"/>
              </a:rPr>
              <a:t>5</a:t>
            </a:r>
            <a:r>
              <a:rPr lang="ru-RU" altLang="ko-KR" sz="800" b="1" dirty="0" err="1" smtClean="0">
                <a:solidFill>
                  <a:srgbClr val="7F7F7F"/>
                </a:solidFill>
                <a:latin typeface="맑은 고딕"/>
                <a:ea typeface="맑은 고딕"/>
              </a:rPr>
              <a:t>гр</a:t>
            </a:r>
            <a:endParaRPr lang="en-US" altLang="ko-KR" sz="800" b="1" dirty="0">
              <a:solidFill>
                <a:srgbClr val="7F7F7F"/>
              </a:solidFill>
            </a:endParaRPr>
          </a:p>
          <a:p>
            <a:pPr algn="ctr">
              <a:defRPr lang="en-US"/>
            </a:pPr>
            <a:r>
              <a:rPr lang="en-US" altLang="ko-KR" sz="800" b="1" dirty="0">
                <a:solidFill>
                  <a:srgbClr val="7F7F7F"/>
                </a:solidFill>
                <a:latin typeface="맑은 고딕"/>
                <a:ea typeface="맑은 고딕"/>
              </a:rPr>
              <a:t>6,000</a:t>
            </a:r>
            <a:endParaRPr lang="ko-KR" altLang="en-US" sz="800" b="1" dirty="0">
              <a:solidFill>
                <a:srgbClr val="7F7F7F"/>
              </a:solidFill>
              <a:latin typeface="맑은 고딕"/>
              <a:ea typeface="맑은 고딕"/>
            </a:endParaRPr>
          </a:p>
        </p:txBody>
      </p:sp>
      <p:grpSp>
        <p:nvGrpSpPr>
          <p:cNvPr id="4" name="그룹 98"/>
          <p:cNvGrpSpPr/>
          <p:nvPr/>
        </p:nvGrpSpPr>
        <p:grpSpPr>
          <a:xfrm>
            <a:off x="717982" y="1518547"/>
            <a:ext cx="761100" cy="571500"/>
            <a:chOff x="500043" y="7025405"/>
            <a:chExt cx="761105" cy="57150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38" name="눈물 방울 237"/>
            <p:cNvSpPr/>
            <p:nvPr/>
          </p:nvSpPr>
          <p:spPr>
            <a:xfrm rot="18897784">
              <a:off x="618405" y="7025405"/>
              <a:ext cx="571504" cy="571504"/>
            </a:xfrm>
            <a:prstGeom prst="teardrop">
              <a:avLst>
                <a:gd name="adj" fmla="val 121303"/>
              </a:avLst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spcBef>
                  <a:spcPts val="0"/>
                </a:spcBef>
                <a:spcAft>
                  <a:spcPts val="0"/>
                </a:spcAft>
                <a:defRPr lang="en-US"/>
              </a:pPr>
              <a:endParaRPr lang="en-US" altLang="">
                <a:solidFill>
                  <a:prstClr val="black"/>
                </a:solidFill>
              </a:endParaRPr>
            </a:p>
          </p:txBody>
        </p:sp>
        <p:sp>
          <p:nvSpPr>
            <p:cNvPr id="239" name="TextBox 238"/>
            <p:cNvSpPr txBox="1"/>
            <p:nvPr/>
          </p:nvSpPr>
          <p:spPr>
            <a:xfrm>
              <a:off x="500043" y="7133915"/>
              <a:ext cx="761105" cy="3385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ru-RU" altLang="en-US" sz="800" b="1" dirty="0" err="1" smtClean="0">
                  <a:solidFill>
                    <a:prstClr val="black"/>
                  </a:solidFill>
                  <a:latin typeface="맑은 고딕"/>
                  <a:ea typeface="맑은 고딕"/>
                </a:rPr>
                <a:t>биоцеллюлозная</a:t>
              </a:r>
              <a:endParaRPr lang="en-US" altLang="en-US" sz="800" b="1" dirty="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</p:grpSp>
      <p:grpSp>
        <p:nvGrpSpPr>
          <p:cNvPr id="5" name="그룹 97"/>
          <p:cNvGrpSpPr/>
          <p:nvPr/>
        </p:nvGrpSpPr>
        <p:grpSpPr>
          <a:xfrm>
            <a:off x="3573016" y="1518547"/>
            <a:ext cx="714375" cy="571500"/>
            <a:chOff x="534410" y="4382199"/>
            <a:chExt cx="714380" cy="571504"/>
          </a:xfrm>
        </p:grpSpPr>
        <p:sp>
          <p:nvSpPr>
            <p:cNvPr id="241" name="눈물 방울 240"/>
            <p:cNvSpPr/>
            <p:nvPr/>
          </p:nvSpPr>
          <p:spPr>
            <a:xfrm rot="18897784">
              <a:off x="618405" y="4382199"/>
              <a:ext cx="571504" cy="571504"/>
            </a:xfrm>
            <a:prstGeom prst="teardrop">
              <a:avLst>
                <a:gd name="adj" fmla="val 121303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spcBef>
                  <a:spcPts val="0"/>
                </a:spcBef>
                <a:spcAft>
                  <a:spcPts val="0"/>
                </a:spcAft>
                <a:defRPr lang="en-US"/>
              </a:pPr>
              <a:endParaRPr lang="en-US" altLang="">
                <a:solidFill>
                  <a:prstClr val="black"/>
                </a:solidFill>
              </a:endParaRPr>
            </a:p>
          </p:txBody>
        </p:sp>
        <p:sp>
          <p:nvSpPr>
            <p:cNvPr id="242" name="TextBox 241"/>
            <p:cNvSpPr txBox="1"/>
            <p:nvPr/>
          </p:nvSpPr>
          <p:spPr>
            <a:xfrm>
              <a:off x="534410" y="4558755"/>
              <a:ext cx="714380" cy="3385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ru-RU" altLang="en-US" sz="800" b="1" dirty="0" err="1">
                  <a:solidFill>
                    <a:prstClr val="black"/>
                  </a:solidFill>
                  <a:latin typeface="맑은 고딕"/>
                  <a:ea typeface="맑은 고딕"/>
                </a:rPr>
                <a:t>г</a:t>
              </a:r>
              <a:r>
                <a:rPr lang="ru-RU" altLang="en-US" sz="800" b="1" dirty="0" err="1" smtClean="0">
                  <a:solidFill>
                    <a:prstClr val="black"/>
                  </a:solidFill>
                  <a:latin typeface="맑은 고딕"/>
                  <a:ea typeface="맑은 고딕"/>
                </a:rPr>
                <a:t>идрогелевая</a:t>
              </a:r>
              <a:endParaRPr lang="en-US" altLang="en-US" sz="800" b="1" dirty="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</p:grpSp>
      <p:grpSp>
        <p:nvGrpSpPr>
          <p:cNvPr id="9" name="그룹 249"/>
          <p:cNvGrpSpPr/>
          <p:nvPr/>
        </p:nvGrpSpPr>
        <p:grpSpPr>
          <a:xfrm>
            <a:off x="2330799" y="1853849"/>
            <a:ext cx="918179" cy="464294"/>
            <a:chOff x="5269201" y="6782667"/>
            <a:chExt cx="863459" cy="500066"/>
          </a:xfrm>
        </p:grpSpPr>
        <p:grpSp>
          <p:nvGrpSpPr>
            <p:cNvPr id="10" name="그룹 37"/>
            <p:cNvGrpSpPr/>
            <p:nvPr/>
          </p:nvGrpSpPr>
          <p:grpSpPr>
            <a:xfrm>
              <a:off x="5626388" y="6782670"/>
              <a:ext cx="506272" cy="500063"/>
              <a:chOff x="428604" y="3500430"/>
              <a:chExt cx="506276" cy="500066"/>
            </a:xfrm>
          </p:grpSpPr>
          <p:sp>
            <p:nvSpPr>
              <p:cNvPr id="255" name="포인트가 16개인 별 254"/>
              <p:cNvSpPr/>
              <p:nvPr/>
            </p:nvSpPr>
            <p:spPr>
              <a:xfrm>
                <a:off x="428604" y="3500430"/>
                <a:ext cx="500066" cy="500066"/>
              </a:xfrm>
              <a:prstGeom prst="star16">
                <a:avLst>
                  <a:gd name="adj" fmla="val 37500"/>
                </a:avLst>
              </a:prstGeom>
              <a:solidFill>
                <a:srgbClr val="FF33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anchor="ctr"/>
              <a:lstStyle/>
              <a:p>
                <a:pPr algn="ctr"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sz="800" kern="0">
                  <a:solidFill>
                    <a:srgbClr val="FFFFFF"/>
                  </a:solidFill>
                  <a:latin typeface="굴림"/>
                  <a:ea typeface="굴림"/>
                  <a:cs typeface="+mn-cs"/>
                </a:endParaRPr>
              </a:p>
            </p:txBody>
          </p:sp>
          <p:sp>
            <p:nvSpPr>
              <p:cNvPr id="256" name="TextBox 255"/>
              <p:cNvSpPr txBox="1"/>
              <p:nvPr/>
            </p:nvSpPr>
            <p:spPr>
              <a:xfrm>
                <a:off x="468291" y="3641733"/>
                <a:ext cx="466589" cy="1989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r>
                  <a:rPr lang="en-US" altLang="en-US" sz="600" b="1" kern="0" dirty="0" smtClean="0">
                    <a:solidFill>
                      <a:srgbClr val="FFFFFF"/>
                    </a:solidFill>
                    <a:latin typeface="맑은 고딕"/>
                    <a:ea typeface="맑은 고딕"/>
                  </a:rPr>
                  <a:t>Wrinkle</a:t>
                </a:r>
                <a:endParaRPr lang="en-US" altLang="en-US" sz="600" b="1" kern="0" dirty="0">
                  <a:solidFill>
                    <a:srgbClr val="FFFFFF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1" name="그룹 38"/>
            <p:cNvGrpSpPr/>
            <p:nvPr/>
          </p:nvGrpSpPr>
          <p:grpSpPr>
            <a:xfrm>
              <a:off x="5269201" y="6782667"/>
              <a:ext cx="500063" cy="500062"/>
              <a:chOff x="1071546" y="3500430"/>
              <a:chExt cx="500066" cy="500066"/>
            </a:xfrm>
          </p:grpSpPr>
          <p:sp>
            <p:nvSpPr>
              <p:cNvPr id="253" name="포인트가 16개인 별 252"/>
              <p:cNvSpPr/>
              <p:nvPr/>
            </p:nvSpPr>
            <p:spPr>
              <a:xfrm>
                <a:off x="1071546" y="3500430"/>
                <a:ext cx="500066" cy="500066"/>
              </a:xfrm>
              <a:prstGeom prst="star16">
                <a:avLst>
                  <a:gd name="adj" fmla="val 37500"/>
                </a:avLst>
              </a:prstGeom>
              <a:solidFill>
                <a:srgbClr val="0070C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anchor="ctr"/>
              <a:lstStyle/>
              <a:p>
                <a:pPr algn="ctr"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FFFFFF"/>
                  </a:solidFill>
                  <a:latin typeface="굴림"/>
                  <a:ea typeface="굴림"/>
                  <a:cs typeface="+mn-cs"/>
                </a:endParaRPr>
              </a:p>
            </p:txBody>
          </p:sp>
          <p:sp>
            <p:nvSpPr>
              <p:cNvPr id="254" name="TextBox 253"/>
              <p:cNvSpPr txBox="1"/>
              <p:nvPr/>
            </p:nvSpPr>
            <p:spPr>
              <a:xfrm>
                <a:off x="1111233" y="3641731"/>
                <a:ext cx="388939" cy="2983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r>
                  <a:rPr lang="en-US" altLang="en-US" sz="600" b="1" kern="0" dirty="0" smtClean="0">
                    <a:solidFill>
                      <a:srgbClr val="FFFFFF"/>
                    </a:solidFill>
                    <a:latin typeface="맑은 고딕"/>
                    <a:ea typeface="맑은 고딕"/>
                  </a:rPr>
                  <a:t>Whitening</a:t>
                </a:r>
                <a:endParaRPr lang="en-US" altLang="en-US" sz="600" b="1" kern="0" dirty="0">
                  <a:solidFill>
                    <a:srgbClr val="FFFFFF"/>
                  </a:solidFill>
                  <a:latin typeface="맑은 고딕"/>
                  <a:ea typeface="맑은 고딕"/>
                </a:endParaRPr>
              </a:p>
            </p:txBody>
          </p:sp>
        </p:grpSp>
      </p:grpSp>
      <p:grpSp>
        <p:nvGrpSpPr>
          <p:cNvPr id="12" name="그룹 97"/>
          <p:cNvGrpSpPr/>
          <p:nvPr/>
        </p:nvGrpSpPr>
        <p:grpSpPr>
          <a:xfrm>
            <a:off x="5733256" y="3479191"/>
            <a:ext cx="714375" cy="571500"/>
            <a:chOff x="534409" y="4382199"/>
            <a:chExt cx="714380" cy="571504"/>
          </a:xfrm>
        </p:grpSpPr>
        <p:sp>
          <p:nvSpPr>
            <p:cNvPr id="111" name="눈물 방울 110"/>
            <p:cNvSpPr/>
            <p:nvPr/>
          </p:nvSpPr>
          <p:spPr>
            <a:xfrm rot="18897784">
              <a:off x="618405" y="4382199"/>
              <a:ext cx="571504" cy="571504"/>
            </a:xfrm>
            <a:prstGeom prst="teardrop">
              <a:avLst>
                <a:gd name="adj" fmla="val 121303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spcBef>
                  <a:spcPts val="0"/>
                </a:spcBef>
                <a:spcAft>
                  <a:spcPts val="0"/>
                </a:spcAft>
                <a:defRPr lang="en-US"/>
              </a:pPr>
              <a:endParaRPr lang="en-US" altLang="">
                <a:solidFill>
                  <a:prstClr val="black"/>
                </a:solidFill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534409" y="4558755"/>
              <a:ext cx="714380" cy="3385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ru-RU" altLang="en-US" sz="800" b="1" dirty="0" err="1">
                  <a:solidFill>
                    <a:prstClr val="black"/>
                  </a:solidFill>
                  <a:latin typeface="맑은 고딕"/>
                  <a:ea typeface="맑은 고딕"/>
                </a:rPr>
                <a:t>г</a:t>
              </a:r>
              <a:r>
                <a:rPr lang="ru-RU" altLang="en-US" sz="800" b="1" dirty="0" err="1" smtClean="0">
                  <a:solidFill>
                    <a:prstClr val="black"/>
                  </a:solidFill>
                  <a:latin typeface="맑은 고딕"/>
                  <a:ea typeface="맑은 고딕"/>
                </a:rPr>
                <a:t>идрогелевые</a:t>
              </a:r>
              <a:endParaRPr lang="en-US" altLang="en-US" sz="800" b="1" dirty="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</p:grpSp>
      <p:grpSp>
        <p:nvGrpSpPr>
          <p:cNvPr id="13" name="그룹 97"/>
          <p:cNvGrpSpPr/>
          <p:nvPr/>
        </p:nvGrpSpPr>
        <p:grpSpPr>
          <a:xfrm>
            <a:off x="490038" y="6182293"/>
            <a:ext cx="714375" cy="571500"/>
            <a:chOff x="534410" y="4382199"/>
            <a:chExt cx="714380" cy="571504"/>
          </a:xfrm>
        </p:grpSpPr>
        <p:sp>
          <p:nvSpPr>
            <p:cNvPr id="115" name="눈물 방울 114"/>
            <p:cNvSpPr/>
            <p:nvPr/>
          </p:nvSpPr>
          <p:spPr>
            <a:xfrm rot="18897784">
              <a:off x="618405" y="4382199"/>
              <a:ext cx="571504" cy="571504"/>
            </a:xfrm>
            <a:prstGeom prst="teardrop">
              <a:avLst>
                <a:gd name="adj" fmla="val 121303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spcBef>
                  <a:spcPts val="0"/>
                </a:spcBef>
                <a:spcAft>
                  <a:spcPts val="0"/>
                </a:spcAft>
                <a:defRPr lang="en-US"/>
              </a:pPr>
              <a:endParaRPr lang="en-US" altLang="">
                <a:solidFill>
                  <a:prstClr val="black"/>
                </a:solidFill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534410" y="4558756"/>
              <a:ext cx="714380" cy="3385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ru-RU" altLang="en-US" sz="800" b="1" dirty="0" err="1" smtClean="0">
                  <a:solidFill>
                    <a:prstClr val="black"/>
                  </a:solidFill>
                  <a:latin typeface="맑은 고딕"/>
                  <a:ea typeface="맑은 고딕"/>
                </a:rPr>
                <a:t>Гидрогелевые</a:t>
              </a:r>
              <a:endParaRPr lang="en-US" altLang="en-US" sz="800" b="1" dirty="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</p:grpSp>
      <p:sp>
        <p:nvSpPr>
          <p:cNvPr id="117" name="직사각형 116"/>
          <p:cNvSpPr/>
          <p:nvPr/>
        </p:nvSpPr>
        <p:spPr>
          <a:xfrm>
            <a:off x="519980" y="6844012"/>
            <a:ext cx="5715000" cy="1081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endParaRPr lang="en-US" altLang="">
              <a:solidFill>
                <a:prstClr val="white"/>
              </a:solidFill>
            </a:endParaRPr>
          </a:p>
        </p:txBody>
      </p:sp>
      <p:sp>
        <p:nvSpPr>
          <p:cNvPr id="154" name="TextBox 133"/>
          <p:cNvSpPr txBox="1">
            <a:spLocks noChangeArrowheads="1"/>
          </p:cNvSpPr>
          <p:nvPr/>
        </p:nvSpPr>
        <p:spPr>
          <a:xfrm>
            <a:off x="864462" y="6508943"/>
            <a:ext cx="1450619" cy="36933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Aquaporin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Hydrogel</a:t>
            </a:r>
            <a:r>
              <a:rPr lang="ko-KR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r>
              <a:rPr lang="en-US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Mask</a:t>
            </a:r>
          </a:p>
        </p:txBody>
      </p:sp>
      <p:sp>
        <p:nvSpPr>
          <p:cNvPr id="171" name="TextBox 33"/>
          <p:cNvSpPr txBox="1">
            <a:spLocks noChangeArrowheads="1"/>
          </p:cNvSpPr>
          <p:nvPr/>
        </p:nvSpPr>
        <p:spPr>
          <a:xfrm>
            <a:off x="537977" y="7581744"/>
            <a:ext cx="928687" cy="230832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ko-KR" sz="9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30</a:t>
            </a:r>
            <a:r>
              <a:rPr lang="ru-RU" altLang="ko-KR" sz="900" b="1" dirty="0" err="1" smtClean="0">
                <a:solidFill>
                  <a:prstClr val="black"/>
                </a:solidFill>
                <a:latin typeface="맑은 고딕"/>
                <a:ea typeface="맑은 고딕"/>
              </a:rPr>
              <a:t>гр</a:t>
            </a:r>
            <a:endParaRPr lang="ko-KR" altLang="en-US" sz="900" b="1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86" name="모서리가 둥근 직사각형 185"/>
          <p:cNvSpPr/>
          <p:nvPr/>
        </p:nvSpPr>
        <p:spPr>
          <a:xfrm>
            <a:off x="735425" y="6940881"/>
            <a:ext cx="589923" cy="640655"/>
          </a:xfrm>
          <a:prstGeom prst="roundRect">
            <a:avLst>
              <a:gd name="adj" fmla="val 16667"/>
            </a:avLst>
          </a:prstGeom>
          <a:blipFill rotWithShape="1">
            <a:blip r:embed="rId4" cstate="print"/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endParaRPr lang="en-US" altLang="">
              <a:solidFill>
                <a:prstClr val="white"/>
              </a:solidFill>
            </a:endParaRPr>
          </a:p>
        </p:txBody>
      </p:sp>
      <p:sp>
        <p:nvSpPr>
          <p:cNvPr id="118" name="TextBox 68"/>
          <p:cNvSpPr txBox="1">
            <a:spLocks noChangeArrowheads="1"/>
          </p:cNvSpPr>
          <p:nvPr/>
        </p:nvSpPr>
        <p:spPr>
          <a:xfrm>
            <a:off x="908720" y="7989597"/>
            <a:ext cx="1000125" cy="230832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900" b="1" dirty="0" smtClean="0">
                <a:solidFill>
                  <a:srgbClr val="000000"/>
                </a:solidFill>
                <a:latin typeface="맑은 고딕"/>
                <a:ea typeface="맑은 고딕"/>
              </a:rPr>
              <a:t>Увлажняет</a:t>
            </a:r>
            <a:endParaRPr lang="en-US" altLang="en-US" sz="900" b="1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grpSp>
        <p:nvGrpSpPr>
          <p:cNvPr id="14" name="Group 2"/>
          <p:cNvGrpSpPr/>
          <p:nvPr/>
        </p:nvGrpSpPr>
        <p:grpSpPr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131" name="Line 10"/>
            <p:cNvSpPr>
              <a:spLocks noChangeShapeType="1"/>
            </p:cNvSpPr>
            <p:nvPr/>
          </p:nvSpPr>
          <p:spPr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  <p:sp>
          <p:nvSpPr>
            <p:cNvPr id="132" name="Line 11"/>
            <p:cNvSpPr>
              <a:spLocks noChangeShapeType="1"/>
            </p:cNvSpPr>
            <p:nvPr/>
          </p:nvSpPr>
          <p:spPr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15" name="그룹 132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134" name="TextBox 133"/>
            <p:cNvSpPr txBox="1"/>
            <p:nvPr/>
          </p:nvSpPr>
          <p:spPr>
            <a:xfrm>
              <a:off x="5181600" y="113646"/>
              <a:ext cx="1187450" cy="2154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 lang="en-US"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6" name="그룹 14"/>
            <p:cNvGrpSpPr/>
            <p:nvPr/>
          </p:nvGrpSpPr>
          <p:grpSpPr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40" name="Rectangle 5"/>
              <p:cNvSpPr>
                <a:spLocks noChangeArrowheads="1"/>
              </p:cNvSpPr>
              <p:nvPr/>
            </p:nvSpPr>
            <p:spPr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41" name="Rectangle 9"/>
              <p:cNvSpPr>
                <a:spLocks noChangeArrowheads="1"/>
              </p:cNvSpPr>
              <p:nvPr/>
            </p:nvSpPr>
            <p:spPr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42" name="Rectangle 5"/>
              <p:cNvSpPr>
                <a:spLocks noChangeArrowheads="1"/>
              </p:cNvSpPr>
              <p:nvPr/>
            </p:nvSpPr>
            <p:spPr>
              <a:xfrm>
                <a:off x="4563977" y="1571574"/>
                <a:ext cx="859432" cy="857197"/>
              </a:xfrm>
              <a:prstGeom prst="rect">
                <a:avLst/>
              </a:prstGeom>
              <a:blipFill rotWithShape="1">
                <a:blip r:embed="rId7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43" name="Rectangle 9"/>
              <p:cNvSpPr>
                <a:spLocks noChangeArrowheads="1"/>
              </p:cNvSpPr>
              <p:nvPr/>
            </p:nvSpPr>
            <p:spPr>
              <a:xfrm>
                <a:off x="3700887" y="714375"/>
                <a:ext cx="863091" cy="857199"/>
              </a:xfrm>
              <a:prstGeom prst="rect">
                <a:avLst/>
              </a:prstGeom>
              <a:blipFill rotWithShape="1">
                <a:blip r:embed="rId8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44" name="Rectangle 7"/>
              <p:cNvSpPr>
                <a:spLocks noChangeArrowheads="1"/>
              </p:cNvSpPr>
              <p:nvPr/>
            </p:nvSpPr>
            <p:spPr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45" name="Rectangle 7"/>
              <p:cNvSpPr>
                <a:spLocks noChangeArrowheads="1"/>
              </p:cNvSpPr>
              <p:nvPr/>
            </p:nvSpPr>
            <p:spPr>
              <a:xfrm>
                <a:off x="3700887" y="1571574"/>
                <a:ext cx="863091" cy="857197"/>
              </a:xfrm>
              <a:prstGeom prst="rect">
                <a:avLst/>
              </a:prstGeom>
              <a:blipFill rotWithShape="1">
                <a:blip r:embed="rId9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7" name="그룹 14"/>
            <p:cNvGrpSpPr/>
            <p:nvPr/>
          </p:nvGrpSpPr>
          <p:grpSpPr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38" name="Rectangle 10"/>
              <p:cNvSpPr>
                <a:spLocks noChangeArrowheads="1"/>
              </p:cNvSpPr>
              <p:nvPr/>
            </p:nvSpPr>
            <p:spPr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39" name="Rectangle 21"/>
              <p:cNvSpPr>
                <a:spLocks noChangeArrowheads="1"/>
              </p:cNvSpPr>
              <p:nvPr/>
            </p:nvSpPr>
            <p:spPr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37" name="그림 22" descr="회사로고.JPG"/>
            <p:cNvPicPr>
              <a:picLocks noChangeAspect="1"/>
            </p:cNvPicPr>
            <p:nvPr/>
          </p:nvPicPr>
          <p:blipFill rotWithShape="1">
            <a:blip r:embed="rId10" cstate="print"/>
            <a:srcRect/>
            <a:stretch>
              <a:fillRect/>
            </a:stretch>
          </p:blipFill>
          <p:spPr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sp>
        <p:nvSpPr>
          <p:cNvPr id="146" name="Text Box 12"/>
          <p:cNvSpPr txBox="1">
            <a:spLocks noChangeArrowheads="1"/>
          </p:cNvSpPr>
          <p:nvPr/>
        </p:nvSpPr>
        <p:spPr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 lang="en-US"/>
            </a:pPr>
            <a:r>
              <a:rPr lang="en-US" altLang="en-US" sz="1600" b="1" dirty="0">
                <a:solidFill>
                  <a:prstClr val="black"/>
                </a:solidFill>
              </a:rPr>
              <a:t>One Point</a:t>
            </a:r>
            <a:r>
              <a:rPr lang="ko-KR" altLang="en-US" sz="1600" b="1" dirty="0">
                <a:solidFill>
                  <a:prstClr val="black"/>
                </a:solidFill>
              </a:rPr>
              <a:t> </a:t>
            </a:r>
            <a:r>
              <a:rPr lang="en-US" altLang="ko-KR" sz="1600" b="1" dirty="0">
                <a:solidFill>
                  <a:prstClr val="black"/>
                </a:solidFill>
              </a:rPr>
              <a:t>- Sheet Pack</a:t>
            </a:r>
          </a:p>
        </p:txBody>
      </p:sp>
      <p:sp>
        <p:nvSpPr>
          <p:cNvPr id="96" name="모서리가 둥근 직사각형 95"/>
          <p:cNvSpPr/>
          <p:nvPr/>
        </p:nvSpPr>
        <p:spPr>
          <a:xfrm>
            <a:off x="2287334" y="6935577"/>
            <a:ext cx="589923" cy="640655"/>
          </a:xfrm>
          <a:prstGeom prst="roundRect">
            <a:avLst>
              <a:gd name="adj" fmla="val 16667"/>
            </a:avLst>
          </a:prstGeom>
          <a:blipFill rotWithShape="1">
            <a:blip r:embed="rId4" cstate="print"/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endParaRPr lang="en-US" altLang="">
              <a:solidFill>
                <a:prstClr val="white"/>
              </a:solidFill>
            </a:endParaRPr>
          </a:p>
        </p:txBody>
      </p:sp>
      <p:sp>
        <p:nvSpPr>
          <p:cNvPr id="99" name="TextBox 33"/>
          <p:cNvSpPr txBox="1">
            <a:spLocks noChangeArrowheads="1"/>
          </p:cNvSpPr>
          <p:nvPr/>
        </p:nvSpPr>
        <p:spPr>
          <a:xfrm>
            <a:off x="2117953" y="7569868"/>
            <a:ext cx="928687" cy="230832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ko-KR" sz="9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30</a:t>
            </a:r>
            <a:r>
              <a:rPr lang="ru-RU" altLang="ko-KR" sz="900" b="1" dirty="0" err="1" smtClean="0">
                <a:solidFill>
                  <a:prstClr val="black"/>
                </a:solidFill>
                <a:latin typeface="맑은 고딕"/>
                <a:ea typeface="맑은 고딕"/>
              </a:rPr>
              <a:t>гр</a:t>
            </a:r>
            <a:endParaRPr lang="ko-KR" altLang="en-US" sz="900" b="1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02" name="TextBox 133"/>
          <p:cNvSpPr txBox="1">
            <a:spLocks noChangeArrowheads="1"/>
          </p:cNvSpPr>
          <p:nvPr/>
        </p:nvSpPr>
        <p:spPr>
          <a:xfrm>
            <a:off x="2338421" y="6506924"/>
            <a:ext cx="1558631" cy="35869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Pure Farm Pig Collagen</a:t>
            </a:r>
            <a:r>
              <a:rPr lang="ko-KR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r>
              <a:rPr lang="en-US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Hydrogel Mask</a:t>
            </a:r>
          </a:p>
        </p:txBody>
      </p:sp>
      <p:grpSp>
        <p:nvGrpSpPr>
          <p:cNvPr id="18" name="그룹 17"/>
          <p:cNvGrpSpPr/>
          <p:nvPr/>
        </p:nvGrpSpPr>
        <p:grpSpPr>
          <a:xfrm>
            <a:off x="3573016" y="6844012"/>
            <a:ext cx="576064" cy="464292"/>
            <a:chOff x="3573016" y="6844012"/>
            <a:chExt cx="576064" cy="464292"/>
          </a:xfrm>
        </p:grpSpPr>
        <p:sp>
          <p:nvSpPr>
            <p:cNvPr id="103" name="포인트가 16개인 별 102"/>
            <p:cNvSpPr/>
            <p:nvPr/>
          </p:nvSpPr>
          <p:spPr>
            <a:xfrm>
              <a:off x="3573016" y="6844012"/>
              <a:ext cx="531752" cy="464292"/>
            </a:xfrm>
            <a:prstGeom prst="star16">
              <a:avLst>
                <a:gd name="adj" fmla="val 37500"/>
              </a:avLst>
            </a:prstGeom>
            <a:solidFill>
              <a:srgbClr val="FF33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latinLnBrk="0">
                <a:spcBef>
                  <a:spcPts val="0"/>
                </a:spcBef>
                <a:spcAft>
                  <a:spcPts val="0"/>
                </a:spcAft>
                <a:defRPr lang="en-US"/>
              </a:pPr>
              <a:endParaRPr lang="en-US" altLang="" sz="800" kern="0">
                <a:solidFill>
                  <a:srgbClr val="FFFFFF"/>
                </a:solidFill>
                <a:latin typeface="굴림"/>
                <a:ea typeface="굴림"/>
                <a:cs typeface="+mn-cs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618315" y="6948264"/>
              <a:ext cx="530765" cy="193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en-US" altLang="en-US" sz="700" b="1" kern="0">
                  <a:solidFill>
                    <a:srgbClr val="FFFFFF"/>
                  </a:solidFill>
                  <a:latin typeface="맑은 고딕"/>
                  <a:ea typeface="맑은 고딕"/>
                </a:rPr>
                <a:t>Wrinkle</a:t>
              </a:r>
            </a:p>
          </p:txBody>
        </p:sp>
      </p:grpSp>
      <p:sp>
        <p:nvSpPr>
          <p:cNvPr id="108" name="TextBox 68"/>
          <p:cNvSpPr txBox="1">
            <a:spLocks noChangeArrowheads="1"/>
          </p:cNvSpPr>
          <p:nvPr/>
        </p:nvSpPr>
        <p:spPr>
          <a:xfrm>
            <a:off x="2195575" y="7914716"/>
            <a:ext cx="2421143" cy="36933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900" b="1" dirty="0" smtClean="0">
                <a:solidFill>
                  <a:srgbClr val="000000"/>
                </a:solidFill>
                <a:latin typeface="맑은 고딕"/>
                <a:ea typeface="맑은 고딕"/>
              </a:rPr>
              <a:t>Борется с морщинами, повышает упругость и эластичность</a:t>
            </a:r>
            <a:endParaRPr lang="en-US" altLang="en-US" sz="900" b="1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pic>
        <p:nvPicPr>
          <p:cNvPr id="10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9618" y="6935576"/>
            <a:ext cx="838450" cy="8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2"/>
          <p:cNvPicPr>
            <a:picLocks noChangeAspect="1" noChangeArrowheads="1"/>
          </p:cNvPicPr>
          <p:nvPr/>
        </p:nvPicPr>
        <p:blipFill>
          <a:blip r:embed="rId12" cstate="print"/>
          <a:srcRect l="7208" t="1931" r="28604" b="6301"/>
          <a:stretch>
            <a:fillRect/>
          </a:stretch>
        </p:blipFill>
        <p:spPr bwMode="auto">
          <a:xfrm>
            <a:off x="1395781" y="6935577"/>
            <a:ext cx="720080" cy="884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" name="Picture 2" descr="C:\Users\User\Desktop\제품사진 (1)\제품사진\IMG_5785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02639" y="4215322"/>
            <a:ext cx="1046605" cy="1264736"/>
          </a:xfrm>
          <a:prstGeom prst="rect">
            <a:avLst/>
          </a:prstGeom>
          <a:noFill/>
        </p:spPr>
      </p:pic>
      <p:pic>
        <p:nvPicPr>
          <p:cNvPr id="119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4964" y="4411260"/>
            <a:ext cx="746672" cy="91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4747" y="1944535"/>
            <a:ext cx="722237" cy="879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그룹 242"/>
          <p:cNvGrpSpPr/>
          <p:nvPr/>
        </p:nvGrpSpPr>
        <p:grpSpPr>
          <a:xfrm>
            <a:off x="5162390" y="1856536"/>
            <a:ext cx="954601" cy="464295"/>
            <a:chOff x="5269201" y="6782667"/>
            <a:chExt cx="897711" cy="500066"/>
          </a:xfrm>
        </p:grpSpPr>
        <p:grpSp>
          <p:nvGrpSpPr>
            <p:cNvPr id="7" name="그룹 37"/>
            <p:cNvGrpSpPr/>
            <p:nvPr/>
          </p:nvGrpSpPr>
          <p:grpSpPr>
            <a:xfrm>
              <a:off x="5620642" y="6782670"/>
              <a:ext cx="546270" cy="500063"/>
              <a:chOff x="422858" y="3500430"/>
              <a:chExt cx="546275" cy="500066"/>
            </a:xfrm>
          </p:grpSpPr>
          <p:sp>
            <p:nvSpPr>
              <p:cNvPr id="248" name="포인트가 16개인 별 247"/>
              <p:cNvSpPr/>
              <p:nvPr/>
            </p:nvSpPr>
            <p:spPr>
              <a:xfrm>
                <a:off x="428604" y="3500430"/>
                <a:ext cx="500066" cy="500066"/>
              </a:xfrm>
              <a:prstGeom prst="star16">
                <a:avLst>
                  <a:gd name="adj" fmla="val 37500"/>
                </a:avLst>
              </a:prstGeom>
              <a:solidFill>
                <a:srgbClr val="FF33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anchor="ctr"/>
              <a:lstStyle/>
              <a:p>
                <a:pPr algn="ctr"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sz="800" kern="0">
                  <a:solidFill>
                    <a:srgbClr val="FFFFFF"/>
                  </a:solidFill>
                  <a:latin typeface="굴림"/>
                  <a:ea typeface="굴림"/>
                  <a:cs typeface="+mn-cs"/>
                </a:endParaRPr>
              </a:p>
            </p:txBody>
          </p:sp>
          <p:sp>
            <p:nvSpPr>
              <p:cNvPr id="249" name="TextBox 248"/>
              <p:cNvSpPr txBox="1"/>
              <p:nvPr/>
            </p:nvSpPr>
            <p:spPr>
              <a:xfrm>
                <a:off x="422858" y="3641718"/>
                <a:ext cx="546275" cy="196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r>
                  <a:rPr lang="en-US" altLang="en-US" sz="600" b="1" kern="0" dirty="0">
                    <a:solidFill>
                      <a:srgbClr val="FFFFFF"/>
                    </a:solidFill>
                    <a:latin typeface="맑은 고딕"/>
                    <a:ea typeface="맑은 고딕"/>
                  </a:rPr>
                  <a:t>Wrinkle</a:t>
                </a:r>
              </a:p>
            </p:txBody>
          </p:sp>
        </p:grpSp>
        <p:grpSp>
          <p:nvGrpSpPr>
            <p:cNvPr id="8" name="그룹 38"/>
            <p:cNvGrpSpPr/>
            <p:nvPr/>
          </p:nvGrpSpPr>
          <p:grpSpPr>
            <a:xfrm>
              <a:off x="5269201" y="6782667"/>
              <a:ext cx="500063" cy="500062"/>
              <a:chOff x="1071546" y="3500430"/>
              <a:chExt cx="500066" cy="500066"/>
            </a:xfrm>
          </p:grpSpPr>
          <p:sp>
            <p:nvSpPr>
              <p:cNvPr id="246" name="포인트가 16개인 별 245"/>
              <p:cNvSpPr/>
              <p:nvPr/>
            </p:nvSpPr>
            <p:spPr>
              <a:xfrm>
                <a:off x="1071546" y="3500430"/>
                <a:ext cx="500066" cy="500066"/>
              </a:xfrm>
              <a:prstGeom prst="star16">
                <a:avLst>
                  <a:gd name="adj" fmla="val 37500"/>
                </a:avLst>
              </a:prstGeom>
              <a:solidFill>
                <a:srgbClr val="0070C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anchor="ctr"/>
              <a:lstStyle/>
              <a:p>
                <a:pPr algn="ctr"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FFFFFF"/>
                  </a:solidFill>
                  <a:latin typeface="굴림"/>
                  <a:ea typeface="굴림"/>
                  <a:cs typeface="+mn-cs"/>
                </a:endParaRPr>
              </a:p>
            </p:txBody>
          </p:sp>
          <p:sp>
            <p:nvSpPr>
              <p:cNvPr id="247" name="TextBox 246"/>
              <p:cNvSpPr txBox="1"/>
              <p:nvPr/>
            </p:nvSpPr>
            <p:spPr>
              <a:xfrm>
                <a:off x="1111233" y="3641708"/>
                <a:ext cx="388939" cy="28844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r>
                  <a:rPr lang="en-US" altLang="en-US" sz="600" b="1" kern="0">
                    <a:solidFill>
                      <a:srgbClr val="FFFFFF"/>
                    </a:solidFill>
                    <a:latin typeface="맑은 고딕"/>
                    <a:ea typeface="맑은 고딕"/>
                  </a:rPr>
                  <a:t>Whitening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ext Box 12"/>
          <p:cNvSpPr txBox="1">
            <a:spLocks noChangeArrowheads="1"/>
          </p:cNvSpPr>
          <p:nvPr/>
        </p:nvSpPr>
        <p:spPr>
          <a:xfrm>
            <a:off x="539732" y="1025805"/>
            <a:ext cx="5771157" cy="276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1200" kern="0" dirty="0" err="1" smtClean="0">
                <a:solidFill>
                  <a:sysClr val="window" lastClr="FFFFFF"/>
                </a:solidFill>
              </a:rPr>
              <a:t>Патчи</a:t>
            </a:r>
            <a:r>
              <a:rPr lang="ru-RU" altLang="en-US" sz="1200" kern="0" dirty="0" smtClean="0">
                <a:solidFill>
                  <a:sysClr val="window" lastClr="FFFFFF"/>
                </a:solidFill>
              </a:rPr>
              <a:t> для области вокруг глаз </a:t>
            </a:r>
            <a:r>
              <a:rPr lang="ru-RU" altLang="ko-KR" sz="1200" kern="0" dirty="0" smtClean="0">
                <a:solidFill>
                  <a:sysClr val="window" lastClr="FFFFFF"/>
                </a:solidFill>
              </a:rPr>
              <a:t>- </a:t>
            </a:r>
            <a:r>
              <a:rPr lang="en-US" altLang="en-US" sz="1200" kern="0" dirty="0" smtClean="0">
                <a:solidFill>
                  <a:sysClr val="window" lastClr="FFFFFF"/>
                </a:solidFill>
              </a:rPr>
              <a:t>4 </a:t>
            </a:r>
            <a:r>
              <a:rPr lang="ru-RU" altLang="en-US" sz="1200" kern="0" dirty="0" smtClean="0">
                <a:solidFill>
                  <a:sysClr val="window" lastClr="FFFFFF"/>
                </a:solidFill>
              </a:rPr>
              <a:t>вида</a:t>
            </a:r>
            <a:endParaRPr lang="en-US" altLang="en-US" sz="1200" kern="0" dirty="0">
              <a:solidFill>
                <a:sysClr val="window" lastClr="FFFFFF"/>
              </a:solidFill>
            </a:endParaRPr>
          </a:p>
        </p:txBody>
      </p:sp>
      <p:sp>
        <p:nvSpPr>
          <p:cNvPr id="222" name="직사각형 221"/>
          <p:cNvSpPr/>
          <p:nvPr/>
        </p:nvSpPr>
        <p:spPr>
          <a:xfrm>
            <a:off x="548647" y="1386034"/>
            <a:ext cx="5715000" cy="14992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endParaRPr lang="en-US" altLang="" sz="1400">
              <a:solidFill>
                <a:prstClr val="white"/>
              </a:solidFill>
            </a:endParaRPr>
          </a:p>
        </p:txBody>
      </p:sp>
      <p:sp>
        <p:nvSpPr>
          <p:cNvPr id="223" name="직사각형 222"/>
          <p:cNvSpPr/>
          <p:nvPr/>
        </p:nvSpPr>
        <p:spPr>
          <a:xfrm>
            <a:off x="515309" y="1755683"/>
            <a:ext cx="5840475" cy="1129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endParaRPr lang="en-US" altLang="">
              <a:solidFill>
                <a:prstClr val="white"/>
              </a:solidFill>
            </a:endParaRPr>
          </a:p>
        </p:txBody>
      </p:sp>
      <p:sp>
        <p:nvSpPr>
          <p:cNvPr id="226" name="TextBox 131"/>
          <p:cNvSpPr txBox="1">
            <a:spLocks noChangeArrowheads="1"/>
          </p:cNvSpPr>
          <p:nvPr/>
        </p:nvSpPr>
        <p:spPr>
          <a:xfrm>
            <a:off x="1664132" y="1301143"/>
            <a:ext cx="1519761" cy="23083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endParaRPr lang="en-US" altLang="" sz="900" b="1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227" name="TextBox 133"/>
          <p:cNvSpPr txBox="1">
            <a:spLocks noChangeArrowheads="1"/>
          </p:cNvSpPr>
          <p:nvPr/>
        </p:nvSpPr>
        <p:spPr>
          <a:xfrm>
            <a:off x="3252191" y="1308320"/>
            <a:ext cx="1153923" cy="23083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endParaRPr lang="en-US" altLang="" sz="900" b="1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230" name="TextBox 133"/>
          <p:cNvSpPr txBox="1">
            <a:spLocks noChangeArrowheads="1"/>
          </p:cNvSpPr>
          <p:nvPr/>
        </p:nvSpPr>
        <p:spPr>
          <a:xfrm>
            <a:off x="1268760" y="1387220"/>
            <a:ext cx="1450619" cy="36933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Intense Care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Snai Eye Mask</a:t>
            </a:r>
            <a:endParaRPr lang="ko-KR" altLang="en-US" sz="900" b="1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232" name="TextBox 133"/>
          <p:cNvSpPr txBox="1">
            <a:spLocks noChangeArrowheads="1"/>
          </p:cNvSpPr>
          <p:nvPr/>
        </p:nvSpPr>
        <p:spPr>
          <a:xfrm>
            <a:off x="3418541" y="1387220"/>
            <a:ext cx="1450619" cy="36933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Intense Care</a:t>
            </a:r>
            <a:endParaRPr lang="ko-KR" altLang="en-US" sz="900" b="1">
              <a:solidFill>
                <a:srgbClr val="000000"/>
              </a:solidFill>
              <a:latin typeface="맑은 고딕"/>
              <a:ea typeface="맑은 고딕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Syn-ake</a:t>
            </a:r>
            <a:r>
              <a:rPr lang="ko-KR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r>
              <a:rPr lang="en-US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Eye Mask</a:t>
            </a:r>
          </a:p>
        </p:txBody>
      </p:sp>
      <p:sp>
        <p:nvSpPr>
          <p:cNvPr id="147" name="TextBox 133"/>
          <p:cNvSpPr txBox="1">
            <a:spLocks noChangeArrowheads="1"/>
          </p:cNvSpPr>
          <p:nvPr/>
        </p:nvSpPr>
        <p:spPr>
          <a:xfrm>
            <a:off x="4725144" y="1402219"/>
            <a:ext cx="1512168" cy="36752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Timless</a:t>
            </a:r>
            <a:r>
              <a:rPr lang="ko-KR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r>
              <a:rPr lang="en-US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EGF</a:t>
            </a:r>
            <a:endParaRPr lang="ko-KR" altLang="en-US" sz="900" b="1">
              <a:solidFill>
                <a:srgbClr val="000000"/>
              </a:solidFill>
              <a:latin typeface="맑은 고딕"/>
              <a:ea typeface="맑은 고딕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Second</a:t>
            </a:r>
            <a:r>
              <a:rPr lang="ko-KR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r>
              <a:rPr lang="en-US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Skin Eye Goggle</a:t>
            </a:r>
          </a:p>
        </p:txBody>
      </p:sp>
      <p:pic>
        <p:nvPicPr>
          <p:cNvPr id="149" name="그림 44" descr="인텐스-케어-아이-마스크.gif"/>
          <p:cNvPicPr>
            <a:picLocks noChangeAspect="1"/>
          </p:cNvPicPr>
          <p:nvPr/>
        </p:nvPicPr>
        <p:blipFill rotWithShape="1">
          <a:blip r:embed="rId3" cstate="print"/>
          <a:srcRect r="46450" b="49860"/>
          <a:stretch>
            <a:fillRect/>
          </a:stretch>
        </p:blipFill>
        <p:spPr>
          <a:xfrm>
            <a:off x="1484784" y="1827696"/>
            <a:ext cx="783363" cy="80672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TextBox 149"/>
          <p:cNvSpPr txBox="1"/>
          <p:nvPr/>
        </p:nvSpPr>
        <p:spPr>
          <a:xfrm>
            <a:off x="1208616" y="2616313"/>
            <a:ext cx="1335698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ko-KR" sz="800" b="1" dirty="0" smtClean="0">
                <a:solidFill>
                  <a:prstClr val="white">
                    <a:lumMod val="50000"/>
                  </a:prstClr>
                </a:solidFill>
                <a:latin typeface="맑은 고딕"/>
                <a:ea typeface="맑은 고딕"/>
              </a:rPr>
              <a:t>2</a:t>
            </a:r>
            <a:r>
              <a:rPr lang="ru-RU" altLang="ko-KR" sz="800" b="1" dirty="0" err="1" smtClean="0">
                <a:solidFill>
                  <a:prstClr val="white">
                    <a:lumMod val="50000"/>
                  </a:prstClr>
                </a:solidFill>
                <a:latin typeface="맑은 고딕"/>
                <a:ea typeface="맑은 고딕"/>
              </a:rPr>
              <a:t>патча</a:t>
            </a:r>
            <a:r>
              <a:rPr lang="en-US" altLang="ko-KR" sz="800" b="1" dirty="0" smtClean="0">
                <a:solidFill>
                  <a:prstClr val="white">
                    <a:lumMod val="50000"/>
                  </a:prstClr>
                </a:solidFill>
                <a:latin typeface="맑은 고딕"/>
                <a:ea typeface="맑은 고딕"/>
              </a:rPr>
              <a:t>(</a:t>
            </a:r>
            <a:r>
              <a:rPr lang="ru-RU" altLang="ko-KR" sz="800" b="1" dirty="0" smtClean="0">
                <a:solidFill>
                  <a:prstClr val="white">
                    <a:lumMod val="50000"/>
                  </a:prstClr>
                </a:solidFill>
                <a:latin typeface="맑은 고딕"/>
                <a:ea typeface="맑은 고딕"/>
              </a:rPr>
              <a:t>одноразовые</a:t>
            </a:r>
            <a:endParaRPr lang="en-US" altLang="ko-KR" sz="800" b="1" dirty="0">
              <a:solidFill>
                <a:prstClr val="white">
                  <a:lumMod val="50000"/>
                </a:prstClr>
              </a:solidFill>
              <a:latin typeface="맑은 고딕"/>
              <a:ea typeface="맑은 고딕"/>
            </a:endParaRPr>
          </a:p>
        </p:txBody>
      </p:sp>
      <p:pic>
        <p:nvPicPr>
          <p:cNvPr id="156" name="Picture 2" descr="C:\Users\User\Desktop\제품1\인텐스케어씨네이크아이마스크.png"/>
          <p:cNvPicPr>
            <a:picLocks noChangeAspect="1" noChangeArrowheads="1"/>
          </p:cNvPicPr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3738521" y="1813845"/>
            <a:ext cx="698591" cy="850691"/>
          </a:xfrm>
          <a:prstGeom prst="rect">
            <a:avLst/>
          </a:prstGeom>
          <a:noFill/>
        </p:spPr>
      </p:pic>
      <p:sp>
        <p:nvSpPr>
          <p:cNvPr id="158" name="TextBox 157"/>
          <p:cNvSpPr txBox="1"/>
          <p:nvPr/>
        </p:nvSpPr>
        <p:spPr>
          <a:xfrm>
            <a:off x="3656853" y="2609211"/>
            <a:ext cx="1296415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ko-KR" sz="800" b="1" dirty="0" smtClean="0">
                <a:solidFill>
                  <a:prstClr val="white">
                    <a:lumMod val="50000"/>
                  </a:prstClr>
                </a:solidFill>
                <a:latin typeface="맑은 고딕"/>
                <a:ea typeface="맑은 고딕"/>
              </a:rPr>
              <a:t>2</a:t>
            </a:r>
            <a:r>
              <a:rPr lang="ru-RU" altLang="ko-KR" sz="800" b="1" dirty="0" err="1" smtClean="0">
                <a:solidFill>
                  <a:prstClr val="white">
                    <a:lumMod val="50000"/>
                  </a:prstClr>
                </a:solidFill>
                <a:latin typeface="맑은 고딕"/>
                <a:ea typeface="맑은 고딕"/>
              </a:rPr>
              <a:t>патча</a:t>
            </a:r>
            <a:r>
              <a:rPr lang="en-US" altLang="ko-KR" sz="800" b="1" dirty="0" smtClean="0">
                <a:solidFill>
                  <a:prstClr val="white">
                    <a:lumMod val="50000"/>
                  </a:prstClr>
                </a:solidFill>
                <a:latin typeface="맑은 고딕"/>
                <a:ea typeface="맑은 고딕"/>
              </a:rPr>
              <a:t>(</a:t>
            </a:r>
            <a:r>
              <a:rPr lang="ru-RU" altLang="ko-KR" sz="800" b="1" dirty="0" smtClean="0">
                <a:solidFill>
                  <a:prstClr val="white">
                    <a:lumMod val="50000"/>
                  </a:prstClr>
                </a:solidFill>
                <a:latin typeface="맑은 고딕"/>
                <a:ea typeface="맑은 고딕"/>
              </a:rPr>
              <a:t>одноразовые</a:t>
            </a:r>
            <a:r>
              <a:rPr lang="en-US" altLang="ko-KR" sz="800" b="1" dirty="0" smtClean="0">
                <a:solidFill>
                  <a:prstClr val="white">
                    <a:lumMod val="50000"/>
                  </a:prstClr>
                </a:solidFill>
                <a:latin typeface="맑은 고딕"/>
                <a:ea typeface="맑은 고딕"/>
              </a:rPr>
              <a:t>)</a:t>
            </a:r>
            <a:endParaRPr lang="en-US" altLang="ko-KR" sz="800" b="1" dirty="0">
              <a:solidFill>
                <a:prstClr val="white">
                  <a:lumMod val="50000"/>
                </a:prstClr>
              </a:solidFill>
              <a:latin typeface="맑은 고딕"/>
              <a:ea typeface="맑은 고딕"/>
            </a:endParaRPr>
          </a:p>
        </p:txBody>
      </p:sp>
      <p:grpSp>
        <p:nvGrpSpPr>
          <p:cNvPr id="2" name="그룹 97"/>
          <p:cNvGrpSpPr/>
          <p:nvPr/>
        </p:nvGrpSpPr>
        <p:grpSpPr>
          <a:xfrm>
            <a:off x="4010769" y="1890000"/>
            <a:ext cx="714375" cy="367885"/>
            <a:chOff x="1655499" y="10336909"/>
            <a:chExt cx="714380" cy="367888"/>
          </a:xfrm>
        </p:grpSpPr>
        <p:sp>
          <p:nvSpPr>
            <p:cNvPr id="198" name="눈물 방울 197"/>
            <p:cNvSpPr/>
            <p:nvPr/>
          </p:nvSpPr>
          <p:spPr>
            <a:xfrm rot="18897784">
              <a:off x="1836381" y="10336962"/>
              <a:ext cx="367888" cy="367781"/>
            </a:xfrm>
            <a:prstGeom prst="teardrop">
              <a:avLst>
                <a:gd name="adj" fmla="val 121303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spcBef>
                  <a:spcPts val="0"/>
                </a:spcBef>
                <a:spcAft>
                  <a:spcPts val="0"/>
                </a:spcAft>
                <a:defRPr lang="en-US"/>
              </a:pPr>
              <a:endParaRPr lang="en-US" altLang="">
                <a:solidFill>
                  <a:prstClr val="black"/>
                </a:solidFill>
              </a:endParaRP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1655498" y="10436212"/>
              <a:ext cx="714380" cy="16927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ru-RU" altLang="en-US" sz="500" b="1" dirty="0" err="1" smtClean="0">
                  <a:solidFill>
                    <a:prstClr val="black"/>
                  </a:solidFill>
                  <a:latin typeface="맑은 고딕"/>
                  <a:ea typeface="맑은 고딕"/>
                </a:rPr>
                <a:t>гидрогелевая</a:t>
              </a:r>
              <a:endParaRPr lang="en-US" altLang="en-US" sz="500" b="1" dirty="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</p:grpSp>
      <p:grpSp>
        <p:nvGrpSpPr>
          <p:cNvPr id="3" name="그룹 88"/>
          <p:cNvGrpSpPr/>
          <p:nvPr/>
        </p:nvGrpSpPr>
        <p:grpSpPr>
          <a:xfrm>
            <a:off x="5889923" y="1852622"/>
            <a:ext cx="779435" cy="371438"/>
            <a:chOff x="5227731" y="2198357"/>
            <a:chExt cx="779435" cy="371436"/>
          </a:xfrm>
        </p:grpSpPr>
        <p:sp>
          <p:nvSpPr>
            <p:cNvPr id="211" name="눈물 방울 210"/>
            <p:cNvSpPr/>
            <p:nvPr/>
          </p:nvSpPr>
          <p:spPr>
            <a:xfrm rot="18897784">
              <a:off x="5407615" y="2229982"/>
              <a:ext cx="339861" cy="339762"/>
            </a:xfrm>
            <a:prstGeom prst="teardrop">
              <a:avLst>
                <a:gd name="adj" fmla="val 12130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spcBef>
                  <a:spcPts val="0"/>
                </a:spcBef>
                <a:spcAft>
                  <a:spcPts val="0"/>
                </a:spcAft>
                <a:defRPr lang="en-US"/>
              </a:pPr>
              <a:endParaRPr lang="en-US" altLang="">
                <a:solidFill>
                  <a:prstClr val="black"/>
                </a:solidFill>
              </a:endParaRP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5227731" y="2198357"/>
              <a:ext cx="779435" cy="1692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ru-RU" altLang="ko-KR" sz="500" b="1" dirty="0" err="1" smtClean="0">
                  <a:solidFill>
                    <a:prstClr val="black"/>
                  </a:solidFill>
                  <a:latin typeface="맑은 고딕"/>
                  <a:ea typeface="맑은 고딕"/>
                </a:rPr>
                <a:t>Биоцеллюлозная</a:t>
              </a:r>
              <a:endParaRPr lang="ko-KR" altLang="en-US" sz="500" b="1" dirty="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</p:grpSp>
      <p:sp>
        <p:nvSpPr>
          <p:cNvPr id="257" name="TextBox 256"/>
          <p:cNvSpPr txBox="1"/>
          <p:nvPr/>
        </p:nvSpPr>
        <p:spPr>
          <a:xfrm>
            <a:off x="4937290" y="2634425"/>
            <a:ext cx="1732069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ko-KR" sz="800" b="1" dirty="0" smtClean="0">
                <a:solidFill>
                  <a:prstClr val="white">
                    <a:lumMod val="50000"/>
                  </a:prstClr>
                </a:solidFill>
                <a:latin typeface="맑은 고딕"/>
                <a:ea typeface="맑은 고딕"/>
              </a:rPr>
              <a:t>1</a:t>
            </a:r>
            <a:r>
              <a:rPr lang="ru-RU" altLang="ko-KR" sz="800" b="1" dirty="0" err="1" smtClean="0">
                <a:solidFill>
                  <a:prstClr val="white">
                    <a:lumMod val="50000"/>
                  </a:prstClr>
                </a:solidFill>
                <a:latin typeface="맑은 고딕"/>
                <a:ea typeface="맑은 고딕"/>
              </a:rPr>
              <a:t>патч</a:t>
            </a:r>
            <a:r>
              <a:rPr lang="en-US" altLang="ko-KR" sz="800" b="1" dirty="0" smtClean="0">
                <a:solidFill>
                  <a:prstClr val="white">
                    <a:lumMod val="50000"/>
                  </a:prstClr>
                </a:solidFill>
                <a:latin typeface="맑은 고딕"/>
                <a:ea typeface="맑은 고딕"/>
              </a:rPr>
              <a:t>(</a:t>
            </a:r>
            <a:r>
              <a:rPr lang="ru-RU" altLang="ko-KR" sz="800" b="1" dirty="0" smtClean="0">
                <a:solidFill>
                  <a:prstClr val="white">
                    <a:lumMod val="50000"/>
                  </a:prstClr>
                </a:solidFill>
                <a:latin typeface="맑은 고딕"/>
                <a:ea typeface="맑은 고딕"/>
              </a:rPr>
              <a:t>одноразовый</a:t>
            </a:r>
            <a:r>
              <a:rPr lang="en-US" altLang="ko-KR" sz="800" b="1" dirty="0" smtClean="0">
                <a:solidFill>
                  <a:prstClr val="white">
                    <a:lumMod val="50000"/>
                  </a:prstClr>
                </a:solidFill>
                <a:latin typeface="맑은 고딕"/>
                <a:ea typeface="맑은 고딕"/>
              </a:rPr>
              <a:t>)</a:t>
            </a:r>
            <a:endParaRPr lang="en-US" altLang="ko-KR" sz="800" b="1" dirty="0">
              <a:solidFill>
                <a:prstClr val="white">
                  <a:lumMod val="50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258" name="직사각형 257"/>
          <p:cNvSpPr/>
          <p:nvPr/>
        </p:nvSpPr>
        <p:spPr>
          <a:xfrm>
            <a:off x="566598" y="7062477"/>
            <a:ext cx="5705730" cy="136745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endParaRPr lang="en-US" altLang="" sz="1400">
              <a:solidFill>
                <a:prstClr val="white"/>
              </a:solidFill>
            </a:endParaRPr>
          </a:p>
        </p:txBody>
      </p:sp>
      <p:sp>
        <p:nvSpPr>
          <p:cNvPr id="259" name="직사각형 258"/>
          <p:cNvSpPr/>
          <p:nvPr/>
        </p:nvSpPr>
        <p:spPr>
          <a:xfrm>
            <a:off x="523991" y="7372805"/>
            <a:ext cx="5840475" cy="1081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endParaRPr lang="en-US" altLang="">
              <a:solidFill>
                <a:prstClr val="white"/>
              </a:solidFill>
            </a:endParaRPr>
          </a:p>
        </p:txBody>
      </p:sp>
      <p:sp>
        <p:nvSpPr>
          <p:cNvPr id="263" name="TextBox 133"/>
          <p:cNvSpPr txBox="1">
            <a:spLocks noChangeArrowheads="1"/>
          </p:cNvSpPr>
          <p:nvPr/>
        </p:nvSpPr>
        <p:spPr>
          <a:xfrm>
            <a:off x="523990" y="7061783"/>
            <a:ext cx="830520" cy="36933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Egg Pore</a:t>
            </a:r>
            <a:endParaRPr lang="ko-KR" altLang="en-US" sz="900" b="1">
              <a:solidFill>
                <a:srgbClr val="000000"/>
              </a:solidFill>
              <a:latin typeface="맑은 고딕"/>
              <a:ea typeface="맑은 고딕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Nose Pack</a:t>
            </a:r>
          </a:p>
        </p:txBody>
      </p:sp>
      <p:sp>
        <p:nvSpPr>
          <p:cNvPr id="286" name="Text Box 12"/>
          <p:cNvSpPr txBox="1">
            <a:spLocks noChangeArrowheads="1"/>
          </p:cNvSpPr>
          <p:nvPr/>
        </p:nvSpPr>
        <p:spPr>
          <a:xfrm>
            <a:off x="542771" y="6701747"/>
            <a:ext cx="5771157" cy="276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1200" kern="0" dirty="0" err="1" smtClean="0">
                <a:solidFill>
                  <a:sysClr val="window" lastClr="FFFFFF"/>
                </a:solidFill>
              </a:rPr>
              <a:t>Патчи</a:t>
            </a:r>
            <a:r>
              <a:rPr lang="ru-RU" altLang="en-US" sz="1200" kern="0" dirty="0" smtClean="0">
                <a:solidFill>
                  <a:sysClr val="window" lastClr="FFFFFF"/>
                </a:solidFill>
              </a:rPr>
              <a:t> для носа</a:t>
            </a:r>
            <a:r>
              <a:rPr lang="en-US" altLang="en-US" sz="1200" kern="0" dirty="0" smtClean="0">
                <a:solidFill>
                  <a:sysClr val="window" lastClr="FFFFFF"/>
                </a:solidFill>
              </a:rPr>
              <a:t> </a:t>
            </a:r>
            <a:r>
              <a:rPr lang="ru-RU" altLang="en-US" sz="1200" kern="0" dirty="0" smtClean="0">
                <a:solidFill>
                  <a:sysClr val="window" lastClr="FFFFFF"/>
                </a:solidFill>
              </a:rPr>
              <a:t>– </a:t>
            </a:r>
            <a:r>
              <a:rPr lang="en-US" altLang="ko-KR" sz="1200" kern="0" dirty="0" smtClean="0">
                <a:solidFill>
                  <a:sysClr val="window" lastClr="FFFFFF"/>
                </a:solidFill>
              </a:rPr>
              <a:t>2 </a:t>
            </a:r>
            <a:r>
              <a:rPr lang="ru-RU" altLang="ko-KR" sz="1200" kern="0" dirty="0" smtClean="0">
                <a:solidFill>
                  <a:sysClr val="window" lastClr="FFFFFF"/>
                </a:solidFill>
              </a:rPr>
              <a:t>вида</a:t>
            </a:r>
            <a:endParaRPr lang="en-US" altLang="ko-KR" sz="1200" kern="0" dirty="0">
              <a:solidFill>
                <a:sysClr val="window" lastClr="FFFFFF"/>
              </a:solidFill>
            </a:endParaRPr>
          </a:p>
        </p:txBody>
      </p:sp>
      <p:pic>
        <p:nvPicPr>
          <p:cNvPr id="29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7130" t="22760" r="50080" b="44720"/>
          <a:stretch>
            <a:fillRect/>
          </a:stretch>
        </p:blipFill>
        <p:spPr>
          <a:xfrm>
            <a:off x="656767" y="7398035"/>
            <a:ext cx="535306" cy="773919"/>
          </a:xfrm>
          <a:prstGeom prst="rect">
            <a:avLst/>
          </a:prstGeom>
          <a:noFill/>
          <a:ln w="9525">
            <a:noFill/>
            <a:miter/>
          </a:ln>
        </p:spPr>
      </p:pic>
      <p:grpSp>
        <p:nvGrpSpPr>
          <p:cNvPr id="7" name="그룹 50"/>
          <p:cNvGrpSpPr/>
          <p:nvPr/>
        </p:nvGrpSpPr>
        <p:grpSpPr>
          <a:xfrm>
            <a:off x="875816" y="7418936"/>
            <a:ext cx="508251" cy="369380"/>
            <a:chOff x="3660635" y="2423402"/>
            <a:chExt cx="786364" cy="571504"/>
          </a:xfrm>
        </p:grpSpPr>
        <p:sp>
          <p:nvSpPr>
            <p:cNvPr id="288" name="눈물 방울 287"/>
            <p:cNvSpPr/>
            <p:nvPr/>
          </p:nvSpPr>
          <p:spPr>
            <a:xfrm rot="18897784">
              <a:off x="3753924" y="2423402"/>
              <a:ext cx="571504" cy="571504"/>
            </a:xfrm>
            <a:prstGeom prst="teardrop">
              <a:avLst>
                <a:gd name="adj" fmla="val 121303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spcBef>
                  <a:spcPts val="0"/>
                </a:spcBef>
                <a:spcAft>
                  <a:spcPts val="0"/>
                </a:spcAft>
                <a:defRPr lang="en-US"/>
              </a:pPr>
              <a:endParaRPr lang="en-US" altLang="">
                <a:solidFill>
                  <a:prstClr val="black"/>
                </a:solidFill>
              </a:endParaRPr>
            </a:p>
          </p:txBody>
        </p:sp>
        <p:sp>
          <p:nvSpPr>
            <p:cNvPr id="289" name="TextBox 288"/>
            <p:cNvSpPr txBox="1"/>
            <p:nvPr/>
          </p:nvSpPr>
          <p:spPr>
            <a:xfrm>
              <a:off x="3660635" y="2598089"/>
              <a:ext cx="786364" cy="2458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ko-KR" altLang="en-US" sz="500" b="1">
                  <a:solidFill>
                    <a:prstClr val="black"/>
                  </a:solidFill>
                  <a:latin typeface="맑은 고딕"/>
                  <a:ea typeface="맑은 고딕"/>
                </a:rPr>
                <a:t>부직포</a:t>
              </a:r>
            </a:p>
          </p:txBody>
        </p:sp>
      </p:grpSp>
      <p:sp>
        <p:nvSpPr>
          <p:cNvPr id="6" name="직사각형 5"/>
          <p:cNvSpPr/>
          <p:nvPr/>
        </p:nvSpPr>
        <p:spPr>
          <a:xfrm>
            <a:off x="499251" y="8121307"/>
            <a:ext cx="8089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en-US" altLang="ko-KR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/>
                <a:ea typeface="맑은 고딕"/>
              </a:rPr>
              <a:t>1</a:t>
            </a:r>
            <a:r>
              <a:rPr lang="ru-RU" altLang="ko-KR" sz="8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/>
                <a:ea typeface="맑은 고딕"/>
              </a:rPr>
              <a:t>патч</a:t>
            </a:r>
            <a:r>
              <a:rPr lang="ko-KR" altLang="en-US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/>
                <a:ea typeface="맑은 고딕"/>
              </a:rPr>
              <a:t> </a:t>
            </a:r>
            <a:endParaRPr lang="ru-RU" altLang="ko-KR" sz="800" b="1" dirty="0" smtClean="0">
              <a:solidFill>
                <a:schemeClr val="tx1">
                  <a:lumMod val="50000"/>
                  <a:lumOff val="50000"/>
                </a:schemeClr>
              </a:solidFill>
              <a:latin typeface="맑은 고딕"/>
              <a:ea typeface="맑은 고딕"/>
            </a:endParaRPr>
          </a:p>
          <a:p>
            <a:pPr algn="ctr">
              <a:defRPr lang="en-US"/>
            </a:pPr>
            <a:r>
              <a:rPr lang="en-US" altLang="ko-KR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/>
                <a:ea typeface="맑은 고딕"/>
              </a:rPr>
              <a:t>7</a:t>
            </a:r>
            <a:r>
              <a:rPr lang="ru-RU" altLang="ko-KR" sz="8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/>
                <a:ea typeface="맑은 고딕"/>
              </a:rPr>
              <a:t>патчей</a:t>
            </a:r>
            <a:endParaRPr lang="en-US" altLang="ko-KR" sz="800" b="1" dirty="0">
              <a:solidFill>
                <a:schemeClr val="tx1">
                  <a:lumMod val="50000"/>
                  <a:lumOff val="50000"/>
                </a:schemeClr>
              </a:solidFill>
              <a:latin typeface="맑은 고딕"/>
              <a:ea typeface="맑은 고딕"/>
            </a:endParaRPr>
          </a:p>
        </p:txBody>
      </p:sp>
      <p:sp>
        <p:nvSpPr>
          <p:cNvPr id="294" name="TextBox 133"/>
          <p:cNvSpPr txBox="1">
            <a:spLocks noChangeArrowheads="1"/>
          </p:cNvSpPr>
          <p:nvPr/>
        </p:nvSpPr>
        <p:spPr>
          <a:xfrm>
            <a:off x="1353960" y="7061783"/>
            <a:ext cx="1282952" cy="22293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ko-KR" sz="900" b="1" dirty="0">
                <a:solidFill>
                  <a:srgbClr val="000000"/>
                </a:solidFill>
                <a:latin typeface="맑은 고딕"/>
                <a:ea typeface="맑은 고딕"/>
              </a:rPr>
              <a:t>3 Step </a:t>
            </a:r>
            <a:r>
              <a:rPr lang="en-US" altLang="en-US" sz="900" b="1" dirty="0">
                <a:solidFill>
                  <a:srgbClr val="000000"/>
                </a:solidFill>
                <a:latin typeface="맑은 고딕"/>
                <a:ea typeface="맑은 고딕"/>
              </a:rPr>
              <a:t>Nose Pack</a:t>
            </a:r>
          </a:p>
        </p:txBody>
      </p:sp>
      <p:sp>
        <p:nvSpPr>
          <p:cNvPr id="295" name="TextBox 294"/>
          <p:cNvSpPr txBox="1"/>
          <p:nvPr/>
        </p:nvSpPr>
        <p:spPr>
          <a:xfrm>
            <a:off x="1187221" y="8238891"/>
            <a:ext cx="1214438" cy="21544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ko-KR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6</a:t>
            </a:r>
            <a:r>
              <a:rPr lang="ru-RU" altLang="ko-KR" sz="8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гр</a:t>
            </a:r>
            <a:endParaRPr lang="en-US" altLang="ko-KR" sz="800" b="1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84273" y="7316727"/>
            <a:ext cx="41602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latinLnBrk="0">
              <a:defRPr lang="en-US"/>
            </a:pPr>
            <a:endParaRPr lang="en-US" altLang="" sz="800" dirty="0"/>
          </a:p>
          <a:p>
            <a:pPr lvl="0" algn="just">
              <a:defRPr lang="en-US"/>
            </a:pPr>
            <a:r>
              <a:rPr lang="ru-RU" altLang="ko-KR" sz="800" b="1" dirty="0" smtClean="0"/>
              <a:t>Трехступенчатая </a:t>
            </a:r>
            <a:r>
              <a:rPr lang="ru-RU" altLang="ko-KR" sz="800" b="1" dirty="0"/>
              <a:t>маска от черных </a:t>
            </a:r>
            <a:r>
              <a:rPr lang="ru-RU" altLang="ko-KR" sz="800" b="1" dirty="0" smtClean="0"/>
              <a:t>точек – 3</a:t>
            </a:r>
            <a:r>
              <a:rPr lang="en-US" altLang="ko-KR" sz="800" b="1" dirty="0" smtClean="0"/>
              <a:t>-STEP </a:t>
            </a:r>
            <a:r>
              <a:rPr lang="en-US" altLang="en-US" sz="800" b="1" dirty="0"/>
              <a:t>Nose </a:t>
            </a:r>
            <a:r>
              <a:rPr lang="en-US" altLang="en-US" sz="800" b="1" dirty="0" smtClean="0"/>
              <a:t>Pack</a:t>
            </a:r>
            <a:r>
              <a:rPr lang="ru-RU" altLang="en-US" sz="800" b="1" dirty="0" smtClean="0"/>
              <a:t> </a:t>
            </a:r>
            <a:endParaRPr lang="en-US" altLang="en-US" sz="800" b="1" dirty="0"/>
          </a:p>
          <a:p>
            <a:pPr lvl="0" algn="just">
              <a:defRPr lang="en-US"/>
            </a:pPr>
            <a:r>
              <a:rPr lang="ru-RU" altLang="ko-KR" sz="800" dirty="0" smtClean="0"/>
              <a:t>Применение:</a:t>
            </a:r>
            <a:endParaRPr lang="en-US" altLang="" sz="800" dirty="0"/>
          </a:p>
          <a:p>
            <a:pPr lvl="0" algn="just">
              <a:defRPr lang="en-US"/>
            </a:pPr>
            <a:r>
              <a:rPr lang="ru-RU" altLang="ko-KR" sz="800" dirty="0" smtClean="0"/>
              <a:t>1. Нанести </a:t>
            </a:r>
            <a:r>
              <a:rPr lang="ru-RU" altLang="ko-KR" sz="800" dirty="0"/>
              <a:t>первую полоску на </a:t>
            </a:r>
            <a:r>
              <a:rPr lang="ru-RU" altLang="ko-KR" sz="800" dirty="0" smtClean="0"/>
              <a:t>очищенную сухую </a:t>
            </a:r>
            <a:r>
              <a:rPr lang="ru-RU" altLang="ko-KR" sz="800" dirty="0"/>
              <a:t>кожу и </a:t>
            </a:r>
            <a:r>
              <a:rPr lang="ru-RU" altLang="ko-KR" sz="800" dirty="0" smtClean="0"/>
              <a:t>оставить </a:t>
            </a:r>
            <a:r>
              <a:rPr lang="ru-RU" altLang="ko-KR" sz="800" dirty="0"/>
              <a:t>на 15-20 минут. </a:t>
            </a:r>
            <a:endParaRPr lang="ru-RU" altLang="ko-KR" sz="800" dirty="0" smtClean="0"/>
          </a:p>
          <a:p>
            <a:pPr lvl="0" algn="just">
              <a:defRPr lang="en-US"/>
            </a:pPr>
            <a:r>
              <a:rPr lang="ru-RU" altLang="ko-KR" sz="800" dirty="0" smtClean="0"/>
              <a:t>2. Слегка смочить </a:t>
            </a:r>
            <a:r>
              <a:rPr lang="ru-RU" altLang="ko-KR" sz="800" dirty="0"/>
              <a:t>нос и </a:t>
            </a:r>
            <a:r>
              <a:rPr lang="ru-RU" altLang="ko-KR" sz="800" dirty="0" smtClean="0"/>
              <a:t>нанести </a:t>
            </a:r>
            <a:r>
              <a:rPr lang="ru-RU" altLang="ko-KR" sz="800" dirty="0"/>
              <a:t>вторую </a:t>
            </a:r>
            <a:r>
              <a:rPr lang="ru-RU" altLang="ko-KR" sz="800" dirty="0" smtClean="0"/>
              <a:t>полоску, оставив </a:t>
            </a:r>
            <a:r>
              <a:rPr lang="ru-RU" altLang="ko-KR" sz="800" dirty="0"/>
              <a:t>ее на 10-15 минут. Снять полоску и удалить загрязнения ватной палочкой</a:t>
            </a:r>
            <a:r>
              <a:rPr lang="ru-RU" altLang="ko-KR" sz="800" dirty="0" smtClean="0"/>
              <a:t>.</a:t>
            </a:r>
            <a:endParaRPr lang="ru-RU" altLang="ko-KR" sz="800" dirty="0"/>
          </a:p>
          <a:p>
            <a:pPr lvl="0" algn="just">
              <a:defRPr lang="en-US"/>
            </a:pPr>
            <a:r>
              <a:rPr lang="ru-RU" altLang="ko-KR" sz="800" dirty="0" smtClean="0"/>
              <a:t>3. Нанести </a:t>
            </a:r>
            <a:r>
              <a:rPr lang="ru-RU" altLang="ko-KR" sz="800" dirty="0"/>
              <a:t>третью полоску на </a:t>
            </a:r>
            <a:r>
              <a:rPr lang="ru-RU" altLang="ko-KR" sz="800" dirty="0" smtClean="0"/>
              <a:t>очищенную от черных точек кожу </a:t>
            </a:r>
            <a:r>
              <a:rPr lang="ru-RU" altLang="ko-KR" sz="800" dirty="0"/>
              <a:t>и </a:t>
            </a:r>
            <a:r>
              <a:rPr lang="ru-RU" altLang="ko-KR" sz="800" dirty="0" smtClean="0"/>
              <a:t>оставить </a:t>
            </a:r>
            <a:r>
              <a:rPr lang="ru-RU" altLang="ko-KR" sz="800" dirty="0"/>
              <a:t>на 5-10 минут. </a:t>
            </a:r>
            <a:endParaRPr lang="en-US" altLang="ko-KR" sz="800" dirty="0"/>
          </a:p>
        </p:txBody>
      </p:sp>
      <p:sp>
        <p:nvSpPr>
          <p:cNvPr id="297" name="직사각형 296"/>
          <p:cNvSpPr/>
          <p:nvPr/>
        </p:nvSpPr>
        <p:spPr>
          <a:xfrm>
            <a:off x="577555" y="3389375"/>
            <a:ext cx="5715000" cy="13681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endParaRPr lang="en-US" altLang="" sz="1400">
              <a:solidFill>
                <a:prstClr val="white"/>
              </a:solidFill>
            </a:endParaRPr>
          </a:p>
        </p:txBody>
      </p:sp>
      <p:sp>
        <p:nvSpPr>
          <p:cNvPr id="298" name="직사각형 297"/>
          <p:cNvSpPr/>
          <p:nvPr/>
        </p:nvSpPr>
        <p:spPr>
          <a:xfrm>
            <a:off x="544217" y="3677410"/>
            <a:ext cx="5840475" cy="1081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endParaRPr lang="en-US" altLang="">
              <a:solidFill>
                <a:prstClr val="white"/>
              </a:solidFill>
            </a:endParaRPr>
          </a:p>
        </p:txBody>
      </p:sp>
      <p:sp>
        <p:nvSpPr>
          <p:cNvPr id="302" name="TextBox 133"/>
          <p:cNvSpPr txBox="1">
            <a:spLocks noChangeArrowheads="1"/>
          </p:cNvSpPr>
          <p:nvPr/>
        </p:nvSpPr>
        <p:spPr>
          <a:xfrm>
            <a:off x="542108" y="3426023"/>
            <a:ext cx="1450619" cy="22014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900" b="1" dirty="0" err="1">
                <a:solidFill>
                  <a:srgbClr val="000000"/>
                </a:solidFill>
                <a:latin typeface="맑은 고딕"/>
                <a:ea typeface="맑은 고딕"/>
              </a:rPr>
              <a:t>Mr.Smile</a:t>
            </a:r>
            <a:r>
              <a:rPr lang="en-US" altLang="en-US" sz="900" b="1" dirty="0">
                <a:solidFill>
                  <a:srgbClr val="000000"/>
                </a:solidFill>
                <a:latin typeface="맑은 고딕"/>
                <a:ea typeface="맑은 고딕"/>
              </a:rPr>
              <a:t> Patch</a:t>
            </a:r>
          </a:p>
        </p:txBody>
      </p:sp>
      <p:sp>
        <p:nvSpPr>
          <p:cNvPr id="303" name="TextBox 133"/>
          <p:cNvSpPr txBox="1">
            <a:spLocks noChangeArrowheads="1"/>
          </p:cNvSpPr>
          <p:nvPr/>
        </p:nvSpPr>
        <p:spPr>
          <a:xfrm>
            <a:off x="2060848" y="3383868"/>
            <a:ext cx="1440163" cy="36707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KissKiss</a:t>
            </a:r>
            <a:r>
              <a:rPr lang="ko-KR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r>
              <a:rPr lang="en-US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Lovely</a:t>
            </a:r>
            <a:r>
              <a:rPr lang="en-US" altLang="ko-KR" sz="900" b="1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r>
              <a:rPr lang="en-US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Lip</a:t>
            </a:r>
            <a:r>
              <a:rPr lang="ko-KR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endParaRPr lang="en-US" altLang="en-US" sz="900" b="1">
              <a:solidFill>
                <a:srgbClr val="000000"/>
              </a:solidFill>
              <a:latin typeface="맑은 고딕"/>
              <a:ea typeface="맑은 고딕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Patch</a:t>
            </a:r>
          </a:p>
        </p:txBody>
      </p:sp>
      <p:sp>
        <p:nvSpPr>
          <p:cNvPr id="325" name="Text Box 12"/>
          <p:cNvSpPr txBox="1">
            <a:spLocks noChangeArrowheads="1"/>
          </p:cNvSpPr>
          <p:nvPr/>
        </p:nvSpPr>
        <p:spPr>
          <a:xfrm>
            <a:off x="549968" y="3029339"/>
            <a:ext cx="5771157" cy="276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1200" kern="0" dirty="0" err="1" smtClean="0">
                <a:solidFill>
                  <a:sysClr val="window" lastClr="FFFFFF"/>
                </a:solidFill>
              </a:rPr>
              <a:t>Патчи</a:t>
            </a:r>
            <a:r>
              <a:rPr lang="ru-RU" altLang="en-US" sz="1200" kern="0" dirty="0" smtClean="0">
                <a:solidFill>
                  <a:sysClr val="window" lastClr="FFFFFF"/>
                </a:solidFill>
              </a:rPr>
              <a:t> из серии </a:t>
            </a:r>
            <a:r>
              <a:rPr lang="en-US" altLang="en-US" sz="1200" kern="0" dirty="0" smtClean="0">
                <a:solidFill>
                  <a:sysClr val="window" lastClr="FFFFFF"/>
                </a:solidFill>
              </a:rPr>
              <a:t>Spot </a:t>
            </a:r>
            <a:r>
              <a:rPr lang="en-US" altLang="en-US" sz="1200" kern="0" dirty="0">
                <a:solidFill>
                  <a:sysClr val="window" lastClr="FFFFFF"/>
                </a:solidFill>
              </a:rPr>
              <a:t>Patch </a:t>
            </a:r>
            <a:r>
              <a:rPr lang="ru-RU" altLang="en-US" sz="1200" kern="0" dirty="0" smtClean="0">
                <a:solidFill>
                  <a:sysClr val="window" lastClr="FFFFFF"/>
                </a:solidFill>
              </a:rPr>
              <a:t>для определенной зоны лица и ногтей – </a:t>
            </a:r>
            <a:r>
              <a:rPr lang="en-US" altLang="ko-KR" sz="1200" kern="0" dirty="0" smtClean="0">
                <a:solidFill>
                  <a:sysClr val="window" lastClr="FFFFFF"/>
                </a:solidFill>
              </a:rPr>
              <a:t>6 </a:t>
            </a:r>
            <a:r>
              <a:rPr lang="ru-RU" altLang="ko-KR" sz="1200" kern="0" dirty="0" smtClean="0">
                <a:solidFill>
                  <a:sysClr val="window" lastClr="FFFFFF"/>
                </a:solidFill>
              </a:rPr>
              <a:t>видов</a:t>
            </a:r>
            <a:endParaRPr lang="en-US" altLang="ko-KR" sz="1200" kern="0" dirty="0">
              <a:solidFill>
                <a:sysClr val="window" lastClr="FFFFFF"/>
              </a:solidFill>
            </a:endParaRPr>
          </a:p>
        </p:txBody>
      </p:sp>
      <p:sp>
        <p:nvSpPr>
          <p:cNvPr id="332" name="TextBox 107"/>
          <p:cNvSpPr txBox="1">
            <a:spLocks noChangeArrowheads="1"/>
          </p:cNvSpPr>
          <p:nvPr/>
        </p:nvSpPr>
        <p:spPr>
          <a:xfrm>
            <a:off x="563912" y="4442390"/>
            <a:ext cx="1285875" cy="21544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algn="ctr" eaLnBrk="1" hangingPunct="1">
              <a:defRPr lang="en-US"/>
            </a:pPr>
            <a:r>
              <a:rPr lang="en-US" altLang="ko-KR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/>
                <a:ea typeface="맑은 고딕"/>
              </a:rPr>
              <a:t>2</a:t>
            </a:r>
            <a:r>
              <a:rPr lang="ru-RU" altLang="ko-KR" sz="8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/>
                <a:ea typeface="맑은 고딕"/>
              </a:rPr>
              <a:t>патча</a:t>
            </a:r>
            <a:r>
              <a:rPr lang="en-US" altLang="ko-KR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/>
                <a:ea typeface="맑은 고딕"/>
              </a:rPr>
              <a:t>(</a:t>
            </a:r>
            <a:r>
              <a:rPr lang="ru-RU" altLang="ko-KR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/>
                <a:ea typeface="맑은 고딕"/>
              </a:rPr>
              <a:t>одноразовые</a:t>
            </a:r>
            <a:r>
              <a:rPr lang="en-US" altLang="ko-KR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/>
                <a:ea typeface="맑은 고딕"/>
              </a:rPr>
              <a:t>)</a:t>
            </a:r>
            <a:endParaRPr lang="en-US" altLang="ko-KR" sz="800" b="1" dirty="0">
              <a:solidFill>
                <a:schemeClr val="tx1">
                  <a:lumMod val="50000"/>
                  <a:lumOff val="50000"/>
                </a:schemeClr>
              </a:solidFill>
              <a:latin typeface="맑은 고딕"/>
              <a:ea typeface="맑은 고딕"/>
            </a:endParaRPr>
          </a:p>
        </p:txBody>
      </p:sp>
      <p:sp>
        <p:nvSpPr>
          <p:cNvPr id="333" name="TextBox 332"/>
          <p:cNvSpPr txBox="1"/>
          <p:nvPr/>
        </p:nvSpPr>
        <p:spPr>
          <a:xfrm>
            <a:off x="2083429" y="4463975"/>
            <a:ext cx="1214437" cy="2308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ko-KR" sz="9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/>
                <a:ea typeface="맑은 고딕"/>
              </a:rPr>
              <a:t>9</a:t>
            </a:r>
            <a:r>
              <a:rPr lang="ru-RU" altLang="ko-KR" sz="9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/>
                <a:ea typeface="맑은 고딕"/>
              </a:rPr>
              <a:t>гр</a:t>
            </a:r>
            <a:endParaRPr lang="en-US" altLang="ko-KR" sz="900" b="1" dirty="0">
              <a:solidFill>
                <a:schemeClr val="tx1">
                  <a:lumMod val="50000"/>
                  <a:lumOff val="50000"/>
                </a:schemeClr>
              </a:solidFill>
              <a:latin typeface="맑은 고딕"/>
              <a:ea typeface="맑은 고딕"/>
            </a:endParaRPr>
          </a:p>
        </p:txBody>
      </p:sp>
      <p:sp>
        <p:nvSpPr>
          <p:cNvPr id="85" name="TextBox 133"/>
          <p:cNvSpPr txBox="1">
            <a:spLocks noChangeArrowheads="1"/>
          </p:cNvSpPr>
          <p:nvPr/>
        </p:nvSpPr>
        <p:spPr>
          <a:xfrm>
            <a:off x="548680" y="1412571"/>
            <a:ext cx="1152128" cy="36933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Panda's Dream</a:t>
            </a:r>
            <a:r>
              <a:rPr lang="ko-KR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Eye Patch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538166" y="2616313"/>
            <a:ext cx="84590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ko-KR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/>
                <a:ea typeface="맑은 고딕"/>
              </a:rPr>
              <a:t>7</a:t>
            </a:r>
            <a:r>
              <a:rPr lang="ru-RU" altLang="ko-KR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/>
                <a:ea typeface="맑은 고딕"/>
              </a:rPr>
              <a:t>мл</a:t>
            </a:r>
            <a:endParaRPr lang="en-US" altLang="ko-KR" sz="800" b="1" dirty="0">
              <a:solidFill>
                <a:schemeClr val="tx1">
                  <a:lumMod val="50000"/>
                  <a:lumOff val="50000"/>
                </a:schemeClr>
              </a:solidFill>
              <a:latin typeface="맑은 고딕"/>
              <a:ea typeface="맑은 고딕"/>
            </a:endParaRPr>
          </a:p>
        </p:txBody>
      </p:sp>
      <p:sp>
        <p:nvSpPr>
          <p:cNvPr id="81" name="TextBox 133"/>
          <p:cNvSpPr txBox="1">
            <a:spLocks noChangeArrowheads="1"/>
          </p:cNvSpPr>
          <p:nvPr/>
        </p:nvSpPr>
        <p:spPr>
          <a:xfrm>
            <a:off x="4570672" y="3423243"/>
            <a:ext cx="1450619" cy="23083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900" b="1" dirty="0">
                <a:solidFill>
                  <a:srgbClr val="000000"/>
                </a:solidFill>
                <a:latin typeface="맑은 고딕"/>
                <a:ea typeface="맑은 고딕"/>
              </a:rPr>
              <a:t>Changing U Nail Patch</a:t>
            </a:r>
          </a:p>
        </p:txBody>
      </p:sp>
      <p:sp>
        <p:nvSpPr>
          <p:cNvPr id="82" name="TextBox 133"/>
          <p:cNvSpPr txBox="1">
            <a:spLocks noChangeArrowheads="1"/>
          </p:cNvSpPr>
          <p:nvPr/>
        </p:nvSpPr>
        <p:spPr>
          <a:xfrm>
            <a:off x="3429003" y="3376831"/>
            <a:ext cx="1234595" cy="36707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900" b="1" dirty="0">
                <a:solidFill>
                  <a:srgbClr val="000000"/>
                </a:solidFill>
                <a:latin typeface="맑은 고딕"/>
                <a:ea typeface="맑은 고딕"/>
              </a:rPr>
              <a:t>Red Cheeks Girl's Patch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4653137" y="4397487"/>
            <a:ext cx="16914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ko-KR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/>
                <a:ea typeface="맑은 고딕"/>
              </a:rPr>
              <a:t>12</a:t>
            </a:r>
            <a:r>
              <a:rPr lang="ru-RU" altLang="ko-KR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/>
                <a:ea typeface="맑은 고딕"/>
              </a:rPr>
              <a:t>шт.</a:t>
            </a:r>
            <a:r>
              <a:rPr lang="en-US" altLang="ko-KR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/>
                <a:ea typeface="맑은 고딕"/>
              </a:rPr>
              <a:t>(</a:t>
            </a:r>
            <a:r>
              <a:rPr lang="ru-RU" altLang="ko-KR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/>
                <a:ea typeface="맑은 고딕"/>
              </a:rPr>
              <a:t>для обеих рук</a:t>
            </a:r>
            <a:r>
              <a:rPr lang="en-US" altLang="ko-KR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/>
                <a:ea typeface="맑은 고딕"/>
              </a:rPr>
              <a:t>)</a:t>
            </a:r>
            <a:endParaRPr lang="en-US" altLang="ko-KR" sz="800" b="1" dirty="0">
              <a:solidFill>
                <a:schemeClr val="tx1">
                  <a:lumMod val="50000"/>
                  <a:lumOff val="50000"/>
                </a:schemeClr>
              </a:solidFill>
              <a:latin typeface="맑은 고딕"/>
              <a:ea typeface="맑은 고딕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ko-KR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/>
                <a:ea typeface="맑은 고딕"/>
              </a:rPr>
              <a:t>38</a:t>
            </a:r>
            <a:r>
              <a:rPr lang="ru-RU" altLang="ko-KR" sz="8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/>
                <a:ea typeface="맑은 고딕"/>
              </a:rPr>
              <a:t>гр</a:t>
            </a:r>
            <a:endParaRPr lang="en-US" altLang="ko-KR" sz="800" b="1" dirty="0">
              <a:solidFill>
                <a:schemeClr val="tx1">
                  <a:lumMod val="50000"/>
                  <a:lumOff val="50000"/>
                </a:schemeClr>
              </a:solidFill>
              <a:latin typeface="맑은 고딕"/>
              <a:ea typeface="맑은 고딕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3356995" y="4368568"/>
            <a:ext cx="1214437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ko-KR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/>
                <a:ea typeface="맑은 고딕"/>
              </a:rPr>
              <a:t>14</a:t>
            </a:r>
            <a:r>
              <a:rPr lang="ru-RU" altLang="ko-KR" sz="8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/>
                <a:ea typeface="맑은 고딕"/>
              </a:rPr>
              <a:t>гр</a:t>
            </a:r>
            <a:r>
              <a:rPr lang="en-US" altLang="ko-KR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/>
                <a:ea typeface="맑은 고딕"/>
              </a:rPr>
              <a:t> </a:t>
            </a:r>
            <a:r>
              <a:rPr lang="ru-RU" altLang="ko-KR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/>
                <a:ea typeface="맑은 고딕"/>
              </a:rPr>
              <a:t> </a:t>
            </a:r>
            <a:r>
              <a:rPr lang="en-US" altLang="ko-KR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/>
                <a:ea typeface="맑은 고딕"/>
              </a:rPr>
              <a:t>2</a:t>
            </a:r>
            <a:r>
              <a:rPr lang="ru-RU" altLang="ko-KR" sz="8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/>
                <a:ea typeface="맑은 고딕"/>
              </a:rPr>
              <a:t>патча</a:t>
            </a:r>
            <a:r>
              <a:rPr lang="ru-RU" altLang="ko-KR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/>
                <a:ea typeface="맑은 고딕"/>
              </a:rPr>
              <a:t> (одноразовые</a:t>
            </a:r>
            <a:r>
              <a:rPr lang="ru-RU" altLang="ko-KR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/>
                <a:ea typeface="맑은 고딕"/>
              </a:rPr>
              <a:t>)</a:t>
            </a:r>
            <a:endParaRPr lang="en-US" altLang="en-US" sz="800" b="1" dirty="0">
              <a:solidFill>
                <a:schemeClr val="tx1">
                  <a:lumMod val="50000"/>
                  <a:lumOff val="50000"/>
                </a:schemeClr>
              </a:solidFill>
              <a:latin typeface="맑은 고딕"/>
              <a:ea typeface="맑은 고딕"/>
            </a:endParaRPr>
          </a:p>
        </p:txBody>
      </p:sp>
      <p:grpSp>
        <p:nvGrpSpPr>
          <p:cNvPr id="8" name="그룹 97"/>
          <p:cNvGrpSpPr/>
          <p:nvPr/>
        </p:nvGrpSpPr>
        <p:grpSpPr>
          <a:xfrm>
            <a:off x="5803323" y="3173351"/>
            <a:ext cx="914111" cy="571500"/>
            <a:chOff x="394154" y="4382199"/>
            <a:chExt cx="914117" cy="571504"/>
          </a:xfrm>
        </p:grpSpPr>
        <p:sp>
          <p:nvSpPr>
            <p:cNvPr id="101" name="눈물 방울 100"/>
            <p:cNvSpPr/>
            <p:nvPr/>
          </p:nvSpPr>
          <p:spPr>
            <a:xfrm rot="18897784">
              <a:off x="618405" y="4382199"/>
              <a:ext cx="571504" cy="571504"/>
            </a:xfrm>
            <a:prstGeom prst="teardrop">
              <a:avLst>
                <a:gd name="adj" fmla="val 121303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spcBef>
                  <a:spcPts val="0"/>
                </a:spcBef>
                <a:spcAft>
                  <a:spcPts val="0"/>
                </a:spcAft>
                <a:defRPr lang="en-US"/>
              </a:pPr>
              <a:endParaRPr lang="en-US" altLang="">
                <a:solidFill>
                  <a:prstClr val="black"/>
                </a:solidFill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94154" y="4521275"/>
              <a:ext cx="914117" cy="215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ru-RU" altLang="en-US" sz="800" b="1" dirty="0" err="1" smtClean="0">
                  <a:solidFill>
                    <a:prstClr val="black"/>
                  </a:solidFill>
                  <a:latin typeface="맑은 고딕"/>
                  <a:ea typeface="맑은 고딕"/>
                </a:rPr>
                <a:t>гидрогелевые</a:t>
              </a:r>
              <a:endParaRPr lang="en-US" altLang="en-US" sz="800" b="1" dirty="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</p:grpSp>
      <p:sp>
        <p:nvSpPr>
          <p:cNvPr id="103" name="Text Box 12"/>
          <p:cNvSpPr txBox="1">
            <a:spLocks noChangeArrowheads="1"/>
          </p:cNvSpPr>
          <p:nvPr/>
        </p:nvSpPr>
        <p:spPr>
          <a:xfrm>
            <a:off x="530306" y="4830233"/>
            <a:ext cx="5771157" cy="276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1200" kern="0" dirty="0" err="1" smtClean="0">
                <a:solidFill>
                  <a:sysClr val="window" lastClr="FFFFFF"/>
                </a:solidFill>
              </a:rPr>
              <a:t>Патчи</a:t>
            </a:r>
            <a:r>
              <a:rPr lang="ru-RU" altLang="en-US" sz="1200" kern="0" dirty="0" smtClean="0">
                <a:solidFill>
                  <a:sysClr val="window" lastClr="FFFFFF"/>
                </a:solidFill>
              </a:rPr>
              <a:t> из серии </a:t>
            </a:r>
            <a:r>
              <a:rPr lang="en-US" altLang="en-US" sz="1200" kern="0" dirty="0" smtClean="0">
                <a:solidFill>
                  <a:sysClr val="window" lastClr="FFFFFF"/>
                </a:solidFill>
              </a:rPr>
              <a:t>My </a:t>
            </a:r>
            <a:r>
              <a:rPr lang="en-US" altLang="en-US" sz="1200" kern="0" dirty="0">
                <a:solidFill>
                  <a:sysClr val="window" lastClr="FFFFFF"/>
                </a:solidFill>
              </a:rPr>
              <a:t>Little Pet Spot Patch </a:t>
            </a:r>
            <a:r>
              <a:rPr lang="ru-RU" altLang="en-US" sz="1200" kern="0" dirty="0" smtClean="0">
                <a:solidFill>
                  <a:sysClr val="window" lastClr="FFFFFF"/>
                </a:solidFill>
              </a:rPr>
              <a:t>для лица и тела – </a:t>
            </a:r>
            <a:r>
              <a:rPr lang="en-US" altLang="en-US" sz="1200" kern="0" dirty="0" smtClean="0">
                <a:solidFill>
                  <a:sysClr val="window" lastClr="FFFFFF"/>
                </a:solidFill>
              </a:rPr>
              <a:t>4 </a:t>
            </a:r>
            <a:r>
              <a:rPr lang="ru-RU" altLang="en-US" sz="1200" kern="0" dirty="0" smtClean="0">
                <a:solidFill>
                  <a:sysClr val="window" lastClr="FFFFFF"/>
                </a:solidFill>
              </a:rPr>
              <a:t>вида</a:t>
            </a:r>
            <a:endParaRPr lang="ko-KR" altLang="en-US" sz="1200" kern="0" dirty="0">
              <a:solidFill>
                <a:sysClr val="window" lastClr="FFFFFF"/>
              </a:solidFill>
            </a:endParaRPr>
          </a:p>
        </p:txBody>
      </p:sp>
      <p:sp>
        <p:nvSpPr>
          <p:cNvPr id="104" name="직사각형 103"/>
          <p:cNvSpPr/>
          <p:nvPr/>
        </p:nvSpPr>
        <p:spPr>
          <a:xfrm>
            <a:off x="554236" y="5194543"/>
            <a:ext cx="5715000" cy="12911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endParaRPr lang="en-US" altLang="" sz="1400">
              <a:solidFill>
                <a:prstClr val="white"/>
              </a:solidFill>
            </a:endParaRPr>
          </a:p>
        </p:txBody>
      </p:sp>
      <p:sp>
        <p:nvSpPr>
          <p:cNvPr id="109" name="TextBox 131"/>
          <p:cNvSpPr txBox="1">
            <a:spLocks noChangeArrowheads="1"/>
          </p:cNvSpPr>
          <p:nvPr/>
        </p:nvSpPr>
        <p:spPr>
          <a:xfrm>
            <a:off x="520898" y="5191675"/>
            <a:ext cx="1519761" cy="35949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900" b="1" dirty="0">
                <a:solidFill>
                  <a:srgbClr val="000000"/>
                </a:solidFill>
                <a:latin typeface="맑은 고딕"/>
                <a:ea typeface="맑은 고딕"/>
              </a:rPr>
              <a:t>My Little Pet</a:t>
            </a:r>
            <a:endParaRPr lang="ko-KR" altLang="en-US" sz="900" b="1" dirty="0">
              <a:solidFill>
                <a:srgbClr val="000000"/>
              </a:solidFill>
              <a:latin typeface="맑은 고딕"/>
              <a:ea typeface="맑은 고딕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900" b="1" dirty="0">
                <a:solidFill>
                  <a:srgbClr val="000000"/>
                </a:solidFill>
                <a:latin typeface="맑은 고딕"/>
                <a:ea typeface="맑은 고딕"/>
              </a:rPr>
              <a:t>Eye Patch</a:t>
            </a:r>
          </a:p>
        </p:txBody>
      </p:sp>
      <p:sp>
        <p:nvSpPr>
          <p:cNvPr id="110" name="TextBox 133"/>
          <p:cNvSpPr txBox="1">
            <a:spLocks noChangeArrowheads="1"/>
          </p:cNvSpPr>
          <p:nvPr/>
        </p:nvSpPr>
        <p:spPr>
          <a:xfrm>
            <a:off x="2024844" y="5198851"/>
            <a:ext cx="1238039" cy="36184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900" b="1" dirty="0">
                <a:solidFill>
                  <a:srgbClr val="000000"/>
                </a:solidFill>
                <a:latin typeface="맑은 고딕"/>
                <a:ea typeface="맑은 고딕"/>
              </a:rPr>
              <a:t>My Little Pet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900" b="1" dirty="0">
                <a:solidFill>
                  <a:srgbClr val="000000"/>
                </a:solidFill>
                <a:latin typeface="맑은 고딕"/>
                <a:ea typeface="맑은 고딕"/>
              </a:rPr>
              <a:t>Wrinkle Line Patch</a:t>
            </a:r>
          </a:p>
        </p:txBody>
      </p:sp>
      <p:sp>
        <p:nvSpPr>
          <p:cNvPr id="111" name="TextBox 133"/>
          <p:cNvSpPr txBox="1">
            <a:spLocks noChangeArrowheads="1"/>
          </p:cNvSpPr>
          <p:nvPr/>
        </p:nvSpPr>
        <p:spPr>
          <a:xfrm>
            <a:off x="3440586" y="5197723"/>
            <a:ext cx="1450619" cy="36933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900" b="1" dirty="0">
                <a:solidFill>
                  <a:srgbClr val="000000"/>
                </a:solidFill>
                <a:latin typeface="맑은 고딕"/>
                <a:ea typeface="맑은 고딕"/>
              </a:rPr>
              <a:t>My Little Pet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900" b="1" dirty="0">
                <a:solidFill>
                  <a:srgbClr val="000000"/>
                </a:solidFill>
                <a:latin typeface="맑은 고딕"/>
                <a:ea typeface="맑은 고딕"/>
              </a:rPr>
              <a:t>Neck Patch</a:t>
            </a:r>
          </a:p>
        </p:txBody>
      </p:sp>
      <p:sp>
        <p:nvSpPr>
          <p:cNvPr id="112" name="TextBox 133"/>
          <p:cNvSpPr txBox="1">
            <a:spLocks noChangeArrowheads="1"/>
          </p:cNvSpPr>
          <p:nvPr/>
        </p:nvSpPr>
        <p:spPr>
          <a:xfrm>
            <a:off x="4833156" y="5210060"/>
            <a:ext cx="1450619" cy="3601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900" b="1" dirty="0">
                <a:solidFill>
                  <a:srgbClr val="000000"/>
                </a:solidFill>
                <a:latin typeface="맑은 고딕"/>
                <a:ea typeface="맑은 고딕"/>
              </a:rPr>
              <a:t>My Little Pet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900" b="1" dirty="0">
                <a:solidFill>
                  <a:srgbClr val="000000"/>
                </a:solidFill>
                <a:latin typeface="맑은 고딕"/>
                <a:ea typeface="맑은 고딕"/>
              </a:rPr>
              <a:t>Body Patch</a:t>
            </a:r>
          </a:p>
        </p:txBody>
      </p:sp>
      <p:sp>
        <p:nvSpPr>
          <p:cNvPr id="113" name="직사각형 112"/>
          <p:cNvSpPr/>
          <p:nvPr/>
        </p:nvSpPr>
        <p:spPr>
          <a:xfrm>
            <a:off x="491498" y="5552475"/>
            <a:ext cx="5840475" cy="933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endParaRPr lang="en-US" altLang="">
              <a:solidFill>
                <a:prstClr val="white"/>
              </a:solidFill>
            </a:endParaRPr>
          </a:p>
        </p:txBody>
      </p:sp>
      <p:sp>
        <p:nvSpPr>
          <p:cNvPr id="118" name="TextBox 107"/>
          <p:cNvSpPr txBox="1">
            <a:spLocks noChangeArrowheads="1"/>
          </p:cNvSpPr>
          <p:nvPr/>
        </p:nvSpPr>
        <p:spPr>
          <a:xfrm>
            <a:off x="631823" y="6307489"/>
            <a:ext cx="1285875" cy="21544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algn="ctr" eaLnBrk="1" hangingPunct="1">
              <a:defRPr lang="en-US"/>
            </a:pPr>
            <a:r>
              <a:rPr lang="en-US" altLang="ko-KR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/>
                <a:ea typeface="맑은 고딕"/>
              </a:rPr>
              <a:t>3</a:t>
            </a:r>
            <a:r>
              <a:rPr lang="ru-RU" altLang="ko-KR" sz="8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/>
                <a:ea typeface="맑은 고딕"/>
              </a:rPr>
              <a:t>гр</a:t>
            </a:r>
            <a:endParaRPr lang="ko-KR" altLang="en-US" sz="800" b="1" dirty="0">
              <a:solidFill>
                <a:schemeClr val="tx1">
                  <a:lumMod val="50000"/>
                  <a:lumOff val="50000"/>
                </a:schemeClr>
              </a:solidFill>
              <a:latin typeface="맑은 고딕"/>
              <a:ea typeface="맑은 고딕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078285" y="6292071"/>
            <a:ext cx="1214437" cy="21544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ko-KR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/>
                <a:ea typeface="맑은 고딕"/>
              </a:rPr>
              <a:t>5</a:t>
            </a:r>
            <a:r>
              <a:rPr lang="ru-RU" altLang="ko-KR" sz="8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/>
                <a:ea typeface="맑은 고딕"/>
              </a:rPr>
              <a:t>гр</a:t>
            </a:r>
            <a:endParaRPr lang="en-US" altLang="ko-KR" sz="800" b="1" dirty="0">
              <a:solidFill>
                <a:schemeClr val="tx1">
                  <a:lumMod val="50000"/>
                  <a:lumOff val="50000"/>
                </a:schemeClr>
              </a:solidFill>
              <a:latin typeface="맑은 고딕"/>
              <a:ea typeface="맑은 고딕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4947822" y="6275151"/>
            <a:ext cx="12241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ko-KR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/>
                <a:ea typeface="맑은 고딕"/>
              </a:rPr>
              <a:t>8</a:t>
            </a:r>
            <a:r>
              <a:rPr lang="ru-RU" altLang="ko-KR" sz="8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/>
                <a:ea typeface="맑은 고딕"/>
              </a:rPr>
              <a:t>гр</a:t>
            </a:r>
            <a:endParaRPr lang="en-US" altLang="ko-KR" sz="800" b="1" dirty="0">
              <a:solidFill>
                <a:schemeClr val="tx1">
                  <a:lumMod val="50000"/>
                  <a:lumOff val="50000"/>
                </a:schemeClr>
              </a:solidFill>
              <a:latin typeface="맑은 고딕"/>
              <a:ea typeface="맑은 고딕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3540945" y="6292071"/>
            <a:ext cx="12241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ko-KR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/>
                <a:ea typeface="맑은 고딕"/>
              </a:rPr>
              <a:t>8</a:t>
            </a:r>
            <a:r>
              <a:rPr lang="ru-RU" altLang="ko-KR" sz="8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/>
                <a:ea typeface="맑은 고딕"/>
              </a:rPr>
              <a:t>гр</a:t>
            </a:r>
            <a:endParaRPr lang="en-US" altLang="ko-KR" sz="800" b="1" dirty="0">
              <a:solidFill>
                <a:schemeClr val="tx1">
                  <a:lumMod val="50000"/>
                  <a:lumOff val="50000"/>
                </a:schemeClr>
              </a:solidFill>
              <a:latin typeface="맑은 고딕"/>
              <a:ea typeface="맑은 고딕"/>
            </a:endParaRPr>
          </a:p>
        </p:txBody>
      </p:sp>
      <p:grpSp>
        <p:nvGrpSpPr>
          <p:cNvPr id="9" name="그룹 45"/>
          <p:cNvGrpSpPr/>
          <p:nvPr/>
        </p:nvGrpSpPr>
        <p:grpSpPr>
          <a:xfrm>
            <a:off x="1890020" y="5483899"/>
            <a:ext cx="624966" cy="489081"/>
            <a:chOff x="315579" y="3500430"/>
            <a:chExt cx="713679" cy="555934"/>
          </a:xfrm>
        </p:grpSpPr>
        <p:sp>
          <p:nvSpPr>
            <p:cNvPr id="123" name="포인트가 16개인 별 122"/>
            <p:cNvSpPr/>
            <p:nvPr/>
          </p:nvSpPr>
          <p:spPr>
            <a:xfrm>
              <a:off x="428604" y="3500430"/>
              <a:ext cx="500066" cy="500066"/>
            </a:xfrm>
            <a:prstGeom prst="star16">
              <a:avLst>
                <a:gd name="adj" fmla="val 37500"/>
              </a:avLst>
            </a:prstGeom>
            <a:solidFill>
              <a:srgbClr val="FF33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latinLnBrk="0">
                <a:defRPr lang="en-US"/>
              </a:pPr>
              <a:endParaRPr lang="en-US" altLang="" sz="800" kern="0">
                <a:solidFill>
                  <a:srgbClr val="FFFFFF"/>
                </a:solidFill>
                <a:latin typeface="+mn-ea"/>
                <a:ea typeface="+mn-ea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315579" y="3636547"/>
              <a:ext cx="713679" cy="4198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>
                <a:defRPr lang="en-US"/>
              </a:pPr>
              <a:r>
                <a:rPr lang="ru-RU" altLang="ko-KR" sz="600" b="1" kern="0" dirty="0">
                  <a:latin typeface="+mn-ea"/>
                </a:rPr>
                <a:t>б</a:t>
              </a:r>
              <a:r>
                <a:rPr lang="ru-RU" altLang="ko-KR" sz="600" b="1" kern="0" dirty="0" smtClean="0">
                  <a:latin typeface="+mn-ea"/>
                  <a:ea typeface="+mn-ea"/>
                </a:rPr>
                <a:t>орется с морщинами</a:t>
              </a:r>
              <a:endParaRPr lang="ko-KR" altLang="en-US" sz="600" b="1" kern="0" dirty="0">
                <a:latin typeface="+mn-ea"/>
                <a:ea typeface="+mn-ea"/>
              </a:endParaRPr>
            </a:p>
          </p:txBody>
        </p:sp>
      </p:grpSp>
      <p:grpSp>
        <p:nvGrpSpPr>
          <p:cNvPr id="10" name="그룹 48"/>
          <p:cNvGrpSpPr/>
          <p:nvPr/>
        </p:nvGrpSpPr>
        <p:grpSpPr>
          <a:xfrm>
            <a:off x="631824" y="5455756"/>
            <a:ext cx="489231" cy="432896"/>
            <a:chOff x="862453" y="3500430"/>
            <a:chExt cx="565143" cy="500066"/>
          </a:xfrm>
        </p:grpSpPr>
        <p:sp>
          <p:nvSpPr>
            <p:cNvPr id="126" name="포인트가 16개인 별 125"/>
            <p:cNvSpPr/>
            <p:nvPr/>
          </p:nvSpPr>
          <p:spPr>
            <a:xfrm>
              <a:off x="927530" y="3500430"/>
              <a:ext cx="500066" cy="500066"/>
            </a:xfrm>
            <a:prstGeom prst="star16">
              <a:avLst>
                <a:gd name="adj" fmla="val 37500"/>
              </a:avLst>
            </a:prstGeom>
            <a:solidFill>
              <a:srgbClr val="0070C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latinLnBrk="0">
                <a:spcBef>
                  <a:spcPts val="0"/>
                </a:spcBef>
                <a:spcAft>
                  <a:spcPts val="0"/>
                </a:spcAft>
                <a:defRPr lang="en-US"/>
              </a:pPr>
              <a:endParaRPr lang="en-US" altLang="" kern="0">
                <a:solidFill>
                  <a:srgbClr val="FFFFFF"/>
                </a:solidFill>
                <a:latin typeface="굴림"/>
                <a:ea typeface="굴림"/>
                <a:cs typeface="+mn-cs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862453" y="3566128"/>
              <a:ext cx="539677" cy="3199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ru-RU" altLang="ko-KR" sz="600" b="1" kern="0" dirty="0" smtClean="0">
                  <a:latin typeface="맑은 고딕"/>
                  <a:ea typeface="맑은 고딕"/>
                </a:rPr>
                <a:t>отбеливает</a:t>
              </a:r>
              <a:endParaRPr lang="ko-KR" altLang="en-US" sz="600" b="1" kern="0" dirty="0">
                <a:latin typeface="맑은 고딕"/>
                <a:ea typeface="맑은 고딕"/>
              </a:endParaRPr>
            </a:p>
          </p:txBody>
        </p:sp>
      </p:grpSp>
      <p:grpSp>
        <p:nvGrpSpPr>
          <p:cNvPr id="11" name="그룹 45"/>
          <p:cNvGrpSpPr/>
          <p:nvPr/>
        </p:nvGrpSpPr>
        <p:grpSpPr>
          <a:xfrm>
            <a:off x="3297866" y="5495989"/>
            <a:ext cx="666024" cy="439931"/>
            <a:chOff x="268693" y="3500430"/>
            <a:chExt cx="760565" cy="500066"/>
          </a:xfrm>
        </p:grpSpPr>
        <p:sp>
          <p:nvSpPr>
            <p:cNvPr id="129" name="포인트가 16개인 별 128"/>
            <p:cNvSpPr/>
            <p:nvPr/>
          </p:nvSpPr>
          <p:spPr>
            <a:xfrm>
              <a:off x="428604" y="3500430"/>
              <a:ext cx="500066" cy="500066"/>
            </a:xfrm>
            <a:prstGeom prst="star16">
              <a:avLst>
                <a:gd name="adj" fmla="val 37500"/>
              </a:avLst>
            </a:prstGeom>
            <a:solidFill>
              <a:srgbClr val="FF33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latinLnBrk="0">
                <a:defRPr lang="en-US"/>
              </a:pPr>
              <a:endParaRPr lang="en-US" altLang="" sz="800" kern="0">
                <a:solidFill>
                  <a:srgbClr val="FFFFFF"/>
                </a:solidFill>
                <a:latin typeface="+mn-ea"/>
                <a:ea typeface="+mn-ea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268693" y="3636546"/>
              <a:ext cx="760565" cy="3148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>
                <a:defRPr lang="en-US"/>
              </a:pPr>
              <a:r>
                <a:rPr lang="ru-RU" altLang="ko-KR" sz="600" b="1" kern="0" dirty="0">
                  <a:solidFill>
                    <a:srgbClr val="FF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latin typeface="+mn-ea"/>
                </a:rPr>
                <a:t>б</a:t>
              </a:r>
              <a:r>
                <a:rPr lang="ru-RU" altLang="ko-KR" sz="600" b="1" kern="0" dirty="0" smtClean="0">
                  <a:solidFill>
                    <a:srgbClr val="FF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latin typeface="+mn-ea"/>
                </a:rPr>
                <a:t>орется с морщинами</a:t>
              </a:r>
              <a:endParaRPr lang="ko-KR" altLang="en-US" sz="600" b="1" kern="0" dirty="0">
                <a:solidFill>
                  <a:srgbClr val="FFFFFF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16" name="Group 2"/>
          <p:cNvGrpSpPr/>
          <p:nvPr/>
        </p:nvGrpSpPr>
        <p:grpSpPr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144" name="Line 10"/>
            <p:cNvSpPr>
              <a:spLocks noChangeShapeType="1"/>
            </p:cNvSpPr>
            <p:nvPr/>
          </p:nvSpPr>
          <p:spPr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  <p:sp>
          <p:nvSpPr>
            <p:cNvPr id="145" name="Line 11"/>
            <p:cNvSpPr>
              <a:spLocks noChangeShapeType="1"/>
            </p:cNvSpPr>
            <p:nvPr/>
          </p:nvSpPr>
          <p:spPr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17" name="그룹 145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148" name="TextBox 147"/>
            <p:cNvSpPr txBox="1"/>
            <p:nvPr/>
          </p:nvSpPr>
          <p:spPr>
            <a:xfrm>
              <a:off x="5181600" y="113646"/>
              <a:ext cx="1187450" cy="2154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 lang="en-US"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8" name="그룹 14"/>
            <p:cNvGrpSpPr/>
            <p:nvPr/>
          </p:nvGrpSpPr>
          <p:grpSpPr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57" name="Rectangle 5"/>
              <p:cNvSpPr>
                <a:spLocks noChangeArrowheads="1"/>
              </p:cNvSpPr>
              <p:nvPr/>
            </p:nvSpPr>
            <p:spPr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59" name="Rectangle 9"/>
              <p:cNvSpPr>
                <a:spLocks noChangeArrowheads="1"/>
              </p:cNvSpPr>
              <p:nvPr/>
            </p:nvSpPr>
            <p:spPr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0" name="Rectangle 5"/>
              <p:cNvSpPr>
                <a:spLocks noChangeArrowheads="1"/>
              </p:cNvSpPr>
              <p:nvPr/>
            </p:nvSpPr>
            <p:spPr>
              <a:xfrm>
                <a:off x="4563977" y="1571574"/>
                <a:ext cx="859432" cy="857197"/>
              </a:xfrm>
              <a:prstGeom prst="rect">
                <a:avLst/>
              </a:prstGeom>
              <a:blipFill rotWithShape="1">
                <a:blip r:embed="rId5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1" name="Rectangle 9"/>
              <p:cNvSpPr>
                <a:spLocks noChangeArrowheads="1"/>
              </p:cNvSpPr>
              <p:nvPr/>
            </p:nvSpPr>
            <p:spPr>
              <a:xfrm>
                <a:off x="3700887" y="714375"/>
                <a:ext cx="863091" cy="857199"/>
              </a:xfrm>
              <a:prstGeom prst="rect">
                <a:avLst/>
              </a:prstGeom>
              <a:blipFill rotWithShape="1">
                <a:blip r:embed="rId6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2" name="Rectangle 7"/>
              <p:cNvSpPr>
                <a:spLocks noChangeArrowheads="1"/>
              </p:cNvSpPr>
              <p:nvPr/>
            </p:nvSpPr>
            <p:spPr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3" name="Rectangle 7"/>
              <p:cNvSpPr>
                <a:spLocks noChangeArrowheads="1"/>
              </p:cNvSpPr>
              <p:nvPr/>
            </p:nvSpPr>
            <p:spPr>
              <a:xfrm>
                <a:off x="3700887" y="1571574"/>
                <a:ext cx="863091" cy="857197"/>
              </a:xfrm>
              <a:prstGeom prst="rect">
                <a:avLst/>
              </a:prstGeom>
              <a:blipFill rotWithShape="1">
                <a:blip r:embed="rId7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9" name="그룹 14"/>
            <p:cNvGrpSpPr/>
            <p:nvPr/>
          </p:nvGrpSpPr>
          <p:grpSpPr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54" name="Rectangle 10"/>
              <p:cNvSpPr>
                <a:spLocks noChangeArrowheads="1"/>
              </p:cNvSpPr>
              <p:nvPr/>
            </p:nvSpPr>
            <p:spPr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55" name="Rectangle 21"/>
              <p:cNvSpPr>
                <a:spLocks noChangeArrowheads="1"/>
              </p:cNvSpPr>
              <p:nvPr/>
            </p:nvSpPr>
            <p:spPr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53" name="그림 22" descr="회사로고.JPG"/>
            <p:cNvPicPr>
              <a:picLocks noChangeAspect="1"/>
            </p:cNvPicPr>
            <p:nvPr/>
          </p:nvPicPr>
          <p:blipFill rotWithShape="1">
            <a:blip r:embed="rId8" cstate="print"/>
            <a:srcRect/>
            <a:stretch>
              <a:fillRect/>
            </a:stretch>
          </p:blipFill>
          <p:spPr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sp>
        <p:nvSpPr>
          <p:cNvPr id="164" name="Text Box 12"/>
          <p:cNvSpPr txBox="1">
            <a:spLocks noChangeArrowheads="1"/>
          </p:cNvSpPr>
          <p:nvPr/>
        </p:nvSpPr>
        <p:spPr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 lang="en-US"/>
            </a:pPr>
            <a:r>
              <a:rPr lang="en-US" altLang="en-US" sz="1600" b="1" dirty="0">
                <a:solidFill>
                  <a:prstClr val="black"/>
                </a:solidFill>
              </a:rPr>
              <a:t>One Point</a:t>
            </a:r>
            <a:r>
              <a:rPr lang="ko-KR" altLang="en-US" sz="1600" b="1" dirty="0">
                <a:solidFill>
                  <a:prstClr val="black"/>
                </a:solidFill>
              </a:rPr>
              <a:t> </a:t>
            </a:r>
            <a:r>
              <a:rPr lang="en-US" altLang="ko-KR" sz="1600" b="1" dirty="0">
                <a:solidFill>
                  <a:prstClr val="black"/>
                </a:solidFill>
              </a:rPr>
              <a:t>- </a:t>
            </a:r>
            <a:r>
              <a:rPr lang="en-US" altLang="en-US" sz="1600" b="1" dirty="0">
                <a:solidFill>
                  <a:prstClr val="black"/>
                </a:solidFill>
              </a:rPr>
              <a:t>Sheet Pack</a:t>
            </a:r>
            <a:r>
              <a:rPr lang="en-US" altLang="ko-KR" sz="1600" b="1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22" name="TextBox 133"/>
          <p:cNvSpPr txBox="1">
            <a:spLocks noChangeArrowheads="1"/>
          </p:cNvSpPr>
          <p:nvPr/>
        </p:nvSpPr>
        <p:spPr>
          <a:xfrm>
            <a:off x="2276872" y="1394356"/>
            <a:ext cx="1450619" cy="36933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Timless Ferment Snail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Eye Mask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2420887" y="2597867"/>
            <a:ext cx="1317633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ko-KR" sz="800" b="1" dirty="0" smtClean="0">
                <a:solidFill>
                  <a:prstClr val="white">
                    <a:lumMod val="50000"/>
                  </a:prstClr>
                </a:solidFill>
                <a:latin typeface="맑은 고딕"/>
                <a:ea typeface="맑은 고딕"/>
              </a:rPr>
              <a:t>2</a:t>
            </a:r>
            <a:r>
              <a:rPr lang="ru-RU" altLang="ko-KR" sz="800" b="1" dirty="0" err="1" smtClean="0">
                <a:solidFill>
                  <a:prstClr val="white">
                    <a:lumMod val="50000"/>
                  </a:prstClr>
                </a:solidFill>
                <a:latin typeface="맑은 고딕"/>
                <a:ea typeface="맑은 고딕"/>
              </a:rPr>
              <a:t>патча</a:t>
            </a:r>
            <a:r>
              <a:rPr lang="en-US" altLang="ko-KR" sz="800" b="1" dirty="0" smtClean="0">
                <a:solidFill>
                  <a:prstClr val="white">
                    <a:lumMod val="50000"/>
                  </a:prstClr>
                </a:solidFill>
                <a:latin typeface="맑은 고딕"/>
                <a:ea typeface="맑은 고딕"/>
              </a:rPr>
              <a:t>(</a:t>
            </a:r>
            <a:r>
              <a:rPr lang="ru-RU" altLang="ko-KR" sz="800" b="1" dirty="0" smtClean="0">
                <a:solidFill>
                  <a:prstClr val="white">
                    <a:lumMod val="50000"/>
                  </a:prstClr>
                </a:solidFill>
                <a:latin typeface="맑은 고딕"/>
                <a:ea typeface="맑은 고딕"/>
              </a:rPr>
              <a:t>одноразовые</a:t>
            </a:r>
            <a:r>
              <a:rPr lang="en-US" altLang="ko-KR" sz="800" b="1" dirty="0" smtClean="0">
                <a:solidFill>
                  <a:prstClr val="white">
                    <a:lumMod val="50000"/>
                  </a:prstClr>
                </a:solidFill>
                <a:latin typeface="맑은 고딕"/>
                <a:ea typeface="맑은 고딕"/>
              </a:rPr>
              <a:t>)</a:t>
            </a:r>
            <a:endParaRPr lang="en-US" altLang="ko-KR" sz="800" b="1" dirty="0">
              <a:solidFill>
                <a:prstClr val="white">
                  <a:lumMod val="50000"/>
                </a:prstClr>
              </a:solidFill>
              <a:latin typeface="맑은 고딕"/>
              <a:ea typeface="맑은 고딕"/>
            </a:endParaRPr>
          </a:p>
        </p:txBody>
      </p:sp>
      <p:pic>
        <p:nvPicPr>
          <p:cNvPr id="128" name="Picture 2"/>
          <p:cNvPicPr>
            <a:picLocks noChangeAspect="1" noChangeArrowheads="1"/>
          </p:cNvPicPr>
          <p:nvPr/>
        </p:nvPicPr>
        <p:blipFill rotWithShape="1">
          <a:blip r:embed="rId9" cstate="print"/>
          <a:srcRect/>
          <a:stretch>
            <a:fillRect/>
          </a:stretch>
        </p:blipFill>
        <p:spPr>
          <a:xfrm>
            <a:off x="2623333" y="1960229"/>
            <a:ext cx="776288" cy="52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Picture 2" descr="C:\Users\User\Desktop\2014년02월06일 14시08분1\토니모리 팬더의 꿈 아이 패치 복사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4704" y="1795766"/>
            <a:ext cx="668612" cy="844303"/>
          </a:xfrm>
          <a:prstGeom prst="rect">
            <a:avLst/>
          </a:prstGeom>
          <a:noFill/>
        </p:spPr>
      </p:pic>
      <p:pic>
        <p:nvPicPr>
          <p:cNvPr id="134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48420" y="1886277"/>
            <a:ext cx="1191317" cy="69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그룹 38"/>
          <p:cNvGrpSpPr/>
          <p:nvPr/>
        </p:nvGrpSpPr>
        <p:grpSpPr>
          <a:xfrm>
            <a:off x="4513332" y="1749466"/>
            <a:ext cx="535913" cy="482274"/>
            <a:chOff x="1040714" y="3500430"/>
            <a:chExt cx="530963" cy="500066"/>
          </a:xfrm>
        </p:grpSpPr>
        <p:sp>
          <p:nvSpPr>
            <p:cNvPr id="214" name="포인트가 16개인 별 213"/>
            <p:cNvSpPr/>
            <p:nvPr/>
          </p:nvSpPr>
          <p:spPr>
            <a:xfrm>
              <a:off x="1071546" y="3500430"/>
              <a:ext cx="500066" cy="500066"/>
            </a:xfrm>
            <a:prstGeom prst="star16">
              <a:avLst>
                <a:gd name="adj" fmla="val 37500"/>
              </a:avLst>
            </a:prstGeom>
            <a:solidFill>
              <a:srgbClr val="0070C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latinLnBrk="0">
                <a:spcBef>
                  <a:spcPts val="0"/>
                </a:spcBef>
                <a:spcAft>
                  <a:spcPts val="0"/>
                </a:spcAft>
                <a:defRPr lang="en-US"/>
              </a:pPr>
              <a:endParaRPr lang="en-US" altLang="" kern="0">
                <a:solidFill>
                  <a:srgbClr val="FFFFFF"/>
                </a:solidFill>
                <a:latin typeface="굴림"/>
                <a:ea typeface="굴림"/>
                <a:cs typeface="+mn-cs"/>
              </a:endParaRPr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1040714" y="3674954"/>
              <a:ext cx="530963" cy="17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en-US" altLang="en-US" sz="500" b="1" kern="0" dirty="0">
                  <a:solidFill>
                    <a:srgbClr val="FFFFFF"/>
                  </a:solidFill>
                  <a:latin typeface="맑은 고딕"/>
                  <a:ea typeface="맑은 고딕"/>
                </a:rPr>
                <a:t>Whitening</a:t>
              </a:r>
            </a:p>
          </p:txBody>
        </p:sp>
      </p:grpSp>
      <p:grpSp>
        <p:nvGrpSpPr>
          <p:cNvPr id="5" name="그룹 37"/>
          <p:cNvGrpSpPr/>
          <p:nvPr/>
        </p:nvGrpSpPr>
        <p:grpSpPr>
          <a:xfrm>
            <a:off x="4918069" y="1747649"/>
            <a:ext cx="437307" cy="431711"/>
            <a:chOff x="424671" y="3500430"/>
            <a:chExt cx="537296" cy="500066"/>
          </a:xfrm>
        </p:grpSpPr>
        <p:sp>
          <p:nvSpPr>
            <p:cNvPr id="217" name="포인트가 16개인 별 216"/>
            <p:cNvSpPr/>
            <p:nvPr/>
          </p:nvSpPr>
          <p:spPr>
            <a:xfrm>
              <a:off x="428604" y="3500430"/>
              <a:ext cx="500066" cy="500066"/>
            </a:xfrm>
            <a:prstGeom prst="star16">
              <a:avLst>
                <a:gd name="adj" fmla="val 37500"/>
              </a:avLst>
            </a:prstGeom>
            <a:solidFill>
              <a:srgbClr val="FF33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latinLnBrk="0">
                <a:spcBef>
                  <a:spcPts val="0"/>
                </a:spcBef>
                <a:spcAft>
                  <a:spcPts val="0"/>
                </a:spcAft>
                <a:defRPr lang="en-US"/>
              </a:pPr>
              <a:endParaRPr lang="en-US" altLang="" sz="800" kern="0">
                <a:solidFill>
                  <a:srgbClr val="FFFFFF"/>
                </a:solidFill>
                <a:latin typeface="굴림"/>
                <a:ea typeface="굴림"/>
                <a:cs typeface="+mn-cs"/>
              </a:endParaRPr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424671" y="3666600"/>
              <a:ext cx="537296" cy="1960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en-US" altLang="en-US" sz="500" b="1" kern="0" dirty="0">
                  <a:solidFill>
                    <a:srgbClr val="FFFFFF"/>
                  </a:solidFill>
                  <a:latin typeface="맑은 고딕"/>
                  <a:ea typeface="맑은 고딕"/>
                </a:rPr>
                <a:t>Wrinkle</a:t>
              </a:r>
            </a:p>
          </p:txBody>
        </p:sp>
      </p:grpSp>
      <p:pic>
        <p:nvPicPr>
          <p:cNvPr id="137" name="Picture 4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63800" y="3821425"/>
            <a:ext cx="905290" cy="62331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0" name="Picture 2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5593" y="3749415"/>
            <a:ext cx="995217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" name="Picture 4" descr="C:\Users\User\Desktop\2014년02월06일 14시08분1\토니모리 마이 리틀 펫 넥 패치 복사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730005" y="5558591"/>
            <a:ext cx="755650" cy="784999"/>
          </a:xfrm>
          <a:prstGeom prst="rect">
            <a:avLst/>
          </a:prstGeom>
          <a:noFill/>
        </p:spPr>
      </p:pic>
      <p:pic>
        <p:nvPicPr>
          <p:cNvPr id="152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166479" y="5601633"/>
            <a:ext cx="747249" cy="713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5" name="Picture 2" descr="C:\Users\User\Desktop\2014년02월06일 14시08분1\토니모리 마이 리틀 펫 아이 패치 복사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85859" y="5582017"/>
            <a:ext cx="789842" cy="724307"/>
          </a:xfrm>
          <a:prstGeom prst="rect">
            <a:avLst/>
          </a:prstGeom>
          <a:noFill/>
        </p:spPr>
      </p:pic>
      <p:pic>
        <p:nvPicPr>
          <p:cNvPr id="166" name="Picture 3" descr="C:\Users\User\Desktop\2014년02월06일 14시08분1\토니모리 마이 리틀 펫 팔자주름 패치 복사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220255" y="5582018"/>
            <a:ext cx="837712" cy="783289"/>
          </a:xfrm>
          <a:prstGeom prst="rect">
            <a:avLst/>
          </a:prstGeom>
          <a:noFill/>
        </p:spPr>
      </p:pic>
      <p:pic>
        <p:nvPicPr>
          <p:cNvPr id="143" name="Picture 2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6695" y="3677411"/>
            <a:ext cx="1008112" cy="804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6" name="Picture 3" descr="C:\Users\User\Desktop\2014년02월06일 14시08분1\볼빨간소녀패치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573016" y="3821428"/>
            <a:ext cx="864096" cy="597025"/>
          </a:xfrm>
          <a:prstGeom prst="rect">
            <a:avLst/>
          </a:prstGeom>
          <a:noFill/>
        </p:spPr>
      </p:pic>
      <p:grpSp>
        <p:nvGrpSpPr>
          <p:cNvPr id="12" name="그룹 67"/>
          <p:cNvGrpSpPr/>
          <p:nvPr/>
        </p:nvGrpSpPr>
        <p:grpSpPr>
          <a:xfrm>
            <a:off x="2741553" y="5623922"/>
            <a:ext cx="615441" cy="398681"/>
            <a:chOff x="534408" y="1747619"/>
            <a:chExt cx="882228" cy="571504"/>
          </a:xfrm>
        </p:grpSpPr>
        <p:sp>
          <p:nvSpPr>
            <p:cNvPr id="132" name="눈물 방울 131"/>
            <p:cNvSpPr/>
            <p:nvPr/>
          </p:nvSpPr>
          <p:spPr>
            <a:xfrm rot="18897784">
              <a:off x="618405" y="1747619"/>
              <a:ext cx="571504" cy="571504"/>
            </a:xfrm>
            <a:prstGeom prst="teardrop">
              <a:avLst>
                <a:gd name="adj" fmla="val 121303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spcBef>
                  <a:spcPts val="0"/>
                </a:spcBef>
                <a:spcAft>
                  <a:spcPts val="0"/>
                </a:spcAft>
                <a:defRPr lang="en-US"/>
              </a:pPr>
              <a:endParaRPr lang="en-US" altLang="">
                <a:solidFill>
                  <a:prstClr val="black"/>
                </a:solidFill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534408" y="1928592"/>
              <a:ext cx="882228" cy="242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ru-RU" altLang="ko-KR" sz="500" b="1" dirty="0" err="1" smtClean="0">
                  <a:solidFill>
                    <a:prstClr val="black"/>
                  </a:solidFill>
                  <a:latin typeface="맑은 고딕"/>
                  <a:ea typeface="맑은 고딕"/>
                </a:rPr>
                <a:t>гилрогелевая</a:t>
              </a:r>
              <a:endParaRPr lang="ko-KR" altLang="en-US" sz="500" b="1" dirty="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</p:grpSp>
      <p:grpSp>
        <p:nvGrpSpPr>
          <p:cNvPr id="13" name="그룹 67"/>
          <p:cNvGrpSpPr/>
          <p:nvPr/>
        </p:nvGrpSpPr>
        <p:grpSpPr>
          <a:xfrm>
            <a:off x="1415793" y="5623921"/>
            <a:ext cx="667636" cy="398681"/>
            <a:chOff x="518505" y="1747619"/>
            <a:chExt cx="957047" cy="571504"/>
          </a:xfrm>
        </p:grpSpPr>
        <p:sp>
          <p:nvSpPr>
            <p:cNvPr id="135" name="눈물 방울 134"/>
            <p:cNvSpPr/>
            <p:nvPr/>
          </p:nvSpPr>
          <p:spPr>
            <a:xfrm rot="18897784">
              <a:off x="618405" y="1747619"/>
              <a:ext cx="571504" cy="571504"/>
            </a:xfrm>
            <a:prstGeom prst="teardrop">
              <a:avLst>
                <a:gd name="adj" fmla="val 121303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spcBef>
                  <a:spcPts val="0"/>
                </a:spcBef>
                <a:spcAft>
                  <a:spcPts val="0"/>
                </a:spcAft>
                <a:defRPr lang="en-US"/>
              </a:pPr>
              <a:endParaRPr lang="en-US" altLang="">
                <a:solidFill>
                  <a:prstClr val="black"/>
                </a:solidFill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518505" y="1912039"/>
              <a:ext cx="957047" cy="242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ru-RU" altLang="ko-KR" sz="500" b="1" dirty="0" err="1" smtClean="0">
                  <a:solidFill>
                    <a:prstClr val="black"/>
                  </a:solidFill>
                  <a:latin typeface="맑은 고딕"/>
                  <a:ea typeface="맑은 고딕"/>
                </a:rPr>
                <a:t>гидрогелевая</a:t>
              </a:r>
              <a:endParaRPr lang="ko-KR" altLang="en-US" sz="500" b="1" dirty="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</p:grpSp>
      <p:grpSp>
        <p:nvGrpSpPr>
          <p:cNvPr id="14" name="그룹 136"/>
          <p:cNvGrpSpPr/>
          <p:nvPr/>
        </p:nvGrpSpPr>
        <p:grpSpPr>
          <a:xfrm>
            <a:off x="5434058" y="5632754"/>
            <a:ext cx="1125153" cy="398682"/>
            <a:chOff x="3208239" y="2186767"/>
            <a:chExt cx="1125153" cy="398683"/>
          </a:xfrm>
        </p:grpSpPr>
        <p:sp>
          <p:nvSpPr>
            <p:cNvPr id="138" name="눈물 방울 137"/>
            <p:cNvSpPr/>
            <p:nvPr/>
          </p:nvSpPr>
          <p:spPr>
            <a:xfrm rot="18897784">
              <a:off x="3561268" y="2186767"/>
              <a:ext cx="398683" cy="398683"/>
            </a:xfrm>
            <a:prstGeom prst="teardrop">
              <a:avLst>
                <a:gd name="adj" fmla="val 121303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spcBef>
                  <a:spcPts val="0"/>
                </a:spcBef>
                <a:spcAft>
                  <a:spcPts val="0"/>
                </a:spcAft>
                <a:defRPr lang="en-US"/>
              </a:pPr>
              <a:endParaRPr lang="en-US" altLang="">
                <a:solidFill>
                  <a:prstClr val="black"/>
                </a:solidFill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3208239" y="2270914"/>
              <a:ext cx="1125153" cy="169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ru-RU" altLang="ko-KR" sz="500" b="1" dirty="0" err="1" smtClean="0">
                  <a:solidFill>
                    <a:prstClr val="black"/>
                  </a:solidFill>
                  <a:latin typeface="맑은 고딕"/>
                  <a:ea typeface="맑은 고딕"/>
                </a:rPr>
                <a:t>гидрогелевая</a:t>
              </a:r>
              <a:endParaRPr lang="en-US" altLang="ko-KR" sz="500" b="1" dirty="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</p:grpSp>
      <p:grpSp>
        <p:nvGrpSpPr>
          <p:cNvPr id="15" name="그룹 139"/>
          <p:cNvGrpSpPr/>
          <p:nvPr/>
        </p:nvGrpSpPr>
        <p:grpSpPr>
          <a:xfrm>
            <a:off x="3984179" y="5600857"/>
            <a:ext cx="1125153" cy="398682"/>
            <a:chOff x="3208239" y="2186767"/>
            <a:chExt cx="1125153" cy="398683"/>
          </a:xfrm>
        </p:grpSpPr>
        <p:sp>
          <p:nvSpPr>
            <p:cNvPr id="141" name="눈물 방울 140"/>
            <p:cNvSpPr/>
            <p:nvPr/>
          </p:nvSpPr>
          <p:spPr>
            <a:xfrm rot="18897784">
              <a:off x="3561268" y="2186767"/>
              <a:ext cx="398683" cy="398683"/>
            </a:xfrm>
            <a:prstGeom prst="teardrop">
              <a:avLst>
                <a:gd name="adj" fmla="val 121303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spcBef>
                  <a:spcPts val="0"/>
                </a:spcBef>
                <a:spcAft>
                  <a:spcPts val="0"/>
                </a:spcAft>
                <a:defRPr lang="en-US"/>
              </a:pPr>
              <a:endParaRPr lang="en-US" altLang="">
                <a:solidFill>
                  <a:prstClr val="black"/>
                </a:solidFill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3208239" y="2270914"/>
              <a:ext cx="1125153" cy="169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ru-RU" altLang="ko-KR" sz="500" b="1" dirty="0" err="1" smtClean="0">
                  <a:solidFill>
                    <a:prstClr val="black"/>
                  </a:solidFill>
                  <a:latin typeface="맑은 고딕"/>
                  <a:ea typeface="맑은 고딕"/>
                </a:rPr>
                <a:t>гидрогелевая</a:t>
              </a:r>
              <a:endParaRPr lang="ko-KR" altLang="en-US" sz="500" b="1" dirty="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</p:grpSp>
      <p:pic>
        <p:nvPicPr>
          <p:cNvPr id="167" name="Picture 2" descr="C:\Users\User\Desktop\2014년02월06일 14시08분1\집 나간 딸기 씨 쓰리스텝 코 팩 복사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308165" y="7277809"/>
            <a:ext cx="987599" cy="10468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9" name="Line 10"/>
            <p:cNvSpPr>
              <a:spLocks noChangeShapeType="1"/>
            </p:cNvSpPr>
            <p:nvPr/>
          </p:nvSpPr>
          <p:spPr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24133120"/>
              </p:ext>
            </p:extLst>
          </p:nvPr>
        </p:nvGraphicFramePr>
        <p:xfrm>
          <a:off x="548681" y="3301216"/>
          <a:ext cx="5760639" cy="57352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648072"/>
                <a:gridCol w="3024335"/>
              </a:tblGrid>
              <a:tr h="33528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1080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 err="1">
                          <a:solidFill>
                            <a:prstClr val="black"/>
                          </a:solidFill>
                        </a:rPr>
                        <a:t>Floria</a:t>
                      </a:r>
                      <a:endParaRPr lang="en-US" altLang="ko-KR" sz="800" dirty="0">
                        <a:solidFill>
                          <a:prstClr val="black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solidFill>
                            <a:prstClr val="black"/>
                          </a:solidFill>
                        </a:rPr>
                        <a:t>Whitening</a:t>
                      </a:r>
                      <a:r>
                        <a:rPr lang="ko-KR" altLang="en-US" sz="800" dirty="0">
                          <a:solidFill>
                            <a:prstClr val="black"/>
                          </a:solidFill>
                        </a:rPr>
                        <a:t> 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solidFill>
                            <a:prstClr val="black"/>
                          </a:solidFill>
                        </a:rPr>
                        <a:t>Petal</a:t>
                      </a:r>
                      <a:r>
                        <a:rPr lang="ko-KR" altLang="en-US" sz="800" dirty="0">
                          <a:solidFill>
                            <a:prstClr val="black"/>
                          </a:solidFill>
                        </a:rPr>
                        <a:t> </a:t>
                      </a:r>
                      <a:r>
                        <a:rPr lang="en-US" altLang="ko-KR" sz="800" dirty="0">
                          <a:solidFill>
                            <a:prstClr val="black"/>
                          </a:solidFill>
                        </a:rPr>
                        <a:t>Toner</a:t>
                      </a: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150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Отбеливающий тоник, обогащенный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ампульной отбеливающей эссенцией с экстрактами лепестков.</a:t>
                      </a:r>
                    </a:p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Наносить с помощью</a:t>
                      </a:r>
                      <a:r>
                        <a:rPr lang="ru-RU" altLang="ko-KR" sz="800" b="1" baseline="0" dirty="0" smtClean="0">
                          <a:solidFill>
                            <a:schemeClr val="tx1"/>
                          </a:solidFill>
                        </a:rPr>
                        <a:t> рук вместо ватного диска.</a:t>
                      </a:r>
                      <a:endParaRPr lang="en-US" altLang="ko-KR" sz="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indent="0" algn="l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Arial"/>
                        <a:buNone/>
                        <a:defRPr lang="en-US"/>
                      </a:pPr>
                      <a:r>
                        <a:rPr lang="en-US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Отбеливающий уход</a:t>
                      </a:r>
                      <a:r>
                        <a:rPr lang="en-US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ko-KR" altLang="ko-KR" sz="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1080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endParaRPr lang="en-US" altLang="" sz="800" dirty="0">
                        <a:solidFill>
                          <a:prstClr val="black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 err="1">
                          <a:solidFill>
                            <a:prstClr val="black"/>
                          </a:solidFill>
                        </a:rPr>
                        <a:t>Floria</a:t>
                      </a:r>
                      <a:endParaRPr lang="en-US" altLang="ko-KR" sz="800" dirty="0">
                        <a:solidFill>
                          <a:prstClr val="black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solidFill>
                            <a:prstClr val="black"/>
                          </a:solidFill>
                        </a:rPr>
                        <a:t>Whitening</a:t>
                      </a:r>
                      <a:r>
                        <a:rPr lang="ko-KR" altLang="en-US" sz="800" dirty="0">
                          <a:solidFill>
                            <a:prstClr val="black"/>
                          </a:solidFill>
                        </a:rPr>
                        <a:t> 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solidFill>
                            <a:prstClr val="black"/>
                          </a:solidFill>
                        </a:rPr>
                        <a:t>Capsule</a:t>
                      </a:r>
                      <a:r>
                        <a:rPr lang="ko-KR" altLang="en-US" sz="800" dirty="0">
                          <a:solidFill>
                            <a:prstClr val="black"/>
                          </a:solidFill>
                        </a:rPr>
                        <a:t> </a:t>
                      </a:r>
                      <a:r>
                        <a:rPr lang="en-US" altLang="ko-KR" sz="800" dirty="0">
                          <a:solidFill>
                            <a:prstClr val="black"/>
                          </a:solidFill>
                        </a:rPr>
                        <a:t>Essence</a:t>
                      </a:r>
                      <a:r>
                        <a:rPr lang="ko-KR" altLang="en-US" sz="800" dirty="0">
                          <a:solidFill>
                            <a:prstClr val="black"/>
                          </a:solidFill>
                        </a:rPr>
                        <a:t> </a:t>
                      </a: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50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defRPr lang="en-US"/>
                      </a:pP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Капсульная отбеливающая эссенция с витамином С позволяет добиться увлажненной, сияющей кожи.</a:t>
                      </a:r>
                    </a:p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При нанесении растереть капсулы</a:t>
                      </a:r>
                      <a:r>
                        <a:rPr lang="ru-RU" altLang="ko-KR" sz="8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подушечками пальцев.</a:t>
                      </a:r>
                      <a:endParaRPr lang="en-US" altLang="ko-KR" sz="800" b="1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l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Arial"/>
                        <a:buNone/>
                        <a:defRPr lang="en-US"/>
                      </a:pPr>
                      <a:r>
                        <a:rPr lang="en-US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Отбеливающий уход</a:t>
                      </a:r>
                      <a:r>
                        <a:rPr lang="en-US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ko-KR" altLang="ko-KR" sz="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90000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endParaRPr lang="en-US" altLang="" sz="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90000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endParaRPr lang="en-US" altLang="" sz="800" dirty="0"/>
                    </a:p>
                  </a:txBody>
                  <a:tcPr anchor="ctr"/>
                </a:tc>
              </a:tr>
              <a:tr h="1080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 err="1">
                          <a:solidFill>
                            <a:prstClr val="black"/>
                          </a:solidFill>
                        </a:rPr>
                        <a:t>Floria</a:t>
                      </a:r>
                      <a:endParaRPr lang="en-US" altLang="ko-KR" sz="800" dirty="0">
                        <a:solidFill>
                          <a:prstClr val="black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solidFill>
                            <a:prstClr val="black"/>
                          </a:solidFill>
                        </a:rPr>
                        <a:t>Whitening</a:t>
                      </a:r>
                      <a:r>
                        <a:rPr lang="ko-KR" altLang="en-US" sz="800" dirty="0">
                          <a:solidFill>
                            <a:prstClr val="black"/>
                          </a:solidFill>
                        </a:rPr>
                        <a:t> </a:t>
                      </a:r>
                    </a:p>
                    <a:p>
                      <a:pPr algn="ctr">
                        <a:defRPr lang="en-US"/>
                      </a:pPr>
                      <a:r>
                        <a:rPr lang="en-US" altLang="ko-KR" sz="800" dirty="0">
                          <a:solidFill>
                            <a:prstClr val="black"/>
                          </a:solidFill>
                        </a:rPr>
                        <a:t>Emulsion</a:t>
                      </a: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150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</a:rPr>
                        <a:t>Отбеливающая эмульсия с консистенцией молочка бережно и легко проникает в кожу, увлажняя и оказывая антиоксидантный эффект.</a:t>
                      </a:r>
                      <a:endParaRPr lang="en-US" altLang="ko-KR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l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Arial"/>
                        <a:buNone/>
                        <a:defRPr lang="en-US"/>
                      </a:pPr>
                      <a:r>
                        <a:rPr lang="en-US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Отбеливающий уход</a:t>
                      </a:r>
                      <a:r>
                        <a:rPr lang="en-US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ko-KR" altLang="ko-KR" sz="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1080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 err="1">
                          <a:solidFill>
                            <a:prstClr val="black"/>
                          </a:solidFill>
                        </a:rPr>
                        <a:t>Floria</a:t>
                      </a:r>
                      <a:endParaRPr lang="en-US" altLang="ko-KR" sz="800" dirty="0">
                        <a:solidFill>
                          <a:prstClr val="black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solidFill>
                            <a:prstClr val="black"/>
                          </a:solidFill>
                        </a:rPr>
                        <a:t>Whitening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solidFill>
                            <a:prstClr val="black"/>
                          </a:solidFill>
                        </a:rPr>
                        <a:t>Eye Serum</a:t>
                      </a: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25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Wingdings"/>
                        <a:buNone/>
                        <a:defRPr lang="en-US"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Отбеливающая сыворотка для глаз с массажным аппликатором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успокаивает и снимает стресс с уставших глаз. В сочетании с освежающим массажем – незаменимое средство в борьбе с темными кругами и мешками под глазами.</a:t>
                      </a:r>
                    </a:p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Wingdings"/>
                        <a:buNone/>
                        <a:defRPr lang="en-US"/>
                      </a:pPr>
                      <a:r>
                        <a:rPr lang="ko-KR" altLang="en-US" sz="800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Применять</a:t>
                      </a:r>
                      <a:r>
                        <a:rPr lang="ru-RU" altLang="ko-KR" sz="800" b="1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охлажденной.</a:t>
                      </a:r>
                      <a:endParaRPr lang="en-US" altLang="ko-KR" sz="800" b="1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indent="0" algn="l" defTabSz="900000" eaLnBrk="1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0" dirty="0" smtClean="0"/>
                        <a:t>[</a:t>
                      </a:r>
                      <a:r>
                        <a:rPr lang="ru-RU" altLang="ko-KR" sz="800" b="0" dirty="0" err="1" smtClean="0"/>
                        <a:t>Антивозрастной</a:t>
                      </a:r>
                      <a:r>
                        <a:rPr lang="ru-RU" altLang="ko-KR" sz="800" b="0" baseline="0" dirty="0" smtClean="0"/>
                        <a:t> и отбеливающий уход</a:t>
                      </a:r>
                      <a:r>
                        <a:rPr lang="en-US" altLang="ko-KR" sz="800" b="0" dirty="0" smtClean="0"/>
                        <a:t>]</a:t>
                      </a:r>
                      <a:endParaRPr lang="en-US" altLang="ko-KR" sz="800" b="0" dirty="0"/>
                    </a:p>
                  </a:txBody>
                  <a:tcPr anchor="ctr"/>
                </a:tc>
              </a:tr>
              <a:tr h="1080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 err="1">
                          <a:solidFill>
                            <a:prstClr val="black"/>
                          </a:solidFill>
                        </a:rPr>
                        <a:t>Floria</a:t>
                      </a:r>
                      <a:endParaRPr lang="en-US" altLang="ko-KR" sz="800" dirty="0">
                        <a:solidFill>
                          <a:prstClr val="black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solidFill>
                            <a:prstClr val="black"/>
                          </a:solidFill>
                        </a:rPr>
                        <a:t>Whitening</a:t>
                      </a:r>
                    </a:p>
                    <a:p>
                      <a:pPr algn="ctr">
                        <a:defRPr lang="en-US"/>
                      </a:pPr>
                      <a:r>
                        <a:rPr lang="en-US" altLang="ko-KR" sz="800" dirty="0"/>
                        <a:t>Cream</a:t>
                      </a: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50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  <a:latin typeface="+mn-lt"/>
                          <a:ea typeface="맑은 고딕"/>
                        </a:rPr>
                        <a:t>Отбеливающий крем для лица  с елевой текстурой устраняет тусклость, уменьшает пигментацию и делает кожу свежей, яркой и сияющей.</a:t>
                      </a:r>
                    </a:p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Рекомендуется применять в качестве увлажняющего средства</a:t>
                      </a:r>
                      <a:r>
                        <a:rPr lang="ru-RU" altLang="ko-KR" sz="800" dirty="0" smtClean="0">
                          <a:solidFill>
                            <a:srgbClr val="FF0000"/>
                          </a:solidFill>
                        </a:rPr>
                        <a:t>.</a:t>
                      </a:r>
                      <a:endParaRPr lang="en-US" altLang="ko-KR" sz="800" b="1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l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Отбеливающий уход</a:t>
                      </a:r>
                      <a:r>
                        <a:rPr lang="en-US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en-US" altLang="ko-KR" sz="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52" name="그룹 51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27" name="TextBox 26"/>
            <p:cNvSpPr txBox="1"/>
            <p:nvPr/>
          </p:nvSpPr>
          <p:spPr>
            <a:xfrm>
              <a:off x="5181600" y="113646"/>
              <a:ext cx="1187450" cy="2154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 lang="en-US"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41" name="그룹 14"/>
            <p:cNvGrpSpPr/>
            <p:nvPr/>
          </p:nvGrpSpPr>
          <p:grpSpPr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46" name="Rectangle 5"/>
              <p:cNvSpPr>
                <a:spLocks noChangeArrowheads="1"/>
              </p:cNvSpPr>
              <p:nvPr/>
            </p:nvSpPr>
            <p:spPr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47" name="Rectangle 9"/>
              <p:cNvSpPr>
                <a:spLocks noChangeArrowheads="1"/>
              </p:cNvSpPr>
              <p:nvPr/>
            </p:nvSpPr>
            <p:spPr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48" name="Rectangle 5"/>
              <p:cNvSpPr>
                <a:spLocks noChangeArrowheads="1"/>
              </p:cNvSpPr>
              <p:nvPr/>
            </p:nvSpPr>
            <p:spPr>
              <a:xfrm>
                <a:off x="4563977" y="1571574"/>
                <a:ext cx="859432" cy="857197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49" name="Rectangle 9"/>
              <p:cNvSpPr>
                <a:spLocks noChangeArrowheads="1"/>
              </p:cNvSpPr>
              <p:nvPr/>
            </p:nvSpPr>
            <p:spPr>
              <a:xfrm>
                <a:off x="3700887" y="714375"/>
                <a:ext cx="863091" cy="857199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50" name="Rectangle 7"/>
              <p:cNvSpPr>
                <a:spLocks noChangeArrowheads="1"/>
              </p:cNvSpPr>
              <p:nvPr/>
            </p:nvSpPr>
            <p:spPr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51" name="Rectangle 7"/>
              <p:cNvSpPr>
                <a:spLocks noChangeArrowheads="1"/>
              </p:cNvSpPr>
              <p:nvPr/>
            </p:nvSpPr>
            <p:spPr>
              <a:xfrm>
                <a:off x="3700887" y="1571574"/>
                <a:ext cx="863091" cy="857197"/>
              </a:xfrm>
              <a:prstGeom prst="rect">
                <a:avLst/>
              </a:prstGeom>
              <a:blipFill rotWithShape="1">
                <a:blip r:embed="rId5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42" name="그룹 14"/>
            <p:cNvGrpSpPr/>
            <p:nvPr/>
          </p:nvGrpSpPr>
          <p:grpSpPr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44" name="Rectangle 10"/>
              <p:cNvSpPr>
                <a:spLocks noChangeArrowheads="1"/>
              </p:cNvSpPr>
              <p:nvPr/>
            </p:nvSpPr>
            <p:spPr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45" name="Rectangle 21"/>
              <p:cNvSpPr>
                <a:spLocks noChangeArrowheads="1"/>
              </p:cNvSpPr>
              <p:nvPr/>
            </p:nvSpPr>
            <p:spPr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43" name="그림 22" descr="회사로고.JPG"/>
            <p:cNvPicPr>
              <a:picLocks noChangeAspect="1"/>
            </p:cNvPicPr>
            <p:nvPr/>
          </p:nvPicPr>
          <p:blipFill rotWithShape="1">
            <a:blip r:embed="rId6" cstate="print"/>
            <a:srcRect/>
            <a:stretch>
              <a:fillRect/>
            </a:stretch>
          </p:blipFill>
          <p:spPr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sp>
        <p:nvSpPr>
          <p:cNvPr id="75" name="Text Box 12"/>
          <p:cNvSpPr txBox="1">
            <a:spLocks noChangeArrowheads="1"/>
          </p:cNvSpPr>
          <p:nvPr/>
        </p:nvSpPr>
        <p:spPr>
          <a:xfrm>
            <a:off x="538163" y="1015813"/>
            <a:ext cx="5771157" cy="276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spcAft>
                <a:spcPts val="0"/>
              </a:spcAft>
              <a:defRPr lang="en-US"/>
            </a:pPr>
            <a:r>
              <a:rPr lang="en-US" altLang="ko-KR" sz="1200" b="1">
                <a:latin typeface="+mn-ea"/>
                <a:ea typeface="+mn-ea"/>
              </a:rPr>
              <a:t>Floria Whitening Line</a:t>
            </a:r>
          </a:p>
        </p:txBody>
      </p:sp>
      <p:pic>
        <p:nvPicPr>
          <p:cNvPr id="68" name="Picture 2"/>
          <p:cNvPicPr>
            <a:picLocks noChangeAspect="1" noChangeArrowheads="1"/>
          </p:cNvPicPr>
          <p:nvPr/>
        </p:nvPicPr>
        <p:blipFill rotWithShape="1">
          <a:blip r:embed="rId7" cstate="print"/>
          <a:srcRect l="32840" t="45810" r="53110" b="36530"/>
          <a:stretch>
            <a:fillRect/>
          </a:stretch>
        </p:blipFill>
        <p:spPr>
          <a:xfrm>
            <a:off x="5589242" y="7423821"/>
            <a:ext cx="412749" cy="416441"/>
          </a:xfrm>
          <a:prstGeom prst="flowChartConnector">
            <a:avLst/>
          </a:prstGeom>
          <a:noFill/>
          <a:ln>
            <a:noFill/>
          </a:ln>
        </p:spPr>
      </p:pic>
      <p:grpSp>
        <p:nvGrpSpPr>
          <p:cNvPr id="76" name="그룹 75"/>
          <p:cNvGrpSpPr/>
          <p:nvPr/>
        </p:nvGrpSpPr>
        <p:grpSpPr>
          <a:xfrm>
            <a:off x="4537872" y="5407588"/>
            <a:ext cx="1247957" cy="307777"/>
            <a:chOff x="4537869" y="5004063"/>
            <a:chExt cx="1247957" cy="307777"/>
          </a:xfrm>
        </p:grpSpPr>
        <p:sp>
          <p:nvSpPr>
            <p:cNvPr id="81" name="타원 80"/>
            <p:cNvSpPr/>
            <p:nvPr/>
          </p:nvSpPr>
          <p:spPr>
            <a:xfrm>
              <a:off x="4676273" y="5040080"/>
              <a:ext cx="252000" cy="25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lumMod val="75000"/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spcBef>
                  <a:spcPts val="0"/>
                </a:spcBef>
                <a:spcAft>
                  <a:spcPts val="0"/>
                </a:spcAft>
                <a:defRPr lang="en-US"/>
              </a:pPr>
              <a:endParaRPr lang="en-US" altLang="" sz="1400">
                <a:solidFill>
                  <a:prstClr val="white"/>
                </a:solidFill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537869" y="5057009"/>
              <a:ext cx="574164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en-US" altLang="ko-KR" sz="700" b="1" spc="-15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latin typeface="맑은 고딕"/>
                  <a:ea typeface="맑은 고딕"/>
                </a:rPr>
                <a:t>Pearl</a:t>
              </a:r>
              <a:endParaRPr lang="en-US" altLang="ko-KR" sz="800" b="1" spc="-15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endParaRPr>
            </a:p>
          </p:txBody>
        </p:sp>
        <p:sp>
          <p:nvSpPr>
            <p:cNvPr id="78" name="타원 77"/>
            <p:cNvSpPr/>
            <p:nvPr/>
          </p:nvSpPr>
          <p:spPr>
            <a:xfrm>
              <a:off x="5036313" y="5040080"/>
              <a:ext cx="252000" cy="252000"/>
            </a:xfrm>
            <a:prstGeom prst="ellipse">
              <a:avLst/>
            </a:prstGeom>
            <a:solidFill>
              <a:srgbClr val="FFFFCC"/>
            </a:solidFill>
            <a:ln>
              <a:noFill/>
            </a:ln>
            <a:effectLst>
              <a:glow rad="101600">
                <a:srgbClr val="FDF66B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spcBef>
                  <a:spcPts val="0"/>
                </a:spcBef>
                <a:spcAft>
                  <a:spcPts val="0"/>
                </a:spcAft>
                <a:defRPr lang="en-US"/>
              </a:pPr>
              <a:endParaRPr lang="en-US" altLang="" sz="1400">
                <a:solidFill>
                  <a:prstClr val="white"/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941168" y="5004063"/>
              <a:ext cx="432047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en-US" altLang="ko-KR" sz="700" b="1" spc="-15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latin typeface="맑은 고딕"/>
                  <a:ea typeface="맑은 고딕"/>
                </a:rPr>
                <a:t>Vitamin C</a:t>
              </a:r>
              <a:endParaRPr lang="ko-KR" altLang="en-US" sz="700" b="1" spc="-15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endParaRPr>
            </a:p>
          </p:txBody>
        </p:sp>
        <p:sp>
          <p:nvSpPr>
            <p:cNvPr id="74" name="타원 73"/>
            <p:cNvSpPr/>
            <p:nvPr/>
          </p:nvSpPr>
          <p:spPr>
            <a:xfrm>
              <a:off x="5394285" y="5040080"/>
              <a:ext cx="252000" cy="2520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glow rad="101600">
                <a:schemeClr val="accent1">
                  <a:lumMod val="40000"/>
                  <a:lumOff val="60000"/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spcBef>
                  <a:spcPts val="0"/>
                </a:spcBef>
                <a:spcAft>
                  <a:spcPts val="0"/>
                </a:spcAft>
                <a:defRPr lang="en-US"/>
              </a:pPr>
              <a:endParaRPr lang="en-US" altLang="" sz="1400">
                <a:solidFill>
                  <a:prstClr val="white"/>
                </a:solidFill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252337" y="5004063"/>
              <a:ext cx="533489" cy="2959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en-US" altLang="ko-KR" sz="700" b="1" spc="-15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latin typeface="맑은 고딕"/>
                  <a:ea typeface="맑은 고딕"/>
                </a:rPr>
                <a:t>Arctic Glacier Water</a:t>
              </a:r>
              <a:endParaRPr lang="ko-KR" altLang="en-US" sz="700" b="1" spc="-15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endParaRPr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5641810" y="5479600"/>
            <a:ext cx="5955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ko-KR" sz="800" b="1" spc="-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3 colored capsule</a:t>
            </a:r>
          </a:p>
        </p:txBody>
      </p:sp>
      <p:pic>
        <p:nvPicPr>
          <p:cNvPr id="64" name="그림 573" descr="플로리아_영양_완성출력용_copy 사본.gif"/>
          <p:cNvPicPr>
            <a:picLocks noChangeAspect="1"/>
          </p:cNvPicPr>
          <p:nvPr/>
        </p:nvPicPr>
        <p:blipFill rotWithShape="1">
          <a:blip r:embed="rId8" cstate="print"/>
          <a:srcRect l="19480" t="5580" r="65450" b="13310"/>
          <a:stretch>
            <a:fillRect/>
          </a:stretch>
        </p:blipFill>
        <p:spPr>
          <a:xfrm>
            <a:off x="895348" y="3860464"/>
            <a:ext cx="281592" cy="817527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66" name="그림 27" descr="플로리아_영양_완성출력용_copy 사본.gif"/>
          <p:cNvPicPr>
            <a:picLocks noChangeAspect="1"/>
          </p:cNvPicPr>
          <p:nvPr/>
        </p:nvPicPr>
        <p:blipFill rotWithShape="1">
          <a:blip r:embed="rId9" cstate="print">
            <a:grayscl/>
          </a:blip>
          <a:srcRect l="43670" t="5580" r="43570" b="13310"/>
          <a:stretch>
            <a:fillRect/>
          </a:stretch>
        </p:blipFill>
        <p:spPr>
          <a:xfrm>
            <a:off x="880146" y="4759522"/>
            <a:ext cx="249269" cy="926643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67" name="그림 573" descr="플로리아_영양_완성출력용_copy 사본.gif"/>
          <p:cNvPicPr>
            <a:picLocks noChangeAspect="1"/>
          </p:cNvPicPr>
          <p:nvPr/>
        </p:nvPicPr>
        <p:blipFill rotWithShape="1">
          <a:blip r:embed="rId10" cstate="print"/>
          <a:srcRect l="19480" t="5580" r="65450" b="13310"/>
          <a:stretch>
            <a:fillRect/>
          </a:stretch>
        </p:blipFill>
        <p:spPr>
          <a:xfrm>
            <a:off x="899195" y="5911648"/>
            <a:ext cx="279000" cy="810000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69" name="그림 68"/>
          <p:cNvPicPr>
            <a:picLocks noChangeAspect="1"/>
          </p:cNvPicPr>
          <p:nvPr/>
        </p:nvPicPr>
        <p:blipFill rotWithShape="1">
          <a:blip r:embed="rId11" cstate="print"/>
          <a:stretch>
            <a:fillRect/>
          </a:stretch>
        </p:blipFill>
        <p:spPr>
          <a:xfrm>
            <a:off x="937295" y="7135789"/>
            <a:ext cx="190305" cy="625369"/>
          </a:xfrm>
          <a:prstGeom prst="rect">
            <a:avLst/>
          </a:prstGeom>
        </p:spPr>
      </p:pic>
      <p:pic>
        <p:nvPicPr>
          <p:cNvPr id="70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74780" y="8287913"/>
            <a:ext cx="405305" cy="36004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Text Box 12"/>
          <p:cNvSpPr txBox="1">
            <a:spLocks noChangeArrowheads="1"/>
          </p:cNvSpPr>
          <p:nvPr/>
        </p:nvSpPr>
        <p:spPr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 lang="en-US"/>
            </a:pPr>
            <a:r>
              <a:rPr lang="en-US" altLang="ko-KR" sz="1600" b="1" dirty="0">
                <a:solidFill>
                  <a:prstClr val="black"/>
                </a:solidFill>
              </a:rPr>
              <a:t>ONE POINT– SKIN CARE</a:t>
            </a:r>
          </a:p>
        </p:txBody>
      </p:sp>
      <p:sp>
        <p:nvSpPr>
          <p:cNvPr id="54" name="모서리가 둥근 직사각형 53"/>
          <p:cNvSpPr/>
          <p:nvPr/>
        </p:nvSpPr>
        <p:spPr>
          <a:xfrm>
            <a:off x="1639670" y="1785503"/>
            <a:ext cx="936000" cy="720080"/>
          </a:xfrm>
          <a:prstGeom prst="roundRect">
            <a:avLst>
              <a:gd name="adj" fmla="val 16667"/>
            </a:avLst>
          </a:prstGeom>
          <a:blipFill rotWithShape="1">
            <a:blip r:embed="rId13" cstate="print"/>
            <a:stretch>
              <a:fillRect/>
            </a:stretch>
          </a:blip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 sz="800"/>
          </a:p>
        </p:txBody>
      </p:sp>
      <p:sp>
        <p:nvSpPr>
          <p:cNvPr id="65" name="모서리가 둥근 직사각형 64"/>
          <p:cNvSpPr/>
          <p:nvPr/>
        </p:nvSpPr>
        <p:spPr>
          <a:xfrm>
            <a:off x="1641332" y="1497471"/>
            <a:ext cx="972000" cy="252000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ko-KR" sz="7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Арктическая ледниковая вода</a:t>
            </a:r>
            <a:endParaRPr lang="ko-KR" altLang="en-US" sz="7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71" name="직사각형 70"/>
          <p:cNvSpPr/>
          <p:nvPr/>
        </p:nvSpPr>
        <p:spPr>
          <a:xfrm>
            <a:off x="1633074" y="2558209"/>
            <a:ext cx="1008000" cy="278607"/>
          </a:xfrm>
          <a:prstGeom prst="rect">
            <a:avLst/>
          </a:prstGeom>
          <a:solidFill>
            <a:srgbClr val="000000"/>
          </a:solidFill>
          <a:ln w="127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ko-KR" sz="800" b="1" kern="0" dirty="0" smtClean="0">
                <a:solidFill>
                  <a:srgbClr val="FFFFFF"/>
                </a:solidFill>
                <a:latin typeface="맑은 고딕"/>
                <a:ea typeface="맑은 고딕"/>
              </a:rPr>
              <a:t>Увлажняет и успокаивает</a:t>
            </a:r>
            <a:endParaRPr lang="en-US" altLang="ko-KR" sz="800" b="1" kern="0" dirty="0">
              <a:solidFill>
                <a:srgbClr val="FFFFFF"/>
              </a:solidFill>
              <a:latin typeface="맑은 고딕"/>
              <a:ea typeface="맑은 고딕"/>
            </a:endParaRPr>
          </a:p>
        </p:txBody>
      </p:sp>
      <p:pic>
        <p:nvPicPr>
          <p:cNvPr id="73" name="Picture 17" descr="arrow"/>
          <p:cNvPicPr>
            <a:picLocks noChangeAspect="1" noChangeArrowheads="1"/>
          </p:cNvPicPr>
          <p:nvPr/>
        </p:nvPicPr>
        <p:blipFill rotWithShape="1">
          <a:blip r:embed="rId14" cstate="print"/>
          <a:srcRect/>
          <a:stretch>
            <a:fillRect/>
          </a:stretch>
        </p:blipFill>
        <p:spPr>
          <a:xfrm rot="16200000">
            <a:off x="4385324" y="2112055"/>
            <a:ext cx="1147095" cy="216024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79" name="대각선 방향의 모서리가 둥근 사각형 78"/>
          <p:cNvSpPr/>
          <p:nvPr/>
        </p:nvSpPr>
        <p:spPr>
          <a:xfrm>
            <a:off x="5112036" y="1691680"/>
            <a:ext cx="1224136" cy="10080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tx1">
              <a:lumMod val="50000"/>
              <a:lumOff val="50000"/>
            </a:scheme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ko-KR" sz="800" b="1" kern="0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Увлажнение</a:t>
            </a:r>
            <a:r>
              <a:rPr lang="en-US" altLang="ko-KR" sz="800" b="1" kern="0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+</a:t>
            </a:r>
            <a:endParaRPr lang="en-US" altLang="ko-KR" sz="800" b="1" kern="0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  <a:p>
            <a:pPr algn="ctr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ko-KR" sz="800" b="1" kern="0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отбеливание</a:t>
            </a:r>
            <a:endParaRPr lang="en-US" altLang="ko-KR" sz="800" b="1" kern="0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82" name="모서리가 둥근 직사각형 81"/>
          <p:cNvSpPr/>
          <p:nvPr/>
        </p:nvSpPr>
        <p:spPr>
          <a:xfrm>
            <a:off x="3863000" y="1790536"/>
            <a:ext cx="936000" cy="720080"/>
          </a:xfrm>
          <a:prstGeom prst="roundRect">
            <a:avLst>
              <a:gd name="adj" fmla="val 16667"/>
            </a:avLst>
          </a:prstGeom>
          <a:blipFill rotWithShape="1">
            <a:blip r:embed="rId15" cstate="print"/>
            <a:stretch>
              <a:fillRect/>
            </a:stretch>
          </a:blip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 sz="800"/>
          </a:p>
        </p:txBody>
      </p:sp>
      <p:sp>
        <p:nvSpPr>
          <p:cNvPr id="85" name="모서리가 둥근 직사각형 84"/>
          <p:cNvSpPr/>
          <p:nvPr/>
        </p:nvSpPr>
        <p:spPr>
          <a:xfrm>
            <a:off x="3863262" y="1497471"/>
            <a:ext cx="972000" cy="252000"/>
          </a:xfrm>
          <a:prstGeom prst="roundRect">
            <a:avLst>
              <a:gd name="adj" fmla="val 16667"/>
            </a:avLst>
          </a:prstGeom>
          <a:solidFill>
            <a:srgbClr val="FF4F25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ko-KR" sz="700" b="1" kern="0" dirty="0" smtClean="0"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Витамин </a:t>
            </a:r>
            <a:r>
              <a:rPr lang="en-US" altLang="ko-KR" sz="700" b="1" kern="0" dirty="0" smtClean="0"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C</a:t>
            </a:r>
            <a:endParaRPr lang="ko-KR" altLang="en-US" sz="700" b="1" kern="0" dirty="0"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90" name="직사각형 89"/>
          <p:cNvSpPr/>
          <p:nvPr/>
        </p:nvSpPr>
        <p:spPr>
          <a:xfrm>
            <a:off x="3869664" y="2565203"/>
            <a:ext cx="1111119" cy="386617"/>
          </a:xfrm>
          <a:prstGeom prst="rect">
            <a:avLst/>
          </a:prstGeom>
          <a:solidFill>
            <a:srgbClr val="000000"/>
          </a:solidFill>
          <a:ln w="127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ko-KR" sz="800" b="1" kern="0" dirty="0" smtClean="0">
                <a:solidFill>
                  <a:srgbClr val="FFFFFF"/>
                </a:solidFill>
                <a:latin typeface="맑은 고딕"/>
                <a:ea typeface="맑은 고딕"/>
              </a:rPr>
              <a:t>Избавляет кожу от желтизны и серого оттенка</a:t>
            </a:r>
            <a:endParaRPr lang="ko-KR" altLang="en-US" sz="800" b="1" kern="0" dirty="0">
              <a:solidFill>
                <a:srgbClr val="FFFFFF"/>
              </a:solidFill>
              <a:latin typeface="맑은 고딕"/>
              <a:ea typeface="맑은 고딕"/>
            </a:endParaRPr>
          </a:p>
        </p:txBody>
      </p:sp>
      <p:sp>
        <p:nvSpPr>
          <p:cNvPr id="92" name="모서리가 둥근 직사각형 91"/>
          <p:cNvSpPr/>
          <p:nvPr/>
        </p:nvSpPr>
        <p:spPr>
          <a:xfrm>
            <a:off x="536298" y="1439652"/>
            <a:ext cx="972000" cy="309820"/>
          </a:xfrm>
          <a:prstGeom prst="roundRect">
            <a:avLst>
              <a:gd name="adj" fmla="val 16667"/>
            </a:avLst>
          </a:prstGeom>
          <a:solidFill>
            <a:srgbClr val="9966FF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ko-KR" sz="7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Дважды  ферментированный лотос</a:t>
            </a:r>
            <a:endParaRPr lang="ko-KR" altLang="en-US" sz="7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93" name="직사각형 92"/>
          <p:cNvSpPr/>
          <p:nvPr/>
        </p:nvSpPr>
        <p:spPr>
          <a:xfrm>
            <a:off x="521296" y="2555777"/>
            <a:ext cx="1008000" cy="278607"/>
          </a:xfrm>
          <a:prstGeom prst="rect">
            <a:avLst/>
          </a:prstGeom>
          <a:solidFill>
            <a:srgbClr val="000000"/>
          </a:solidFill>
          <a:ln w="127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ko-KR" sz="800" b="1" kern="0" dirty="0" smtClean="0">
                <a:solidFill>
                  <a:srgbClr val="FFFFFF"/>
                </a:solidFill>
                <a:latin typeface="맑은 고딕"/>
                <a:ea typeface="맑은 고딕"/>
              </a:rPr>
              <a:t>Мгновенно увлажняет </a:t>
            </a:r>
            <a:endParaRPr lang="ko-KR" altLang="en-US" sz="800" b="1" kern="0" dirty="0">
              <a:solidFill>
                <a:srgbClr val="FFFFFF"/>
              </a:solidFill>
              <a:latin typeface="맑은 고딕"/>
              <a:ea typeface="맑은 고딕"/>
            </a:endParaRPr>
          </a:p>
        </p:txBody>
      </p:sp>
      <p:sp>
        <p:nvSpPr>
          <p:cNvPr id="94" name="모서리가 둥근 직사각형 93"/>
          <p:cNvSpPr/>
          <p:nvPr/>
        </p:nvSpPr>
        <p:spPr>
          <a:xfrm>
            <a:off x="546959" y="1785504"/>
            <a:ext cx="936000" cy="720080"/>
          </a:xfrm>
          <a:prstGeom prst="roundRect">
            <a:avLst>
              <a:gd name="adj" fmla="val 16667"/>
            </a:avLst>
          </a:prstGeom>
          <a:blipFill rotWithShape="1">
            <a:blip r:embed="rId16" cstate="print"/>
            <a:stretch>
              <a:fillRect/>
            </a:stretch>
          </a:blip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 sz="800"/>
          </a:p>
        </p:txBody>
      </p:sp>
      <p:sp>
        <p:nvSpPr>
          <p:cNvPr id="95" name="모서리가 둥근 직사각형 94"/>
          <p:cNvSpPr/>
          <p:nvPr/>
        </p:nvSpPr>
        <p:spPr>
          <a:xfrm>
            <a:off x="2778537" y="1790539"/>
            <a:ext cx="936000" cy="720080"/>
          </a:xfrm>
          <a:prstGeom prst="roundRect">
            <a:avLst>
              <a:gd name="adj" fmla="val 16667"/>
            </a:avLst>
          </a:prstGeom>
          <a:blipFill rotWithShape="1">
            <a:blip r:embed="rId17" cstate="print"/>
            <a:stretch>
              <a:fillRect/>
            </a:stretch>
          </a:blip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 sz="800"/>
          </a:p>
        </p:txBody>
      </p:sp>
      <p:sp>
        <p:nvSpPr>
          <p:cNvPr id="96" name="모서리가 둥근 직사각형 95"/>
          <p:cNvSpPr/>
          <p:nvPr/>
        </p:nvSpPr>
        <p:spPr>
          <a:xfrm>
            <a:off x="2767510" y="1497472"/>
            <a:ext cx="972000" cy="252000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ko-KR" sz="700" b="1" kern="0" dirty="0" smtClean="0"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Экстракт жемчуга</a:t>
            </a:r>
            <a:endParaRPr lang="ko-KR" altLang="en-US" sz="700" b="1" kern="0" dirty="0"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97" name="직사각형 96"/>
          <p:cNvSpPr/>
          <p:nvPr/>
        </p:nvSpPr>
        <p:spPr>
          <a:xfrm>
            <a:off x="2751335" y="2565205"/>
            <a:ext cx="1008000" cy="278607"/>
          </a:xfrm>
          <a:prstGeom prst="rect">
            <a:avLst/>
          </a:prstGeom>
          <a:solidFill>
            <a:srgbClr val="000000"/>
          </a:solidFill>
          <a:ln w="127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ko-KR" sz="800" b="1" kern="0" dirty="0" smtClean="0">
                <a:solidFill>
                  <a:srgbClr val="FFFFFF"/>
                </a:solidFill>
                <a:latin typeface="맑은 고딕"/>
                <a:ea typeface="맑은 고딕"/>
              </a:rPr>
              <a:t>Придает коже сияние</a:t>
            </a:r>
            <a:endParaRPr lang="ko-KR" altLang="en-US" sz="800" b="1" kern="0" dirty="0">
              <a:solidFill>
                <a:srgbClr val="FFFFFF"/>
              </a:solidFill>
              <a:latin typeface="맑은 고딕"/>
              <a:ea typeface="맑은 고딕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58728" y="3049905"/>
            <a:ext cx="5724000" cy="215322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>
              <a:defRPr lang="en-US"/>
            </a:pPr>
            <a:r>
              <a:rPr lang="ru-RU" altLang="ko-KR" sz="800" dirty="0" smtClean="0"/>
              <a:t>Порядок применения</a:t>
            </a:r>
            <a:r>
              <a:rPr lang="en-US" altLang="ko-KR" sz="800" dirty="0" smtClean="0"/>
              <a:t>: </a:t>
            </a:r>
            <a:r>
              <a:rPr lang="ru-RU" altLang="ko-KR" sz="800" dirty="0" smtClean="0"/>
              <a:t>тоник</a:t>
            </a:r>
            <a:r>
              <a:rPr lang="ko-KR" altLang="en-US" sz="800" dirty="0" smtClean="0"/>
              <a:t> </a:t>
            </a:r>
            <a:r>
              <a:rPr lang="en-US" altLang="ko-KR" sz="800" dirty="0" smtClean="0"/>
              <a:t>–</a:t>
            </a:r>
            <a:r>
              <a:rPr lang="ru-RU" altLang="ko-KR" sz="800" dirty="0" smtClean="0"/>
              <a:t> эссенция</a:t>
            </a:r>
            <a:r>
              <a:rPr lang="ko-KR" altLang="en-US" sz="800" dirty="0" smtClean="0"/>
              <a:t> </a:t>
            </a:r>
            <a:r>
              <a:rPr lang="ru-RU" altLang="ko-KR" sz="800" dirty="0" smtClean="0"/>
              <a:t>–</a:t>
            </a:r>
            <a:r>
              <a:rPr lang="en-US" altLang="ko-KR" sz="800" dirty="0" smtClean="0"/>
              <a:t> </a:t>
            </a:r>
            <a:r>
              <a:rPr lang="ru-RU" altLang="ko-KR" sz="800" dirty="0" smtClean="0"/>
              <a:t>эмульсия</a:t>
            </a:r>
            <a:r>
              <a:rPr lang="en-US" altLang="ko-KR" sz="800" dirty="0" smtClean="0"/>
              <a:t> </a:t>
            </a:r>
            <a:r>
              <a:rPr lang="en-US" altLang="ko-KR" sz="800" dirty="0"/>
              <a:t>– </a:t>
            </a:r>
            <a:r>
              <a:rPr lang="ru-RU" altLang="ko-KR" sz="800" dirty="0" smtClean="0"/>
              <a:t>сыворотка для области вокруг глаз – крем для лица</a:t>
            </a:r>
            <a:endParaRPr lang="ko-KR" altLang="en-US" sz="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 Box 12"/>
          <p:cNvSpPr txBox="1">
            <a:spLocks noChangeArrowheads="1"/>
          </p:cNvSpPr>
          <p:nvPr/>
        </p:nvSpPr>
        <p:spPr>
          <a:xfrm>
            <a:off x="528779" y="1044193"/>
            <a:ext cx="5771157" cy="276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1200" kern="0" dirty="0" smtClean="0">
                <a:solidFill>
                  <a:sysClr val="window" lastClr="FFFFFF"/>
                </a:solidFill>
              </a:rPr>
              <a:t>Маски для кожи рук и ног – </a:t>
            </a:r>
            <a:r>
              <a:rPr lang="en-US" altLang="en-US" sz="1200" kern="0" dirty="0" smtClean="0">
                <a:solidFill>
                  <a:sysClr val="window" lastClr="FFFFFF"/>
                </a:solidFill>
              </a:rPr>
              <a:t> </a:t>
            </a:r>
            <a:r>
              <a:rPr lang="en-US" altLang="ko-KR" sz="1200" kern="0" dirty="0">
                <a:solidFill>
                  <a:sysClr val="window" lastClr="FFFFFF"/>
                </a:solidFill>
              </a:rPr>
              <a:t>4 </a:t>
            </a:r>
            <a:r>
              <a:rPr lang="ru-RU" altLang="ko-KR" sz="1200" kern="0" dirty="0" smtClean="0">
                <a:solidFill>
                  <a:sysClr val="window" lastClr="FFFFFF"/>
                </a:solidFill>
              </a:rPr>
              <a:t>вида</a:t>
            </a:r>
            <a:endParaRPr lang="en-US" altLang="ko-KR" sz="1200" kern="0" dirty="0">
              <a:solidFill>
                <a:sysClr val="window" lastClr="FFFFFF"/>
              </a:solidFill>
            </a:endParaRPr>
          </a:p>
        </p:txBody>
      </p:sp>
      <p:sp>
        <p:nvSpPr>
          <p:cNvPr id="171" name="직사각형 170"/>
          <p:cNvSpPr/>
          <p:nvPr/>
        </p:nvSpPr>
        <p:spPr>
          <a:xfrm>
            <a:off x="563645" y="1468624"/>
            <a:ext cx="5715000" cy="123174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endParaRPr lang="en-US" altLang="" sz="1400">
              <a:solidFill>
                <a:prstClr val="white"/>
              </a:solidFill>
            </a:endParaRPr>
          </a:p>
        </p:txBody>
      </p:sp>
      <p:sp>
        <p:nvSpPr>
          <p:cNvPr id="172" name="직사각형 171"/>
          <p:cNvSpPr/>
          <p:nvPr/>
        </p:nvSpPr>
        <p:spPr>
          <a:xfrm>
            <a:off x="563645" y="1836276"/>
            <a:ext cx="5715000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endParaRPr lang="en-US" altLang="">
              <a:solidFill>
                <a:prstClr val="white"/>
              </a:solidFill>
            </a:endParaRPr>
          </a:p>
        </p:txBody>
      </p:sp>
      <p:sp>
        <p:nvSpPr>
          <p:cNvPr id="177" name="TextBox 131"/>
          <p:cNvSpPr txBox="1">
            <a:spLocks noChangeArrowheads="1"/>
          </p:cNvSpPr>
          <p:nvPr/>
        </p:nvSpPr>
        <p:spPr>
          <a:xfrm>
            <a:off x="689814" y="1476236"/>
            <a:ext cx="1428750" cy="369332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Lovely Peach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Hand Mask</a:t>
            </a:r>
          </a:p>
        </p:txBody>
      </p:sp>
      <p:sp>
        <p:nvSpPr>
          <p:cNvPr id="178" name="TextBox 133"/>
          <p:cNvSpPr txBox="1">
            <a:spLocks noChangeArrowheads="1"/>
          </p:cNvSpPr>
          <p:nvPr/>
        </p:nvSpPr>
        <p:spPr>
          <a:xfrm>
            <a:off x="2312876" y="1476236"/>
            <a:ext cx="1116124" cy="36018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Fresh Tangerine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Hand Mask</a:t>
            </a:r>
          </a:p>
        </p:txBody>
      </p:sp>
      <p:sp>
        <p:nvSpPr>
          <p:cNvPr id="179" name="TextBox 135"/>
          <p:cNvSpPr txBox="1">
            <a:spLocks noChangeArrowheads="1"/>
          </p:cNvSpPr>
          <p:nvPr/>
        </p:nvSpPr>
        <p:spPr>
          <a:xfrm>
            <a:off x="3537012" y="1476236"/>
            <a:ext cx="1137197" cy="36018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Lovely Bergamot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Foot Mask</a:t>
            </a:r>
          </a:p>
        </p:txBody>
      </p:sp>
      <p:sp>
        <p:nvSpPr>
          <p:cNvPr id="183" name="TextBox 135"/>
          <p:cNvSpPr txBox="1">
            <a:spLocks noChangeArrowheads="1"/>
          </p:cNvSpPr>
          <p:nvPr/>
        </p:nvSpPr>
        <p:spPr>
          <a:xfrm>
            <a:off x="4869163" y="1476236"/>
            <a:ext cx="1222375" cy="369332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Fresh</a:t>
            </a:r>
            <a:r>
              <a:rPr lang="ko-KR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r>
              <a:rPr lang="en-US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Peppermint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en-US" sz="900" b="1">
                <a:solidFill>
                  <a:srgbClr val="000000"/>
                </a:solidFill>
                <a:latin typeface="맑은 고딕"/>
                <a:ea typeface="맑은 고딕"/>
              </a:rPr>
              <a:t>Foot Mask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1571712" y="2181360"/>
            <a:ext cx="388937" cy="21544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ko-KR" altLang="en-US" sz="800" b="1" kern="0">
                <a:solidFill>
                  <a:srgbClr val="FFFFFF"/>
                </a:solidFill>
                <a:latin typeface="맑은 고딕"/>
                <a:ea typeface="맑은 고딕"/>
              </a:rPr>
              <a:t>미백</a:t>
            </a:r>
          </a:p>
        </p:txBody>
      </p:sp>
      <p:pic>
        <p:nvPicPr>
          <p:cNvPr id="206" name="Picture 32" descr="TU10033000002"/>
          <p:cNvPicPr>
            <a:picLocks noChangeAspect="1" noChangeArrowheads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2402983" y="1957898"/>
            <a:ext cx="657671" cy="657671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207" name="Picture 33" descr="TU10033000011"/>
          <p:cNvPicPr>
            <a:picLocks noChangeAspect="1" noChangeArrowheads="1"/>
          </p:cNvPicPr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3659291" y="1953706"/>
            <a:ext cx="689449" cy="689449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208" name="Picture 34" descr="TU10033000009"/>
          <p:cNvPicPr>
            <a:picLocks noChangeAspect="1" noChangeArrowheads="1"/>
          </p:cNvPicPr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731726" y="1932711"/>
            <a:ext cx="1096349" cy="758532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210" name="Picture 35" descr="TU10033000017"/>
          <p:cNvPicPr>
            <a:picLocks noChangeAspect="1" noChangeArrowheads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>
            <a:off x="4988106" y="1909702"/>
            <a:ext cx="1097039" cy="75922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90" name="TextBox 89"/>
          <p:cNvSpPr txBox="1"/>
          <p:nvPr/>
        </p:nvSpPr>
        <p:spPr>
          <a:xfrm>
            <a:off x="3897052" y="2700372"/>
            <a:ext cx="2700303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ko-KR" sz="800" b="1" dirty="0" smtClean="0">
                <a:solidFill>
                  <a:prstClr val="white">
                    <a:lumMod val="50000"/>
                  </a:prstClr>
                </a:solidFill>
                <a:latin typeface="맑은 고딕"/>
                <a:ea typeface="맑은 고딕"/>
              </a:rPr>
              <a:t>16</a:t>
            </a:r>
            <a:r>
              <a:rPr lang="ru-RU" altLang="ko-KR" sz="800" b="1" dirty="0" err="1" smtClean="0">
                <a:solidFill>
                  <a:prstClr val="white">
                    <a:lumMod val="50000"/>
                  </a:prstClr>
                </a:solidFill>
                <a:latin typeface="맑은 고딕"/>
                <a:ea typeface="맑은 고딕"/>
              </a:rPr>
              <a:t>гр</a:t>
            </a:r>
            <a:r>
              <a:rPr lang="en-US" altLang="ko-KR" sz="800" b="1" dirty="0" smtClean="0">
                <a:solidFill>
                  <a:prstClr val="white">
                    <a:lumMod val="50000"/>
                  </a:prstClr>
                </a:solidFill>
                <a:latin typeface="맑은 고딕"/>
                <a:ea typeface="맑은 고딕"/>
              </a:rPr>
              <a:t>[</a:t>
            </a:r>
            <a:r>
              <a:rPr lang="ru-RU" altLang="ko-KR" sz="800" b="1" dirty="0" smtClean="0">
                <a:solidFill>
                  <a:prstClr val="white">
                    <a:lumMod val="50000"/>
                  </a:prstClr>
                </a:solidFill>
                <a:latin typeface="맑은 고딕"/>
                <a:ea typeface="맑은 고딕"/>
              </a:rPr>
              <a:t>одно использование</a:t>
            </a:r>
            <a:r>
              <a:rPr lang="ko-KR" altLang="en-US" sz="800" b="1" dirty="0" smtClean="0">
                <a:solidFill>
                  <a:prstClr val="white">
                    <a:lumMod val="50000"/>
                  </a:prstClr>
                </a:solidFill>
                <a:latin typeface="맑은 고딕"/>
                <a:ea typeface="맑은 고딕"/>
              </a:rPr>
              <a:t> </a:t>
            </a:r>
            <a:r>
              <a:rPr lang="ru-RU" altLang="ko-KR" sz="800" b="1" dirty="0" smtClean="0">
                <a:solidFill>
                  <a:prstClr val="white">
                    <a:lumMod val="50000"/>
                  </a:prstClr>
                </a:solidFill>
                <a:latin typeface="맑은 고딕"/>
                <a:ea typeface="맑은 고딕"/>
              </a:rPr>
              <a:t>– </a:t>
            </a:r>
            <a:r>
              <a:rPr lang="en-US" altLang="en-US" sz="800" b="1" dirty="0" smtClean="0">
                <a:solidFill>
                  <a:prstClr val="white">
                    <a:lumMod val="50000"/>
                  </a:prstClr>
                </a:solidFill>
                <a:latin typeface="맑은 고딕"/>
                <a:ea typeface="맑은 고딕"/>
              </a:rPr>
              <a:t>2</a:t>
            </a:r>
            <a:r>
              <a:rPr lang="ru-RU" altLang="en-US" sz="800" b="1" dirty="0" smtClean="0">
                <a:solidFill>
                  <a:prstClr val="white">
                    <a:lumMod val="50000"/>
                  </a:prstClr>
                </a:solidFill>
                <a:latin typeface="맑은 고딕"/>
                <a:ea typeface="맑은 고딕"/>
              </a:rPr>
              <a:t>шт.</a:t>
            </a:r>
            <a:r>
              <a:rPr lang="en-US" altLang="ko-KR" sz="800" b="1" dirty="0" smtClean="0">
                <a:solidFill>
                  <a:prstClr val="white">
                    <a:lumMod val="50000"/>
                  </a:prstClr>
                </a:solidFill>
                <a:latin typeface="맑은 고딕"/>
                <a:ea typeface="맑은 고딕"/>
              </a:rPr>
              <a:t>]</a:t>
            </a:r>
            <a:endParaRPr lang="en-US" altLang="ko-KR" sz="800" b="1" dirty="0">
              <a:solidFill>
                <a:prstClr val="white">
                  <a:lumMod val="50000"/>
                </a:prstClr>
              </a:solidFill>
              <a:latin typeface="맑은 고딕"/>
              <a:ea typeface="맑은 고딕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33" name="Line 10"/>
            <p:cNvSpPr>
              <a:spLocks noChangeShapeType="1"/>
            </p:cNvSpPr>
            <p:nvPr/>
          </p:nvSpPr>
          <p:spPr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  <p:sp>
          <p:nvSpPr>
            <p:cNvPr id="34" name="Line 11"/>
            <p:cNvSpPr>
              <a:spLocks noChangeShapeType="1"/>
            </p:cNvSpPr>
            <p:nvPr/>
          </p:nvSpPr>
          <p:spPr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그룹 34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36" name="TextBox 35"/>
            <p:cNvSpPr txBox="1"/>
            <p:nvPr/>
          </p:nvSpPr>
          <p:spPr>
            <a:xfrm>
              <a:off x="5181600" y="113646"/>
              <a:ext cx="1187450" cy="2154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 lang="en-US"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4" name="그룹 14"/>
            <p:cNvGrpSpPr/>
            <p:nvPr/>
          </p:nvGrpSpPr>
          <p:grpSpPr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42" name="Rectangle 5"/>
              <p:cNvSpPr>
                <a:spLocks noChangeArrowheads="1"/>
              </p:cNvSpPr>
              <p:nvPr/>
            </p:nvSpPr>
            <p:spPr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43" name="Rectangle 9"/>
              <p:cNvSpPr>
                <a:spLocks noChangeArrowheads="1"/>
              </p:cNvSpPr>
              <p:nvPr/>
            </p:nvSpPr>
            <p:spPr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44" name="Rectangle 5"/>
              <p:cNvSpPr>
                <a:spLocks noChangeArrowheads="1"/>
              </p:cNvSpPr>
              <p:nvPr/>
            </p:nvSpPr>
            <p:spPr>
              <a:xfrm>
                <a:off x="4563977" y="1571574"/>
                <a:ext cx="859432" cy="857197"/>
              </a:xfrm>
              <a:prstGeom prst="rect">
                <a:avLst/>
              </a:prstGeom>
              <a:blipFill rotWithShape="1">
                <a:blip r:embed="rId7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45" name="Rectangle 9"/>
              <p:cNvSpPr>
                <a:spLocks noChangeArrowheads="1"/>
              </p:cNvSpPr>
              <p:nvPr/>
            </p:nvSpPr>
            <p:spPr>
              <a:xfrm>
                <a:off x="3700887" y="714375"/>
                <a:ext cx="863091" cy="857199"/>
              </a:xfrm>
              <a:prstGeom prst="rect">
                <a:avLst/>
              </a:prstGeom>
              <a:blipFill rotWithShape="1">
                <a:blip r:embed="rId8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46" name="Rectangle 7"/>
              <p:cNvSpPr>
                <a:spLocks noChangeArrowheads="1"/>
              </p:cNvSpPr>
              <p:nvPr/>
            </p:nvSpPr>
            <p:spPr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47" name="Rectangle 7"/>
              <p:cNvSpPr>
                <a:spLocks noChangeArrowheads="1"/>
              </p:cNvSpPr>
              <p:nvPr/>
            </p:nvSpPr>
            <p:spPr>
              <a:xfrm>
                <a:off x="3700887" y="1571574"/>
                <a:ext cx="863091" cy="857197"/>
              </a:xfrm>
              <a:prstGeom prst="rect">
                <a:avLst/>
              </a:prstGeom>
              <a:blipFill rotWithShape="1">
                <a:blip r:embed="rId9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5" name="그룹 14"/>
            <p:cNvGrpSpPr/>
            <p:nvPr/>
          </p:nvGrpSpPr>
          <p:grpSpPr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40" name="Rectangle 10"/>
              <p:cNvSpPr>
                <a:spLocks noChangeArrowheads="1"/>
              </p:cNvSpPr>
              <p:nvPr/>
            </p:nvSpPr>
            <p:spPr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41" name="Rectangle 21"/>
              <p:cNvSpPr>
                <a:spLocks noChangeArrowheads="1"/>
              </p:cNvSpPr>
              <p:nvPr/>
            </p:nvSpPr>
            <p:spPr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39" name="그림 22" descr="회사로고.JPG"/>
            <p:cNvPicPr>
              <a:picLocks noChangeAspect="1"/>
            </p:cNvPicPr>
            <p:nvPr/>
          </p:nvPicPr>
          <p:blipFill rotWithShape="1">
            <a:blip r:embed="rId10" cstate="print"/>
            <a:srcRect/>
            <a:stretch>
              <a:fillRect/>
            </a:stretch>
          </p:blipFill>
          <p:spPr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sp>
        <p:nvSpPr>
          <p:cNvPr id="48" name="Text Box 12"/>
          <p:cNvSpPr txBox="1">
            <a:spLocks noChangeArrowheads="1"/>
          </p:cNvSpPr>
          <p:nvPr/>
        </p:nvSpPr>
        <p:spPr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 lang="en-US"/>
            </a:pPr>
            <a:r>
              <a:rPr lang="en-US" altLang="en-US" sz="1600" b="1" dirty="0">
                <a:solidFill>
                  <a:prstClr val="black"/>
                </a:solidFill>
              </a:rPr>
              <a:t>One Point</a:t>
            </a:r>
            <a:r>
              <a:rPr lang="ko-KR" altLang="en-US" sz="1600" b="1" dirty="0">
                <a:solidFill>
                  <a:prstClr val="black"/>
                </a:solidFill>
              </a:rPr>
              <a:t> </a:t>
            </a:r>
            <a:r>
              <a:rPr lang="en-US" altLang="ko-KR" sz="1600" b="1" dirty="0">
                <a:solidFill>
                  <a:prstClr val="black"/>
                </a:solidFill>
              </a:rPr>
              <a:t>- Sheet Pack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2000251"/>
            <a:ext cx="6858000" cy="5749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>
            <a:defPPr>
              <a:defRPr lang="ko-KR"/>
            </a:defPPr>
            <a:lvl1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kumimoji="1" sz="2400">
                <a:solidFill>
                  <a:prstClr val="black"/>
                </a:solidFill>
              </a:defRPr>
            </a:lvl1pPr>
          </a:lstStyle>
          <a:p>
            <a:r>
              <a:rPr lang="ru-RU" altLang="ko-KR" dirty="0" smtClean="0"/>
              <a:t>Средства для макияжа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81367" y="231647"/>
            <a:ext cx="1187450" cy="2308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latinLnBrk="0">
              <a:defRPr/>
            </a:pPr>
            <a:r>
              <a:rPr lang="en-US" altLang="ko-KR" sz="900" kern="0" dirty="0" smtClean="0">
                <a:solidFill>
                  <a:sysClr val="windowText" lastClr="000000"/>
                </a:solidFill>
              </a:rPr>
              <a:t>Internal Use Only</a:t>
            </a:r>
            <a:endParaRPr lang="ko-KR" altLang="en-US" sz="900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FFBDDE-D0A8-40BE-BFFD-A3C718FDF07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 lang="en-US"/>
            </a:pPr>
            <a:r>
              <a:rPr lang="en-US" altLang="en-US" sz="1600" b="1" dirty="0">
                <a:solidFill>
                  <a:prstClr val="black"/>
                </a:solidFill>
              </a:rPr>
              <a:t>One Point</a:t>
            </a:r>
            <a:r>
              <a:rPr lang="ko-KR" altLang="en-US" sz="1600" b="1" dirty="0">
                <a:solidFill>
                  <a:prstClr val="black"/>
                </a:solidFill>
              </a:rPr>
              <a:t> </a:t>
            </a:r>
            <a:r>
              <a:rPr lang="en-US" altLang="ko-KR" sz="1600" b="1" dirty="0">
                <a:solidFill>
                  <a:prstClr val="black"/>
                </a:solidFill>
              </a:rPr>
              <a:t>- </a:t>
            </a:r>
            <a:r>
              <a:rPr lang="ru-RU" altLang="ko-KR" sz="1600" b="1" dirty="0" err="1" smtClean="0">
                <a:solidFill>
                  <a:prstClr val="black"/>
                </a:solidFill>
              </a:rPr>
              <a:t>мисты</a:t>
            </a:r>
            <a:endParaRPr lang="en-US" altLang="en-US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09123731"/>
              </p:ext>
            </p:extLst>
          </p:nvPr>
        </p:nvGraphicFramePr>
        <p:xfrm>
          <a:off x="538740" y="1026232"/>
          <a:ext cx="5760640" cy="76161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586004"/>
                <a:gridCol w="3086404"/>
              </a:tblGrid>
              <a:tr h="33528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92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Egg Pore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Killer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Spray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85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Сужающий поры матирующий </a:t>
                      </a:r>
                      <a:r>
                        <a:rPr lang="ru-RU" altLang="en-US" sz="800" b="0" kern="120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мист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с яичным экстрактом интенсивно борется с появлением угрей, очищает поры, минимизирует их размер, противостоит их появлению. Придает коже гладкость</a:t>
                      </a:r>
                      <a:r>
                        <a:rPr lang="ru-RU" altLang="en-US" sz="800" b="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и 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сохраняет ее</a:t>
                      </a:r>
                      <a:r>
                        <a:rPr lang="ru-RU" altLang="en-US" sz="800" b="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свежесть.</a:t>
                      </a:r>
                      <a:endParaRPr lang="en-US" altLang="en-US" sz="800" b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792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Aqua Aura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Waterful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 Mist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85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err="1" smtClean="0">
                          <a:solidFill>
                            <a:schemeClr val="tx1"/>
                          </a:solidFill>
                        </a:rPr>
                        <a:t>Ультраувлажняющий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 спрей для лица с глубинной морской водой освежает и увлажняет кожу, придавая ей тонус и энергию.</a:t>
                      </a:r>
                      <a:endParaRPr lang="en-US" alt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92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Luminous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Goddess Aura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Makeup Mist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80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err="1" smtClean="0"/>
                        <a:t>Мист</a:t>
                      </a:r>
                      <a:r>
                        <a:rPr lang="ru-RU" altLang="en-US" sz="800" b="0" dirty="0" smtClean="0"/>
                        <a:t> для сияния и увлажнения кожи. Состоит из водного и маслянистого слоя, которые бережно ухаживают за кожей, насыщая ее влагой и подготавливая для дальнейшего макияжа</a:t>
                      </a:r>
                      <a:r>
                        <a:rPr lang="ru-RU" altLang="en-US" sz="800" b="0" baseline="0" dirty="0" smtClean="0"/>
                        <a:t> и закрепляя действие тональных средств.</a:t>
                      </a:r>
                      <a:endParaRPr lang="en-US" altLang="en-US" sz="800" b="0" dirty="0"/>
                    </a:p>
                  </a:txBody>
                  <a:tcPr anchor="ctr"/>
                </a:tc>
              </a:tr>
              <a:tr h="792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Dust and the City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Clear Shield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Mist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SPF8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50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Специальный защитный спрей создает на коже тончайшую незаметную пленку, которая отталкивает пыль, препятствует проникновению в клетки кожи токсичных и разрушающих веществ из окружающей среды. Содержит солнцезащитный фильтр.</a:t>
                      </a:r>
                      <a:endParaRPr lang="en-US" altLang="ko-KR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92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Aqua Aura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Dust Shield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Mist Fixer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85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Легкий </a:t>
                      </a:r>
                      <a:r>
                        <a:rPr lang="ru-RU" altLang="en-US" sz="800" b="0" dirty="0" err="1" smtClean="0">
                          <a:solidFill>
                            <a:schemeClr val="tx1"/>
                          </a:solidFill>
                        </a:rPr>
                        <a:t>мист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 позволяет закрепить макияж, сохранить его свежесть и яркость.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</a:rPr>
                        <a:t> П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редотвращает появление жирного блеска и защищает кожу от пыли.</a:t>
                      </a:r>
                      <a:endParaRPr lang="en-US" alt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92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Aquaporin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Moisture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Mist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50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мл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맑은 고딕"/>
                        <a:ea typeface="맑은 고딕"/>
                      </a:endParaRPr>
                    </a:p>
                    <a:p>
                      <a:pPr algn="ctr" eaLnBrk="1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150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мл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Увлажняющий спрей на водной основе с </a:t>
                      </a:r>
                      <a:r>
                        <a:rPr lang="ru-RU" altLang="en-US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аквапоринами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ru-RU" altLang="en-US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выполняющими 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незаменимую роль в системе водного транспорта организма.</a:t>
                      </a:r>
                      <a:endParaRPr lang="en-US" altLang="en-US" sz="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792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Aquaporin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Rich Cream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Mist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/>
                        <a:t>85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мл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Увлажняющий крем в необычной форме </a:t>
                      </a:r>
                      <a:r>
                        <a:rPr lang="ru-RU" altLang="ko-KR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миста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можно наносить в любой ситуации, когда нет возможности использовать обычный крем. Уникальная технология насыщения </a:t>
                      </a:r>
                      <a:r>
                        <a:rPr lang="ru-RU" altLang="ko-KR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аквапоринами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позволяет интенсивно увлажнить кожу, устранить сухость </a:t>
                      </a:r>
                      <a:r>
                        <a:rPr lang="ru-RU" altLang="ko-KR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 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запустить синтез собственных </a:t>
                      </a:r>
                      <a:r>
                        <a:rPr lang="ru-RU" altLang="ko-KR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аквапоринов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indent="0" algn="l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Применять</a:t>
                      </a:r>
                      <a:r>
                        <a:rPr lang="ru-RU" altLang="ko-KR" sz="800" b="1" baseline="0" dirty="0" smtClean="0">
                          <a:solidFill>
                            <a:schemeClr val="tx1"/>
                          </a:solidFill>
                        </a:rPr>
                        <a:t> перед нанесением макияжа.</a:t>
                      </a:r>
                      <a:endParaRPr lang="en-US" altLang="ko-KR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92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Tony Lab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AC Control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Treatment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Mist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100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Эффективное средство для оздоровления проблемной и жирной кожи. Спрей удобно использовать в течение дня для контроля жирности кожи лица.</a:t>
                      </a:r>
                      <a:endParaRPr lang="en-US" alt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92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700" dirty="0">
                          <a:solidFill>
                            <a:schemeClr val="tx1"/>
                          </a:solidFill>
                        </a:rPr>
                        <a:t>Black Bee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700" dirty="0">
                          <a:solidFill>
                            <a:schemeClr val="tx1"/>
                          </a:solidFill>
                        </a:rPr>
                        <a:t>Essence Mist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100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ru-RU" altLang="en-US" sz="800" dirty="0" err="1" smtClean="0">
                          <a:solidFill>
                            <a:schemeClr val="tx1"/>
                          </a:solidFill>
                        </a:rPr>
                        <a:t>Мист</a:t>
                      </a: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 по уходу за проблемной кожей и кожей с </a:t>
                      </a:r>
                      <a:r>
                        <a:rPr lang="ru-RU" altLang="en-US" sz="800" dirty="0" err="1" smtClean="0">
                          <a:solidFill>
                            <a:schemeClr val="tx1"/>
                          </a:solidFill>
                        </a:rPr>
                        <a:t>акне</a:t>
                      </a: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 из «пчелиной» серии. Содержит яды пчелы, осы и экстракт прополиса.</a:t>
                      </a:r>
                    </a:p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М</a:t>
                      </a:r>
                      <a:r>
                        <a:rPr lang="ru-RU" altLang="ko-KR" sz="800" b="1" baseline="0" dirty="0" smtClean="0">
                          <a:solidFill>
                            <a:schemeClr val="dk1"/>
                          </a:solidFill>
                        </a:rPr>
                        <a:t>ожет применяться на проблемной коже спины и груди.</a:t>
                      </a:r>
                      <a:endParaRPr lang="en-US" altLang="ko-KR" sz="800" b="1" dirty="0"/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7" name="Group 2"/>
          <p:cNvGrpSpPr/>
          <p:nvPr/>
        </p:nvGrpSpPr>
        <p:grpSpPr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8" name="Line 10"/>
            <p:cNvSpPr>
              <a:spLocks noChangeShapeType="1"/>
            </p:cNvSpPr>
            <p:nvPr/>
          </p:nvSpPr>
          <p:spPr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11" name="TextBox 10"/>
            <p:cNvSpPr txBox="1"/>
            <p:nvPr/>
          </p:nvSpPr>
          <p:spPr>
            <a:xfrm>
              <a:off x="5181600" y="113646"/>
              <a:ext cx="1187450" cy="2154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 lang="en-US"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2" name="그룹 14"/>
            <p:cNvGrpSpPr/>
            <p:nvPr/>
          </p:nvGrpSpPr>
          <p:grpSpPr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7" name="Rectangle 5"/>
              <p:cNvSpPr>
                <a:spLocks noChangeArrowheads="1"/>
              </p:cNvSpPr>
              <p:nvPr/>
            </p:nvSpPr>
            <p:spPr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8" name="Rectangle 9"/>
              <p:cNvSpPr>
                <a:spLocks noChangeArrowheads="1"/>
              </p:cNvSpPr>
              <p:nvPr/>
            </p:nvSpPr>
            <p:spPr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9" name="Rectangle 5"/>
              <p:cNvSpPr>
                <a:spLocks noChangeArrowheads="1"/>
              </p:cNvSpPr>
              <p:nvPr/>
            </p:nvSpPr>
            <p:spPr>
              <a:xfrm>
                <a:off x="4563977" y="1571574"/>
                <a:ext cx="859432" cy="857197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>
              <a:xfrm>
                <a:off x="3700887" y="714375"/>
                <a:ext cx="863091" cy="857199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1" name="Rectangle 7"/>
              <p:cNvSpPr>
                <a:spLocks noChangeArrowheads="1"/>
              </p:cNvSpPr>
              <p:nvPr/>
            </p:nvSpPr>
            <p:spPr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/>
            </p:nvSpPr>
            <p:spPr>
              <a:xfrm>
                <a:off x="3700887" y="1571574"/>
                <a:ext cx="863091" cy="857197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3" name="그룹 14"/>
            <p:cNvGrpSpPr/>
            <p:nvPr/>
          </p:nvGrpSpPr>
          <p:grpSpPr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5" name="Rectangle 10"/>
              <p:cNvSpPr>
                <a:spLocks noChangeArrowheads="1"/>
              </p:cNvSpPr>
              <p:nvPr/>
            </p:nvSpPr>
            <p:spPr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21"/>
              <p:cNvSpPr>
                <a:spLocks noChangeArrowheads="1"/>
              </p:cNvSpPr>
              <p:nvPr/>
            </p:nvSpPr>
            <p:spPr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4" name="그림 22" descr="회사로고.JPG"/>
            <p:cNvPicPr>
              <a:picLocks noChangeAspect="1"/>
            </p:cNvPicPr>
            <p:nvPr/>
          </p:nvPicPr>
          <p:blipFill rotWithShape="1">
            <a:blip r:embed="rId5" cstate="print"/>
            <a:srcRect/>
            <a:stretch>
              <a:fillRect/>
            </a:stretch>
          </p:blipFill>
          <p:spPr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>
            <a:off x="931880" y="1403648"/>
            <a:ext cx="163185" cy="668356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/>
          <p:cNvSpPr txBox="1"/>
          <p:nvPr/>
        </p:nvSpPr>
        <p:spPr>
          <a:xfrm rot="20740788">
            <a:off x="878642" y="1429807"/>
            <a:ext cx="463588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en-US" altLang="ko-KR" sz="800" b="1">
                <a:solidFill>
                  <a:srgbClr val="4F81BD">
                    <a:lumMod val="75000"/>
                  </a:srgbClr>
                </a:solidFill>
                <a:latin typeface="맑은 고딕"/>
                <a:ea typeface="맑은 고딕"/>
              </a:rPr>
              <a:t>COOL</a:t>
            </a:r>
            <a:endParaRPr lang="ko-KR" altLang="en-US" sz="800" b="1">
              <a:solidFill>
                <a:srgbClr val="4F81BD">
                  <a:lumMod val="75000"/>
                </a:srgbClr>
              </a:solidFill>
              <a:latin typeface="맑은 고딕"/>
              <a:ea typeface="맑은 고딕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7" cstate="print"/>
          <a:srcRect r="71400"/>
          <a:stretch>
            <a:fillRect/>
          </a:stretch>
        </p:blipFill>
        <p:spPr>
          <a:xfrm>
            <a:off x="965612" y="7056276"/>
            <a:ext cx="163185" cy="656608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27" name="Picture 2" descr="C:\Users\User\Desktop\신제품\수분광채 더스트 쉴드 미스트 픽서 복사.png"/>
          <p:cNvPicPr>
            <a:picLocks noChangeAspect="1" noChangeArrowheads="1"/>
          </p:cNvPicPr>
          <p:nvPr/>
        </p:nvPicPr>
        <p:blipFill rotWithShape="1">
          <a:blip r:embed="rId8" cstate="print"/>
          <a:srcRect/>
          <a:stretch>
            <a:fillRect/>
          </a:stretch>
        </p:blipFill>
        <p:spPr>
          <a:xfrm>
            <a:off x="580992" y="4532304"/>
            <a:ext cx="831784" cy="831784"/>
          </a:xfrm>
          <a:prstGeom prst="rect">
            <a:avLst/>
          </a:prstGeom>
          <a:noFill/>
        </p:spPr>
      </p:pic>
      <p:pic>
        <p:nvPicPr>
          <p:cNvPr id="28" name="Picture 2" descr="\\민경사원\신제품촬영\2012\메이크업\베이스메이크업\수분광채\아쿠아 워터플 미스트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54555" y="2142548"/>
            <a:ext cx="701260" cy="701260"/>
          </a:xfrm>
          <a:prstGeom prst="rect">
            <a:avLst/>
          </a:prstGeom>
          <a:noFill/>
        </p:spPr>
      </p:pic>
      <p:pic>
        <p:nvPicPr>
          <p:cNvPr id="32" name="Picture 2" descr="C:\Users\User\Desktop\output\wddawda.png"/>
          <p:cNvPicPr>
            <a:picLocks noChangeAspect="1" noChangeArrowheads="1"/>
          </p:cNvPicPr>
          <p:nvPr/>
        </p:nvPicPr>
        <p:blipFill rotWithShape="1">
          <a:blip r:embed="rId10" cstate="print"/>
          <a:srcRect/>
          <a:stretch>
            <a:fillRect/>
          </a:stretch>
        </p:blipFill>
        <p:spPr>
          <a:xfrm>
            <a:off x="783772" y="9488052"/>
            <a:ext cx="363680" cy="556557"/>
          </a:xfrm>
          <a:prstGeom prst="rect">
            <a:avLst/>
          </a:prstGeom>
          <a:noFill/>
        </p:spPr>
      </p:pic>
      <p:pic>
        <p:nvPicPr>
          <p:cNvPr id="33" name="Picture 1" descr="C:\Users\User\Desktop\제품컷\블랙비미스트.png"/>
          <p:cNvPicPr>
            <a:picLocks noChangeAspect="1" noChangeArrowheads="1"/>
          </p:cNvPicPr>
          <p:nvPr/>
        </p:nvPicPr>
        <p:blipFill rotWithShape="1">
          <a:blip r:embed="rId11" cstate="print"/>
          <a:srcRect/>
          <a:stretch>
            <a:fillRect/>
          </a:stretch>
        </p:blipFill>
        <p:spPr>
          <a:xfrm>
            <a:off x="937309" y="7884368"/>
            <a:ext cx="233739" cy="657199"/>
          </a:xfrm>
          <a:prstGeom prst="rect">
            <a:avLst/>
          </a:prstGeom>
          <a:noFill/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12" cstate="print"/>
          <a:srcRect/>
          <a:stretch>
            <a:fillRect/>
          </a:stretch>
        </p:blipFill>
        <p:spPr>
          <a:xfrm>
            <a:off x="946900" y="6173496"/>
            <a:ext cx="172000" cy="70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그림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7084" y="3025965"/>
            <a:ext cx="568531" cy="75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6897" y="3760126"/>
            <a:ext cx="207847" cy="739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5" cstate="print"/>
          <a:srcRect l="3642" r="39302"/>
          <a:stretch>
            <a:fillRect/>
          </a:stretch>
        </p:blipFill>
        <p:spPr bwMode="auto">
          <a:xfrm>
            <a:off x="869663" y="5436096"/>
            <a:ext cx="372442" cy="628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 lang="en-US"/>
            </a:pPr>
            <a:r>
              <a:rPr lang="en-US" altLang="en-US" sz="1600" b="1" dirty="0">
                <a:solidFill>
                  <a:prstClr val="black"/>
                </a:solidFill>
              </a:rPr>
              <a:t>One Point</a:t>
            </a:r>
            <a:r>
              <a:rPr lang="ko-KR" altLang="en-US" sz="1600" b="1" dirty="0">
                <a:solidFill>
                  <a:prstClr val="black"/>
                </a:solidFill>
              </a:rPr>
              <a:t> </a:t>
            </a:r>
            <a:r>
              <a:rPr lang="en-US" altLang="ko-KR" sz="1600" b="1" dirty="0" smtClean="0">
                <a:solidFill>
                  <a:prstClr val="black"/>
                </a:solidFill>
              </a:rPr>
              <a:t>– </a:t>
            </a:r>
            <a:r>
              <a:rPr lang="ru-RU" altLang="ko-KR" sz="1400" b="1" dirty="0">
                <a:solidFill>
                  <a:prstClr val="black"/>
                </a:solidFill>
              </a:rPr>
              <a:t>база под </a:t>
            </a:r>
            <a:r>
              <a:rPr lang="ru-RU" altLang="ko-KR" sz="1400" b="1" dirty="0" smtClean="0">
                <a:solidFill>
                  <a:prstClr val="black"/>
                </a:solidFill>
              </a:rPr>
              <a:t>макияж (</a:t>
            </a:r>
            <a:r>
              <a:rPr lang="ru-RU" altLang="ko-KR" sz="1400" b="1" dirty="0" err="1" smtClean="0">
                <a:solidFill>
                  <a:prstClr val="black"/>
                </a:solidFill>
              </a:rPr>
              <a:t>праймеры</a:t>
            </a:r>
            <a:r>
              <a:rPr lang="ru-RU" altLang="ko-KR" sz="1400" b="1" dirty="0" smtClean="0">
                <a:solidFill>
                  <a:prstClr val="black"/>
                </a:solidFill>
              </a:rPr>
              <a:t>)</a:t>
            </a:r>
            <a:endParaRPr lang="en-US" altLang="ko-KR" sz="1400" b="1" dirty="0">
              <a:solidFill>
                <a:prstClr val="black"/>
              </a:solidFill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96759044"/>
              </p:ext>
            </p:extLst>
          </p:nvPr>
        </p:nvGraphicFramePr>
        <p:xfrm>
          <a:off x="538740" y="1020965"/>
          <a:ext cx="5759166" cy="791649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586004"/>
                <a:gridCol w="3084930"/>
              </a:tblGrid>
              <a:tr h="33528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Egg Pore Yolk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Primer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25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мл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맑은 고딕"/>
                        <a:ea typeface="맑은 고딕"/>
                      </a:endParaRPr>
                    </a:p>
                    <a:p>
                      <a:pPr marL="0" indent="0" algn="ctr" defTabSz="90000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endParaRPr lang="en-US" altLang="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Яичный </a:t>
                      </a:r>
                      <a:r>
                        <a:rPr lang="ru-RU" altLang="ko-KR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праймер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для затирки пор</a:t>
                      </a:r>
                      <a:r>
                        <a:rPr lang="ru-RU" altLang="ko-KR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подготавливает кожу к нанесению</a:t>
                      </a:r>
                      <a:r>
                        <a:rPr lang="ru-RU" altLang="ko-KR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безупречного макияжа: маскирует расширенные поры, выравнивает рельеф и текстуру кожи, контролирует работу сальных желез. </a:t>
                      </a:r>
                      <a:endParaRPr lang="en-US" altLang="ko-KR" sz="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Face Mix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Basic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Primer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30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baseline="0" dirty="0" err="1" smtClean="0">
                          <a:latin typeface="+mn-ea"/>
                          <a:ea typeface="+mn-ea"/>
                        </a:rPr>
                        <a:t>Праймер</a:t>
                      </a:r>
                      <a:r>
                        <a:rPr lang="ru-RU" altLang="en-US" sz="800" b="0" baseline="0" dirty="0" smtClean="0">
                          <a:latin typeface="+mn-ea"/>
                          <a:ea typeface="+mn-ea"/>
                        </a:rPr>
                        <a:t> с консистенцией лосьона с</a:t>
                      </a:r>
                      <a:r>
                        <a:rPr lang="ru-RU" altLang="en-US" sz="800" b="0" dirty="0" smtClean="0">
                          <a:latin typeface="+mn-ea"/>
                          <a:ea typeface="+mn-ea"/>
                        </a:rPr>
                        <a:t>оздает гладкую, ровную, увлажненную поверхность для идеального макияжа на 24 часа.</a:t>
                      </a:r>
                      <a:endParaRPr lang="en-US" altLang="en-US" sz="8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Face Mix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Smooth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Primer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30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  <a:defRPr lang="en-US"/>
                      </a:pP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Выравнивающий </a:t>
                      </a:r>
                      <a:r>
                        <a:rPr lang="ru-RU" altLang="en-US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праймер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маскирует неровности и расширенные поры, контролирует выделение </a:t>
                      </a:r>
                      <a:r>
                        <a:rPr lang="ru-RU" altLang="en-US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себума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В результате создается идеально гладкая основа для нанесения макияжа.</a:t>
                      </a:r>
                    </a:p>
                    <a:p>
                      <a:pPr latinLnBrk="1">
                        <a:lnSpc>
                          <a:spcPct val="100000"/>
                        </a:lnSpc>
                        <a:defRPr lang="en-US"/>
                      </a:pPr>
                      <a:r>
                        <a:rPr lang="en-US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ru-RU" altLang="ko-KR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Антивозрастной</a:t>
                      </a:r>
                      <a:r>
                        <a:rPr lang="ru-RU" altLang="ko-KR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отбеливающий уход</a:t>
                      </a:r>
                      <a:r>
                        <a:rPr lang="en-US" altLang="ko-KR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en-US" altLang="ko-KR" sz="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Face Mix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Flash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Primer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SPF30 PA++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30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err="1" smtClean="0">
                          <a:solidFill>
                            <a:schemeClr val="tx1"/>
                          </a:solidFill>
                        </a:rPr>
                        <a:t>Праймер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 со светоотражающими частицами скрывает недостатки и обеспечивает равномерное розово-жемчужное нежное покрытие. Оказывает солнцезащитное действие.</a:t>
                      </a:r>
                      <a:endParaRPr lang="en-US" alt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Aqua Aura</a:t>
                      </a:r>
                    </a:p>
                    <a:p>
                      <a:pPr marL="0" lv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Tightening Starter</a:t>
                      </a:r>
                    </a:p>
                    <a:p>
                      <a:pPr marL="0" lv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SPF30 PA++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40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Многофункциональное средство для кожи лица используется как база для макияжа, ухаживающее средство, придающее коже блеск. Защищает кожу от агрессивного воздействия УФ-лучей.</a:t>
                      </a:r>
                      <a:endParaRPr lang="en-US" altLang="ko-KR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Delight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Baby Doll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Makeup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Base</a:t>
                      </a:r>
                      <a:endParaRPr lang="en-US" altLang="ko-KR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SPF15 PA+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latin typeface="맑은 고딕"/>
                          <a:ea typeface="맑은 고딕"/>
                        </a:rPr>
                        <a:t>30</a:t>
                      </a:r>
                      <a:r>
                        <a:rPr lang="ru-RU" altLang="ko-KR" sz="800" b="1" dirty="0" smtClean="0">
                          <a:latin typeface="맑은 고딕"/>
                          <a:ea typeface="맑은 고딕"/>
                        </a:rPr>
                        <a:t>мл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Эффективно маскирует неровности на коже, улучшает цвет лица и позволяет сохранять макияж длительное время. Оказывает солнцезащитное действие.</a:t>
                      </a:r>
                      <a:endParaRPr lang="en-US" altLang="en-US" sz="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 b="1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Face Mix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Skin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Makeup Base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SPF20 PA++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맑은 고딕"/>
                        </a:rPr>
                        <a:t>30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맑은 고딕"/>
                        </a:rPr>
                        <a:t>гр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+mn-lt"/>
                        <a:ea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Многофункциональная корректирующая база под макияж</a:t>
                      </a:r>
                      <a:r>
                        <a:rPr lang="ru-RU" altLang="en-US" sz="80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ru-RU" altLang="en-US" sz="8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маскирует недостатки кожи, выравнивает её рельеф, придает коже ровный, естественный здоровый цвет. 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Оказывает солнцезащитное действие.</a:t>
                      </a:r>
                      <a:endParaRPr lang="en-US" altLang="ko-KR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Luminous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Goddess  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Aura Beam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30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гр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l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Сияющая база под макияж с натуральными экстрактами подарит коже нежное свечение, увлажнит её, скроет кожные несовершенства и зафиксирует макияж.</a:t>
                      </a:r>
                      <a:endParaRPr lang="en-US" alt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Luminous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Goddess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Water Beam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Malgun Gothic"/>
                          <a:ea typeface="Malgun Gothic"/>
                        </a:rPr>
                        <a:t>30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Malgun Gothic"/>
                          <a:ea typeface="Malgun Gothic"/>
                        </a:rPr>
                        <a:t>гр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i="0" u="none" strike="noStrike" dirty="0" smtClean="0">
                          <a:solidFill>
                            <a:schemeClr val="tx1"/>
                          </a:solidFill>
                          <a:latin typeface="Malgun Gothic"/>
                          <a:ea typeface="Malgun Gothic"/>
                        </a:rPr>
                        <a:t>Интенсивно увлажняющая база под макияж. На 50% состоит из воды и увлажняющих компонентов. Выравнивает рельеф</a:t>
                      </a:r>
                      <a:r>
                        <a:rPr lang="ru-RU" altLang="en-US" sz="800" b="0" i="0" u="none" strike="noStrike" baseline="0" dirty="0" smtClean="0">
                          <a:solidFill>
                            <a:schemeClr val="tx1"/>
                          </a:solidFill>
                          <a:latin typeface="Malgun Gothic"/>
                          <a:ea typeface="Malgun Gothic"/>
                        </a:rPr>
                        <a:t> кожи и </a:t>
                      </a:r>
                      <a:r>
                        <a:rPr lang="ru-RU" altLang="en-US" sz="800" b="0" i="0" u="none" strike="noStrike" dirty="0" smtClean="0">
                          <a:solidFill>
                            <a:schemeClr val="tx1"/>
                          </a:solidFill>
                          <a:latin typeface="Malgun Gothic"/>
                          <a:ea typeface="Malgun Gothic"/>
                        </a:rPr>
                        <a:t>дарит естественное свечение.</a:t>
                      </a:r>
                      <a:endParaRPr lang="en-US" altLang="en-US" sz="800" b="0" i="0" u="none" strike="noStrike" dirty="0">
                        <a:solidFill>
                          <a:schemeClr val="tx1"/>
                        </a:solidFill>
                        <a:latin typeface="Malgun Gothic"/>
                        <a:ea typeface="Malgun Gothic"/>
                      </a:endParaRPr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Luminous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Goddess Aura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Goddess Maker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3 Kind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15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Мультифункциональная база под макияж представлена в трех вариантах:</a:t>
                      </a:r>
                    </a:p>
                    <a:p>
                      <a:pPr marL="0" indent="0" algn="just" defTabSz="900000" eaLnBrk="1" latinLnBrk="1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01 - увлажняющая: обеспечивает глубокое увлажнение, делая кожу мягкой и нежной.</a:t>
                      </a:r>
                    </a:p>
                    <a:p>
                      <a:pPr marL="0" indent="0" algn="just" defTabSz="900000" eaLnBrk="1" latinLnBrk="1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02 - выравнивающая: обеспечивает ровную, гладкую кожу, скрывает все недостатки кожи.</a:t>
                      </a:r>
                    </a:p>
                    <a:p>
                      <a:pPr marL="0" indent="0" algn="just" defTabSz="900000" eaLnBrk="1" latinLnBrk="1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03 - сияющая: содержит светоотражающие частицы, придает коже сверкание.</a:t>
                      </a:r>
                    </a:p>
                    <a:p>
                      <a:pPr marL="0" indent="0" algn="just" defTabSz="900000" eaLnBrk="1" latinLnBrk="1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01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 Moist Aura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 02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Smooth fit cover Aura 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03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Glam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</a:rPr>
                        <a:t>– ограниченный выпуск!</a:t>
                      </a: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                                                        </a:t>
                      </a:r>
                      <a:endParaRPr lang="en-US" altLang="ko-KR" sz="8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00000" rtl="0" eaLnBrk="1" fontAlgn="auto" latinLnBrk="1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ru-RU" altLang="ko-KR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Антивозрастной</a:t>
                      </a:r>
                      <a:r>
                        <a:rPr lang="ru-RU" altLang="ko-KR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отбеливающий уход + солнцезащитный блок</a:t>
                      </a:r>
                      <a:r>
                        <a:rPr lang="en-US" altLang="ko-KR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r>
                        <a:rPr lang="ru-RU" altLang="ko-KR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altLang="ko-KR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7" name="Group 2"/>
          <p:cNvGrpSpPr/>
          <p:nvPr/>
        </p:nvGrpSpPr>
        <p:grpSpPr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8" name="Line 10"/>
            <p:cNvSpPr>
              <a:spLocks noChangeShapeType="1"/>
            </p:cNvSpPr>
            <p:nvPr/>
          </p:nvSpPr>
          <p:spPr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11" name="TextBox 10"/>
            <p:cNvSpPr txBox="1"/>
            <p:nvPr/>
          </p:nvSpPr>
          <p:spPr>
            <a:xfrm>
              <a:off x="5181600" y="113646"/>
              <a:ext cx="1187450" cy="2154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 lang="en-US"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2" name="그룹 14"/>
            <p:cNvGrpSpPr/>
            <p:nvPr/>
          </p:nvGrpSpPr>
          <p:grpSpPr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7" name="Rectangle 5"/>
              <p:cNvSpPr>
                <a:spLocks noChangeArrowheads="1"/>
              </p:cNvSpPr>
              <p:nvPr/>
            </p:nvSpPr>
            <p:spPr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8" name="Rectangle 9"/>
              <p:cNvSpPr>
                <a:spLocks noChangeArrowheads="1"/>
              </p:cNvSpPr>
              <p:nvPr/>
            </p:nvSpPr>
            <p:spPr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9" name="Rectangle 5"/>
              <p:cNvSpPr>
                <a:spLocks noChangeArrowheads="1"/>
              </p:cNvSpPr>
              <p:nvPr/>
            </p:nvSpPr>
            <p:spPr>
              <a:xfrm>
                <a:off x="4563977" y="1571574"/>
                <a:ext cx="859432" cy="857197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>
              <a:xfrm>
                <a:off x="3700887" y="714375"/>
                <a:ext cx="863091" cy="857199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1" name="Rectangle 7"/>
              <p:cNvSpPr>
                <a:spLocks noChangeArrowheads="1"/>
              </p:cNvSpPr>
              <p:nvPr/>
            </p:nvSpPr>
            <p:spPr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/>
            </p:nvSpPr>
            <p:spPr>
              <a:xfrm>
                <a:off x="3700887" y="1571574"/>
                <a:ext cx="863091" cy="857197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3" name="그룹 14"/>
            <p:cNvGrpSpPr/>
            <p:nvPr/>
          </p:nvGrpSpPr>
          <p:grpSpPr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5" name="Rectangle 10"/>
              <p:cNvSpPr>
                <a:spLocks noChangeArrowheads="1"/>
              </p:cNvSpPr>
              <p:nvPr/>
            </p:nvSpPr>
            <p:spPr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21"/>
              <p:cNvSpPr>
                <a:spLocks noChangeArrowheads="1"/>
              </p:cNvSpPr>
              <p:nvPr/>
            </p:nvSpPr>
            <p:spPr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4" name="그림 22" descr="회사로고.JPG"/>
            <p:cNvPicPr>
              <a:picLocks noChangeAspect="1"/>
            </p:cNvPicPr>
            <p:nvPr/>
          </p:nvPicPr>
          <p:blipFill rotWithShape="1">
            <a:blip r:embed="rId5" cstate="print"/>
            <a:srcRect/>
            <a:stretch>
              <a:fillRect/>
            </a:stretch>
          </p:blipFill>
          <p:spPr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pic>
        <p:nvPicPr>
          <p:cNvPr id="23" name="Picture 2" descr="C:\Users\User\Desktop\제품사진 (1)\제품사진\IMG_5535-1.png"/>
          <p:cNvPicPr>
            <a:picLocks noChangeAspect="1" noChangeArrowheads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>
            <a:off x="853656" y="2051720"/>
            <a:ext cx="304955" cy="652592"/>
          </a:xfrm>
          <a:prstGeom prst="rect">
            <a:avLst/>
          </a:prstGeom>
          <a:noFill/>
        </p:spPr>
      </p:pic>
      <p:pic>
        <p:nvPicPr>
          <p:cNvPr id="24" name="Picture 2" descr="\\민경사원\신제품촬영\2014\메이크업\페이스 믹스 매끈 프라이머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22417" y="2699792"/>
            <a:ext cx="753175" cy="753175"/>
          </a:xfrm>
          <a:prstGeom prst="rect">
            <a:avLst/>
          </a:prstGeom>
          <a:noFill/>
        </p:spPr>
      </p:pic>
      <p:pic>
        <p:nvPicPr>
          <p:cNvPr id="25" name="Picture 2" descr="\\민경사원\신제품촬영\2014\메이크업\페이스 믹스 플래쉬 프라이머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06698" y="3419872"/>
            <a:ext cx="805938" cy="686985"/>
          </a:xfrm>
          <a:prstGeom prst="rect">
            <a:avLst/>
          </a:prstGeom>
          <a:noFill/>
        </p:spPr>
      </p:pic>
      <p:pic>
        <p:nvPicPr>
          <p:cNvPr id="26" name="Picture 2" descr="C:\Users\User\Desktop\신제품\밀착스타터.png"/>
          <p:cNvPicPr>
            <a:picLocks noChangeAspect="1" noChangeArrowheads="1"/>
          </p:cNvPicPr>
          <p:nvPr/>
        </p:nvPicPr>
        <p:blipFill rotWithShape="1">
          <a:blip r:embed="rId9" cstate="print"/>
          <a:srcRect/>
          <a:stretch>
            <a:fillRect/>
          </a:stretch>
        </p:blipFill>
        <p:spPr>
          <a:xfrm>
            <a:off x="924944" y="4139952"/>
            <a:ext cx="199637" cy="606492"/>
          </a:xfrm>
          <a:prstGeom prst="rect">
            <a:avLst/>
          </a:prstGeom>
          <a:noFill/>
        </p:spPr>
      </p:pic>
      <p:pic>
        <p:nvPicPr>
          <p:cNvPr id="27" name="그림 25" descr="루미너스 여신 광채빔.gif"/>
          <p:cNvPicPr>
            <a:picLocks noChangeAspect="1"/>
          </p:cNvPicPr>
          <p:nvPr/>
        </p:nvPicPr>
        <p:blipFill rotWithShape="1">
          <a:blip r:embed="rId10" cstate="print"/>
          <a:srcRect/>
          <a:stretch>
            <a:fillRect/>
          </a:stretch>
        </p:blipFill>
        <p:spPr>
          <a:xfrm>
            <a:off x="889957" y="6280777"/>
            <a:ext cx="348511" cy="595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" descr="C:\Users\User\Desktop\제품사진 (1)\제품사진\IMG_3849-1-6.png"/>
          <p:cNvPicPr>
            <a:picLocks noChangeAspect="1" noChangeArrowheads="1"/>
          </p:cNvPicPr>
          <p:nvPr/>
        </p:nvPicPr>
        <p:blipFill rotWithShape="1">
          <a:blip r:embed="rId11" cstate="print"/>
          <a:srcRect/>
          <a:stretch>
            <a:fillRect/>
          </a:stretch>
        </p:blipFill>
        <p:spPr>
          <a:xfrm>
            <a:off x="800805" y="6876256"/>
            <a:ext cx="467955" cy="608432"/>
          </a:xfrm>
          <a:prstGeom prst="rect">
            <a:avLst/>
          </a:prstGeom>
          <a:noFill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620" t="59960" r="51560" b="14200"/>
          <a:stretch>
            <a:fillRect/>
          </a:stretch>
        </p:blipFill>
        <p:spPr>
          <a:xfrm>
            <a:off x="804252" y="4860032"/>
            <a:ext cx="527493" cy="6480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그룹 1"/>
          <p:cNvGrpSpPr/>
          <p:nvPr/>
        </p:nvGrpSpPr>
        <p:grpSpPr>
          <a:xfrm>
            <a:off x="827309" y="5520125"/>
            <a:ext cx="481377" cy="641863"/>
            <a:chOff x="571258" y="5700162"/>
            <a:chExt cx="1009214" cy="1440159"/>
          </a:xfrm>
        </p:grpSpPr>
        <p:pic>
          <p:nvPicPr>
            <p:cNvPr id="30" name="Picture 2" descr="C:\Users\User\Desktop\Desktop\페이스 믹스 스킨 메이크업 베이스_01 믹스 그린 복사.png"/>
            <p:cNvPicPr>
              <a:picLocks noChangeAspect="1" noChangeArrowheads="1"/>
            </p:cNvPicPr>
            <p:nvPr/>
          </p:nvPicPr>
          <p:blipFill rotWithShape="1">
            <a:blip r:embed="rId13" cstate="print"/>
            <a:srcRect/>
            <a:stretch>
              <a:fillRect/>
            </a:stretch>
          </p:blipFill>
          <p:spPr>
            <a:xfrm>
              <a:off x="571258" y="5772169"/>
              <a:ext cx="599059" cy="1368152"/>
            </a:xfrm>
            <a:prstGeom prst="rect">
              <a:avLst/>
            </a:prstGeom>
            <a:noFill/>
          </p:spPr>
        </p:pic>
        <p:pic>
          <p:nvPicPr>
            <p:cNvPr id="31" name="Picture 3" descr="C:\Users\User\Desktop\Desktop\페이스 믹스 스킨 메이크업 베이스_02 믹스 라벤더 복사.png"/>
            <p:cNvPicPr>
              <a:picLocks noChangeAspect="1" noChangeArrowheads="1"/>
            </p:cNvPicPr>
            <p:nvPr/>
          </p:nvPicPr>
          <p:blipFill rotWithShape="1">
            <a:blip r:embed="rId14" cstate="print"/>
            <a:srcRect/>
            <a:stretch>
              <a:fillRect/>
            </a:stretch>
          </p:blipFill>
          <p:spPr>
            <a:xfrm>
              <a:off x="1026301" y="5700162"/>
              <a:ext cx="554171" cy="1368152"/>
            </a:xfrm>
            <a:prstGeom prst="rect">
              <a:avLst/>
            </a:prstGeom>
            <a:noFill/>
          </p:spPr>
        </p:pic>
      </p:grpSp>
      <p:pic>
        <p:nvPicPr>
          <p:cNvPr id="32" name="Picture 2" descr="C:\Users\User\Desktop\Desktop\에그 포어 노른자 프리미어 복사.png"/>
          <p:cNvPicPr>
            <a:picLocks noChangeAspect="1" noChangeArrowheads="1"/>
          </p:cNvPicPr>
          <p:nvPr/>
        </p:nvPicPr>
        <p:blipFill rotWithShape="1">
          <a:blip r:embed="rId15" cstate="print"/>
          <a:srcRect/>
          <a:stretch>
            <a:fillRect/>
          </a:stretch>
        </p:blipFill>
        <p:spPr>
          <a:xfrm>
            <a:off x="892379" y="1403648"/>
            <a:ext cx="284139" cy="576064"/>
          </a:xfrm>
          <a:prstGeom prst="rect">
            <a:avLst/>
          </a:prstGeom>
          <a:noFill/>
        </p:spPr>
      </p:pic>
      <p:pic>
        <p:nvPicPr>
          <p:cNvPr id="33" name="그림 32"/>
          <p:cNvPicPr>
            <a:picLocks noChangeAspect="1" noChangeArrowheads="1"/>
          </p:cNvPicPr>
          <p:nvPr/>
        </p:nvPicPr>
        <p:blipFill rotWithShape="1">
          <a:blip r:embed="rId16" cstate="print"/>
          <a:srcRect/>
          <a:stretch>
            <a:fillRect/>
          </a:stretch>
        </p:blipFill>
        <p:spPr>
          <a:xfrm>
            <a:off x="652483" y="7860474"/>
            <a:ext cx="760153" cy="62385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32935696"/>
              </p:ext>
            </p:extLst>
          </p:nvPr>
        </p:nvGraphicFramePr>
        <p:xfrm>
          <a:off x="538740" y="1023445"/>
          <a:ext cx="5762173" cy="792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622008"/>
                <a:gridCol w="3051933"/>
              </a:tblGrid>
              <a:tr h="33528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92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Delight Petit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Cotton B.B.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SPF36 PA++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30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Универсальный оттенок крема подстраивается под индивидуальный оттенок кожи. </a:t>
                      </a:r>
                      <a:r>
                        <a:rPr lang="en-US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BB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-крем делает кожу чистой и свежей, словно хлопок,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создавая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невесомое и невидимое покрытие подобно вуали. Солнцезащитный блок.</a:t>
                      </a:r>
                    </a:p>
                  </a:txBody>
                  <a:tcPr anchor="ctr"/>
                </a:tc>
              </a:tr>
              <a:tr h="792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Tony Lab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AC 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Control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B.B. Cream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SPF30 PA++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latin typeface="+mn-ea"/>
                          <a:ea typeface="+mn-ea"/>
                        </a:rPr>
                        <a:t>35</a:t>
                      </a:r>
                      <a:r>
                        <a:rPr lang="ru-RU" altLang="ko-KR" sz="800" b="1" dirty="0" smtClean="0">
                          <a:latin typeface="+mn-ea"/>
                          <a:ea typeface="+mn-ea"/>
                        </a:rPr>
                        <a:t>мл</a:t>
                      </a:r>
                      <a:endParaRPr lang="en-US" altLang="ko-KR" sz="8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BB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-крем идеально подходит для жирной, склонной к жирности кожи, имеет солнцезащитный фактор. Маскирует и уменьшает воспаления.</a:t>
                      </a:r>
                    </a:p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Рекомендуется для мужчин.</a:t>
                      </a:r>
                      <a:endParaRPr lang="en-US" altLang="ko-KR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 algn="l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endParaRPr lang="en-US" altLang="ko-KR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92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Luminous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Goddess Aura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B.B. </a:t>
                      </a: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Ceam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SPF37 / PA++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45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гр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BB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-крем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для божественного  сияния кожи! Выравнивает  рельеф кожи и наполняет ее внутренним светом.</a:t>
                      </a:r>
                    </a:p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en-US" sz="800" b="1" dirty="0" smtClean="0"/>
                        <a:t>Средство отмечено в </a:t>
                      </a:r>
                      <a:r>
                        <a:rPr lang="ru-RU" altLang="en-US" sz="800" b="1" dirty="0" err="1" smtClean="0"/>
                        <a:t>Get</a:t>
                      </a:r>
                      <a:r>
                        <a:rPr lang="ru-RU" altLang="en-US" sz="800" b="1" dirty="0" smtClean="0"/>
                        <a:t> </a:t>
                      </a:r>
                      <a:r>
                        <a:rPr lang="ru-RU" altLang="en-US" sz="800" b="1" dirty="0" err="1" smtClean="0"/>
                        <a:t>It</a:t>
                      </a:r>
                      <a:r>
                        <a:rPr lang="ru-RU" altLang="en-US" sz="800" b="1" dirty="0" smtClean="0"/>
                        <a:t> </a:t>
                      </a:r>
                      <a:r>
                        <a:rPr lang="ru-RU" altLang="en-US" sz="800" b="1" dirty="0" err="1" smtClean="0"/>
                        <a:t>Beauty</a:t>
                      </a:r>
                      <a:r>
                        <a:rPr lang="ru-RU" altLang="en-US" sz="800" b="1" dirty="0" smtClean="0"/>
                        <a:t> - шоу обо всем, что связано с красотой, наставником в мире красоты Кореи. </a:t>
                      </a:r>
                    </a:p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ru-RU" altLang="en-US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Анитивозрастной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отбеливающий уход+ солнцезащитный блок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US" altLang="ko-KR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92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Luminous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Goddess Aura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Blur B.B.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SPF37 / PA++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45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гр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</a:rPr>
                        <a:t>ВВ-крем с эффектом </a:t>
                      </a:r>
                      <a:r>
                        <a:rPr lang="ru-RU" altLang="ko-KR" sz="800" dirty="0" err="1" smtClean="0">
                          <a:solidFill>
                            <a:schemeClr val="tx1"/>
                          </a:solidFill>
                        </a:rPr>
                        <a:t>фотошопа</a:t>
                      </a:r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</a:rPr>
                        <a:t>. Содержит светоотражающие микрочастицы, которые преломляют свет на коже, создавая идеальный тон.</a:t>
                      </a:r>
                    </a:p>
                    <a:p>
                      <a:pPr marL="0" indent="0" algn="l" defTabSz="900000" eaLnBrk="1" latinLnBrk="1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* </a:t>
                      </a:r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</a:rPr>
                        <a:t>Ограниченный</a:t>
                      </a:r>
                      <a:r>
                        <a:rPr lang="ru-RU" altLang="ko-KR" sz="800" baseline="0" dirty="0" smtClean="0">
                          <a:solidFill>
                            <a:schemeClr val="tx1"/>
                          </a:solidFill>
                        </a:rPr>
                        <a:t> выпуск</a:t>
                      </a:r>
                      <a:endParaRPr lang="en-US" altLang="ko-KR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ru-RU" altLang="en-US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Анитивозрастной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отбеливающий уход+ солнцезащитный блок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US" altLang="ko-KR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92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Triple Lifting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Perfection </a:t>
                      </a: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B.B.Cream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 SPF45 PA+++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50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latin typeface="+mn-ea"/>
                          <a:ea typeface="+mn-ea"/>
                        </a:rPr>
                        <a:t>ВВ-крем с </a:t>
                      </a:r>
                      <a:r>
                        <a:rPr lang="ru-RU" altLang="en-US" sz="800" b="0" dirty="0" err="1" smtClean="0">
                          <a:latin typeface="+mn-ea"/>
                          <a:ea typeface="+mn-ea"/>
                        </a:rPr>
                        <a:t>лифтинг</a:t>
                      </a:r>
                      <a:r>
                        <a:rPr lang="ru-RU" altLang="en-US" sz="800" b="0" dirty="0" smtClean="0">
                          <a:latin typeface="+mn-ea"/>
                          <a:ea typeface="+mn-ea"/>
                        </a:rPr>
                        <a:t>-эффектом укрепляет кожу лица и великолепно ее питает. </a:t>
                      </a:r>
                    </a:p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ru-RU" altLang="en-US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Анитивозрастной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отбеливающий уход+ солнцезащитный блок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US" altLang="ko-KR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92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Triple Long-Cover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Perfection </a:t>
                      </a: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B.B.Cream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 SPF40 PA+++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50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latin typeface="+mn-ea"/>
                          <a:ea typeface="+mn-ea"/>
                        </a:rPr>
                        <a:t>ВВ-крем тройного действия для стойкого и совершенного покрытия. </a:t>
                      </a:r>
                      <a:endParaRPr lang="en-US" altLang="en-US" sz="800" b="0" dirty="0">
                        <a:latin typeface="+mn-ea"/>
                        <a:ea typeface="+mn-ea"/>
                      </a:endParaRPr>
                    </a:p>
                    <a:p>
                      <a:pPr marL="0" lv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ru-RU" altLang="ko-KR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Анитивозрастной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отбеливающий уход+ солнцезащитный блок]</a:t>
                      </a:r>
                      <a:endParaRPr lang="ru-RU" altLang="ko-KR" sz="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94488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Triple Waterproof  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Perfection B.B.CreamS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PF50+ PA+++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50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Водостойкий ВВ-крем тройного действия не боится воды, устойчив к выделению кожного жира или пота. Великолепное средство для жирной кожи.</a:t>
                      </a:r>
                    </a:p>
                    <a:p>
                      <a:pPr marL="0" lv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ru-RU" altLang="ko-KR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Анитивозрастной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отбеливающий уход+ солнцезащитный блок]</a:t>
                      </a:r>
                      <a:endParaRPr lang="ru-RU" altLang="ko-KR" sz="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792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 b="1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Aqua Aura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UV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Water Cushion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SPF50+ PA+++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15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  <a:defRPr lang="en-US"/>
                      </a:pP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наполнение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15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  <a:defRPr lang="en-US"/>
                      </a:pP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наполнение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  <a:defRPr lang="en-US"/>
                      </a:pP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спонж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Водостойкая крем-пудра сочетает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свойства трех средств – солнцезащитного крема, ВВ-крема и увлажняющего </a:t>
                      </a:r>
                      <a:r>
                        <a:rPr lang="ru-RU" altLang="en-US" sz="800" b="0" baseline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миста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lvl="0" indent="0" algn="just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ru-RU" altLang="ko-KR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Анитивозрастной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отбеливающий уход+ солнцезащитный блок]</a:t>
                      </a:r>
                    </a:p>
                  </a:txBody>
                  <a:tcPr anchor="ctr"/>
                </a:tc>
              </a:tr>
              <a:tr h="792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 b="1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Timeless  Ferment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Snail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B.B. Cream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SPF45 PA+++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latin typeface="맑은 고딕"/>
                          <a:ea typeface="맑은 고딕"/>
                        </a:rPr>
                        <a:t>50</a:t>
                      </a:r>
                      <a:r>
                        <a:rPr lang="ru-RU" altLang="ko-KR" sz="800" b="1" dirty="0" smtClean="0">
                          <a:latin typeface="+mn-ea"/>
                          <a:ea typeface="+mn-ea"/>
                        </a:rPr>
                        <a:t>мл</a:t>
                      </a:r>
                      <a:endParaRPr lang="en-US" altLang="ko-KR" sz="8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ВВ-крем с ферментированным экстрактом улитки – великолепное маскирующее и </a:t>
                      </a:r>
                      <a:r>
                        <a:rPr lang="ru-RU" altLang="en-US" sz="800" b="0" dirty="0" err="1" smtClean="0">
                          <a:solidFill>
                            <a:schemeClr val="tx1"/>
                          </a:solidFill>
                        </a:rPr>
                        <a:t>уходовое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 средство.</a:t>
                      </a:r>
                      <a:endParaRPr lang="en-US" altLang="ko-KR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7" name="Group 2"/>
          <p:cNvGrpSpPr/>
          <p:nvPr/>
        </p:nvGrpSpPr>
        <p:grpSpPr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8" name="Line 10"/>
            <p:cNvSpPr>
              <a:spLocks noChangeShapeType="1"/>
            </p:cNvSpPr>
            <p:nvPr/>
          </p:nvSpPr>
          <p:spPr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11" name="TextBox 10"/>
            <p:cNvSpPr txBox="1"/>
            <p:nvPr/>
          </p:nvSpPr>
          <p:spPr>
            <a:xfrm>
              <a:off x="5181600" y="113646"/>
              <a:ext cx="1187450" cy="2154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 lang="en-US"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2" name="그룹 14"/>
            <p:cNvGrpSpPr/>
            <p:nvPr/>
          </p:nvGrpSpPr>
          <p:grpSpPr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7" name="Rectangle 5"/>
              <p:cNvSpPr>
                <a:spLocks noChangeArrowheads="1"/>
              </p:cNvSpPr>
              <p:nvPr/>
            </p:nvSpPr>
            <p:spPr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8" name="Rectangle 9"/>
              <p:cNvSpPr>
                <a:spLocks noChangeArrowheads="1"/>
              </p:cNvSpPr>
              <p:nvPr/>
            </p:nvSpPr>
            <p:spPr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9" name="Rectangle 5"/>
              <p:cNvSpPr>
                <a:spLocks noChangeArrowheads="1"/>
              </p:cNvSpPr>
              <p:nvPr/>
            </p:nvSpPr>
            <p:spPr>
              <a:xfrm>
                <a:off x="4563977" y="1571574"/>
                <a:ext cx="859432" cy="857197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>
              <a:xfrm>
                <a:off x="3700887" y="714375"/>
                <a:ext cx="863091" cy="857199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1" name="Rectangle 7"/>
              <p:cNvSpPr>
                <a:spLocks noChangeArrowheads="1"/>
              </p:cNvSpPr>
              <p:nvPr/>
            </p:nvSpPr>
            <p:spPr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/>
            </p:nvSpPr>
            <p:spPr>
              <a:xfrm>
                <a:off x="3700887" y="1571574"/>
                <a:ext cx="863091" cy="857197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3" name="그룹 14"/>
            <p:cNvGrpSpPr/>
            <p:nvPr/>
          </p:nvGrpSpPr>
          <p:grpSpPr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5" name="Rectangle 10"/>
              <p:cNvSpPr>
                <a:spLocks noChangeArrowheads="1"/>
              </p:cNvSpPr>
              <p:nvPr/>
            </p:nvSpPr>
            <p:spPr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21"/>
              <p:cNvSpPr>
                <a:spLocks noChangeArrowheads="1"/>
              </p:cNvSpPr>
              <p:nvPr/>
            </p:nvSpPr>
            <p:spPr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4" name="그림 22" descr="회사로고.JPG"/>
            <p:cNvPicPr>
              <a:picLocks noChangeAspect="1"/>
            </p:cNvPicPr>
            <p:nvPr/>
          </p:nvPicPr>
          <p:blipFill rotWithShape="1">
            <a:blip r:embed="rId5" cstate="print"/>
            <a:srcRect/>
            <a:stretch>
              <a:fillRect/>
            </a:stretch>
          </p:blipFill>
          <p:spPr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pic>
        <p:nvPicPr>
          <p:cNvPr id="23" name="Picture 2" descr="\\민경사원\신제품촬영\2014\메이크업\딜라이트 쁘띠 코튼 비비크림 SPF 36 PA++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68926" y="1437369"/>
            <a:ext cx="721274" cy="721275"/>
          </a:xfrm>
          <a:prstGeom prst="rect">
            <a:avLst/>
          </a:prstGeom>
          <a:noFill/>
        </p:spPr>
      </p:pic>
      <p:pic>
        <p:nvPicPr>
          <p:cNvPr id="24" name="Picture 2" descr="\\민경사원\신제품촬영\2014\스킨케어\토니 랩 에이씨 컨트롤 비비크림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08231" y="2247635"/>
            <a:ext cx="614872" cy="620935"/>
          </a:xfrm>
          <a:prstGeom prst="rect">
            <a:avLst/>
          </a:prstGeom>
          <a:noFill/>
        </p:spPr>
      </p:pic>
      <p:pic>
        <p:nvPicPr>
          <p:cNvPr id="27" name="Picture 2" descr="C:\Users\User\Desktop\Desktop\트리플 롱-커버 퍼펙션 비비크림 SPF40 PA+++ 복사.png"/>
          <p:cNvPicPr>
            <a:picLocks noChangeAspect="1" noChangeArrowheads="1"/>
          </p:cNvPicPr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 flipH="1">
            <a:off x="928108" y="5539006"/>
            <a:ext cx="202909" cy="619077"/>
          </a:xfrm>
          <a:prstGeom prst="rect">
            <a:avLst/>
          </a:prstGeom>
          <a:noFill/>
        </p:spPr>
      </p:pic>
      <p:pic>
        <p:nvPicPr>
          <p:cNvPr id="28" name="Picture 3" descr="C:\Users\User\Desktop\Desktop\트리플 리프팅 퍼펙션 비비크림 복사.png"/>
          <p:cNvPicPr>
            <a:picLocks noChangeAspect="1" noChangeArrowheads="1"/>
          </p:cNvPicPr>
          <p:nvPr/>
        </p:nvPicPr>
        <p:blipFill rotWithShape="1">
          <a:blip r:embed="rId8" cstate="print"/>
          <a:srcRect/>
          <a:stretch>
            <a:fillRect/>
          </a:stretch>
        </p:blipFill>
        <p:spPr>
          <a:xfrm flipH="1">
            <a:off x="892526" y="4788024"/>
            <a:ext cx="231368" cy="693251"/>
          </a:xfrm>
          <a:prstGeom prst="rect">
            <a:avLst/>
          </a:prstGeom>
          <a:noFill/>
        </p:spPr>
      </p:pic>
      <p:pic>
        <p:nvPicPr>
          <p:cNvPr id="29" name="Picture 2" descr="\\민경사원\신제품촬영\2014\메이크업\트리플 워터프루프 퍼펙션 비비크림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20688" y="6408204"/>
            <a:ext cx="812326" cy="812326"/>
          </a:xfrm>
          <a:prstGeom prst="rect">
            <a:avLst/>
          </a:prstGeom>
          <a:noFill/>
        </p:spPr>
      </p:pic>
      <p:sp>
        <p:nvSpPr>
          <p:cNvPr id="34" name="Text Box 12"/>
          <p:cNvSpPr txBox="1">
            <a:spLocks noChangeArrowheads="1"/>
          </p:cNvSpPr>
          <p:nvPr/>
        </p:nvSpPr>
        <p:spPr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 lang="en-US"/>
            </a:pPr>
            <a:r>
              <a:rPr lang="en-US" altLang="en-US" sz="1600" b="1" dirty="0">
                <a:solidFill>
                  <a:prstClr val="black"/>
                </a:solidFill>
              </a:rPr>
              <a:t>One Point</a:t>
            </a:r>
            <a:r>
              <a:rPr lang="ko-KR" altLang="en-US" sz="1600" b="1" dirty="0">
                <a:solidFill>
                  <a:prstClr val="black"/>
                </a:solidFill>
              </a:rPr>
              <a:t> </a:t>
            </a:r>
            <a:r>
              <a:rPr lang="en-US" altLang="ko-KR" sz="1600" b="1" dirty="0" smtClean="0">
                <a:solidFill>
                  <a:prstClr val="black"/>
                </a:solidFill>
              </a:rPr>
              <a:t>– </a:t>
            </a:r>
            <a:r>
              <a:rPr lang="ru-RU" altLang="ko-KR" sz="1400" b="1" dirty="0">
                <a:solidFill>
                  <a:prstClr val="black"/>
                </a:solidFill>
              </a:rPr>
              <a:t>база под </a:t>
            </a:r>
            <a:r>
              <a:rPr lang="ru-RU" altLang="ko-KR" sz="1400" b="1" dirty="0" smtClean="0">
                <a:solidFill>
                  <a:prstClr val="black"/>
                </a:solidFill>
              </a:rPr>
              <a:t>макияж </a:t>
            </a:r>
            <a:r>
              <a:rPr lang="en-US" altLang="ko-KR" sz="1400" b="1" dirty="0" smtClean="0">
                <a:solidFill>
                  <a:prstClr val="black"/>
                </a:solidFill>
              </a:rPr>
              <a:t>(</a:t>
            </a:r>
            <a:r>
              <a:rPr lang="en-US" altLang="en-US" sz="1400" b="1" dirty="0" smtClean="0">
                <a:solidFill>
                  <a:prstClr val="black"/>
                </a:solidFill>
              </a:rPr>
              <a:t>BB</a:t>
            </a:r>
            <a:r>
              <a:rPr lang="ru-RU" altLang="en-US" sz="1400" b="1" dirty="0" smtClean="0">
                <a:solidFill>
                  <a:prstClr val="black"/>
                </a:solidFill>
              </a:rPr>
              <a:t>-крема</a:t>
            </a:r>
            <a:r>
              <a:rPr lang="en-US" altLang="ko-KR" sz="1400" b="1" dirty="0" smtClean="0">
                <a:solidFill>
                  <a:prstClr val="black"/>
                </a:solidFill>
              </a:rPr>
              <a:t>)</a:t>
            </a:r>
            <a:endParaRPr lang="en-US" altLang="ko-KR" sz="1400" b="1" dirty="0">
              <a:solidFill>
                <a:prstClr val="black"/>
              </a:solidFill>
            </a:endParaRPr>
          </a:p>
        </p:txBody>
      </p:sp>
      <p:pic>
        <p:nvPicPr>
          <p:cNvPr id="32" name="Picture 2" descr="\\민경사원\신제품촬영\2014\메이크업\페이스\메이크업 베이스\비비크림\루미너스 여신 광채 비비 크림 SPF37 PA++.jpg"/>
          <p:cNvPicPr>
            <a:picLocks noChangeAspect="1" noChangeArrowheads="1"/>
          </p:cNvPicPr>
          <p:nvPr/>
        </p:nvPicPr>
        <p:blipFill rotWithShape="1">
          <a:blip r:embed="rId10" cstate="print"/>
          <a:srcRect l="32710" t="8710" r="33650" b="9140"/>
          <a:stretch>
            <a:fillRect/>
          </a:stretch>
        </p:blipFill>
        <p:spPr>
          <a:xfrm>
            <a:off x="928108" y="3048720"/>
            <a:ext cx="239862" cy="584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915121" y="8568444"/>
            <a:ext cx="265835" cy="737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그림 29"/>
          <p:cNvPicPr>
            <a:picLocks noChangeAspect="1" noChangeArrowheads="1"/>
          </p:cNvPicPr>
          <p:nvPr/>
        </p:nvPicPr>
        <p:blipFill rotWithShape="1">
          <a:blip r:embed="rId8" cstate="print"/>
          <a:srcRect l="1070" r="53610" b="4130"/>
          <a:stretch>
            <a:fillRect/>
          </a:stretch>
        </p:blipFill>
        <p:spPr>
          <a:xfrm>
            <a:off x="797073" y="4037659"/>
            <a:ext cx="262069" cy="5553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/>
          <p:nvPr/>
        </p:nvGrpSpPr>
        <p:grpSpPr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5" name="Line 10"/>
            <p:cNvSpPr>
              <a:spLocks noChangeShapeType="1"/>
            </p:cNvSpPr>
            <p:nvPr/>
          </p:nvSpPr>
          <p:spPr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  <p:sp>
          <p:nvSpPr>
            <p:cNvPr id="6" name="Line 11"/>
            <p:cNvSpPr>
              <a:spLocks noChangeShapeType="1"/>
            </p:cNvSpPr>
            <p:nvPr/>
          </p:nvSpPr>
          <p:spPr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8" name="TextBox 7"/>
            <p:cNvSpPr txBox="1"/>
            <p:nvPr/>
          </p:nvSpPr>
          <p:spPr>
            <a:xfrm>
              <a:off x="5181600" y="113646"/>
              <a:ext cx="1187450" cy="2154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 lang="en-US"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9" name="그룹 14"/>
            <p:cNvGrpSpPr/>
            <p:nvPr/>
          </p:nvGrpSpPr>
          <p:grpSpPr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4" name="Rectangle 5"/>
              <p:cNvSpPr>
                <a:spLocks noChangeArrowheads="1"/>
              </p:cNvSpPr>
              <p:nvPr/>
            </p:nvSpPr>
            <p:spPr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5" name="Rectangle 9"/>
              <p:cNvSpPr>
                <a:spLocks noChangeArrowheads="1"/>
              </p:cNvSpPr>
              <p:nvPr/>
            </p:nvSpPr>
            <p:spPr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5"/>
              <p:cNvSpPr>
                <a:spLocks noChangeArrowheads="1"/>
              </p:cNvSpPr>
              <p:nvPr/>
            </p:nvSpPr>
            <p:spPr>
              <a:xfrm>
                <a:off x="4563977" y="1571574"/>
                <a:ext cx="859432" cy="857197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7" name="Rectangle 9"/>
              <p:cNvSpPr>
                <a:spLocks noChangeArrowheads="1"/>
              </p:cNvSpPr>
              <p:nvPr/>
            </p:nvSpPr>
            <p:spPr>
              <a:xfrm>
                <a:off x="3700887" y="714375"/>
                <a:ext cx="863091" cy="857199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8" name="Rectangle 7"/>
              <p:cNvSpPr>
                <a:spLocks noChangeArrowheads="1"/>
              </p:cNvSpPr>
              <p:nvPr/>
            </p:nvSpPr>
            <p:spPr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9" name="Rectangle 7"/>
              <p:cNvSpPr>
                <a:spLocks noChangeArrowheads="1"/>
              </p:cNvSpPr>
              <p:nvPr/>
            </p:nvSpPr>
            <p:spPr>
              <a:xfrm>
                <a:off x="3700887" y="1571574"/>
                <a:ext cx="863091" cy="857197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0" name="그룹 14"/>
            <p:cNvGrpSpPr/>
            <p:nvPr/>
          </p:nvGrpSpPr>
          <p:grpSpPr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2" name="Rectangle 10"/>
              <p:cNvSpPr>
                <a:spLocks noChangeArrowheads="1"/>
              </p:cNvSpPr>
              <p:nvPr/>
            </p:nvSpPr>
            <p:spPr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3" name="Rectangle 21"/>
              <p:cNvSpPr>
                <a:spLocks noChangeArrowheads="1"/>
              </p:cNvSpPr>
              <p:nvPr/>
            </p:nvSpPr>
            <p:spPr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1" name="그림 22" descr="회사로고.JPG"/>
            <p:cNvPicPr>
              <a:picLocks noChangeAspect="1"/>
            </p:cNvPicPr>
            <p:nvPr/>
          </p:nvPicPr>
          <p:blipFill rotWithShape="1">
            <a:blip r:embed="rId5" cstate="print"/>
            <a:srcRect/>
            <a:stretch>
              <a:fillRect/>
            </a:stretch>
          </p:blipFill>
          <p:spPr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sp>
        <p:nvSpPr>
          <p:cNvPr id="20" name="Text Box 12"/>
          <p:cNvSpPr txBox="1">
            <a:spLocks noChangeArrowheads="1"/>
          </p:cNvSpPr>
          <p:nvPr/>
        </p:nvSpPr>
        <p:spPr>
          <a:xfrm>
            <a:off x="548683" y="465150"/>
            <a:ext cx="4618633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 lang="en-US"/>
            </a:pPr>
            <a:r>
              <a:rPr lang="en-US" altLang="en-US" sz="1600" b="1" dirty="0">
                <a:solidFill>
                  <a:prstClr val="black"/>
                </a:solidFill>
              </a:rPr>
              <a:t>One Point</a:t>
            </a:r>
            <a:r>
              <a:rPr lang="ko-KR" altLang="en-US" sz="1600" b="1" dirty="0">
                <a:solidFill>
                  <a:prstClr val="black"/>
                </a:solidFill>
              </a:rPr>
              <a:t> </a:t>
            </a:r>
            <a:r>
              <a:rPr lang="en-US" altLang="ko-KR" sz="1600" b="1" dirty="0">
                <a:solidFill>
                  <a:prstClr val="black"/>
                </a:solidFill>
              </a:rPr>
              <a:t>- </a:t>
            </a:r>
            <a:r>
              <a:rPr lang="ru-RU" altLang="ko-KR" sz="1400" b="1" dirty="0">
                <a:solidFill>
                  <a:prstClr val="black"/>
                </a:solidFill>
              </a:rPr>
              <a:t>база под </a:t>
            </a:r>
            <a:r>
              <a:rPr lang="ru-RU" altLang="ko-KR" sz="1400" b="1" dirty="0" smtClean="0">
                <a:solidFill>
                  <a:prstClr val="black"/>
                </a:solidFill>
              </a:rPr>
              <a:t>макияж </a:t>
            </a:r>
            <a:r>
              <a:rPr lang="en-US" altLang="ko-KR" sz="1400" b="1" dirty="0" smtClean="0">
                <a:solidFill>
                  <a:prstClr val="black"/>
                </a:solidFill>
              </a:rPr>
              <a:t>(</a:t>
            </a:r>
            <a:r>
              <a:rPr lang="en-US" altLang="en-US" sz="1400" b="1" dirty="0" smtClean="0">
                <a:solidFill>
                  <a:prstClr val="black"/>
                </a:solidFill>
              </a:rPr>
              <a:t>BB</a:t>
            </a:r>
            <a:r>
              <a:rPr lang="ru-RU" altLang="en-US" sz="1400" b="1" dirty="0">
                <a:solidFill>
                  <a:prstClr val="black"/>
                </a:solidFill>
              </a:rPr>
              <a:t>-крема</a:t>
            </a:r>
            <a:r>
              <a:rPr lang="en-US" altLang="ko-KR" sz="1400" b="1" dirty="0">
                <a:solidFill>
                  <a:prstClr val="black"/>
                </a:solidFill>
              </a:rPr>
              <a:t>)</a:t>
            </a:r>
          </a:p>
        </p:txBody>
      </p:sp>
      <p:graphicFrame>
        <p:nvGraphicFramePr>
          <p:cNvPr id="21" name="표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37388837"/>
              </p:ext>
            </p:extLst>
          </p:nvPr>
        </p:nvGraphicFramePr>
        <p:xfrm>
          <a:off x="538740" y="1023445"/>
          <a:ext cx="5760640" cy="11272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586004"/>
                <a:gridCol w="3086404"/>
              </a:tblGrid>
              <a:tr h="33528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92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 err="1" smtClean="0">
                          <a:solidFill>
                            <a:schemeClr val="tx1"/>
                          </a:solidFill>
                        </a:rPr>
                        <a:t>Gyeol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 B.B. Cream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SPF45 PA++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latin typeface="+mn-ea"/>
                          <a:ea typeface="+mn-ea"/>
                        </a:rPr>
                        <a:t>50</a:t>
                      </a:r>
                      <a:r>
                        <a:rPr lang="ru-RU" altLang="ko-KR" sz="800" b="1" dirty="0" err="1" smtClean="0">
                          <a:latin typeface="+mn-ea"/>
                          <a:ea typeface="+mn-ea"/>
                        </a:rPr>
                        <a:t>гр</a:t>
                      </a:r>
                      <a:endParaRPr lang="en-US" altLang="ko-KR" sz="8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ВВ-крем с восточными экстрактами восстанавливает здоровый живой тон кожи и мягко маскирует недостатки, восстанавливает питательный барьер.</a:t>
                      </a:r>
                      <a:endParaRPr lang="en-US" altLang="ko-KR" sz="8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6" cstate="print"/>
          <a:stretch>
            <a:fillRect/>
          </a:stretch>
        </p:blipFill>
        <p:spPr>
          <a:xfrm>
            <a:off x="571258" y="1331640"/>
            <a:ext cx="864096" cy="8095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71300370"/>
              </p:ext>
            </p:extLst>
          </p:nvPr>
        </p:nvGraphicFramePr>
        <p:xfrm>
          <a:off x="538740" y="1018603"/>
          <a:ext cx="5757633" cy="713104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550000"/>
                <a:gridCol w="3119401"/>
              </a:tblGrid>
              <a:tr h="33528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35841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Luminous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Aura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Capsule 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CC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Cream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SPF50+ PA+++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50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Многофункциональный СС-крем с капсулами создает эффект молодой сияющей здоровой кожи. </a:t>
                      </a:r>
                    </a:p>
                    <a:p>
                      <a:pPr marL="0" marR="0" indent="0" algn="just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ru-RU" altLang="en-US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Анитивозрастной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отбеливающий уход+ солнцезащитный блок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US" altLang="ko-KR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35841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Luminous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Pure Aura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CC Cream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SPF30 / PA++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50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СС-крем «Всё в одном»: увлажнение, отбеливание, борьба с морщинами, сияние, база под макияж, защита от УФ-лучей, выравнивание тона. Обеспечивает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легкое покрытие без жирности.</a:t>
                      </a:r>
                      <a:endParaRPr lang="ru-RU" altLang="en-US" sz="8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835841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Luminous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Live Aura C.C. 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Cream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SPF30 / PA++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50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l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Питательный СС-крем идеально подстраивается под тон кожи</a:t>
                      </a:r>
                      <a:r>
                        <a:rPr lang="ru-RU" altLang="en-US" sz="800" baseline="0" dirty="0" smtClean="0">
                          <a:solidFill>
                            <a:schemeClr val="tx1"/>
                          </a:solidFill>
                        </a:rPr>
                        <a:t>, создавая эффект «голого» лица с равномерным деликатным сиянием.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just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ru-RU" altLang="en-US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Анитивозрастной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отбеливающий уход+ солнцезащитный блок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US" altLang="ko-KR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35841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Luminous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Baby Aura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C.C. Beam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SPF15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12.9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гр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СС-крем в </a:t>
                      </a:r>
                      <a:r>
                        <a:rPr lang="ru-RU" altLang="en-US" sz="800" b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стике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– удобное и эффективное средство для маскировки видимых недостатков, сглаживания текстуры кожи и придания лицу здорового сияния. </a:t>
                      </a:r>
                    </a:p>
                    <a:p>
                      <a:pPr marL="0" marR="0" indent="0" algn="just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тбеливающий уход+ солнцезащитный блок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US" altLang="ko-KR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35841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Luminous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Baby Aura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CC 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Balm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13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гр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СС-бальзам со </a:t>
                      </a:r>
                      <a:r>
                        <a:rPr lang="ru-RU" altLang="en-US" sz="800" b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спонжем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оказывает комплексное действие на кожу лица. Придает сияние, создает основу под макияж, осветляет и увлажняет кожу.</a:t>
                      </a:r>
                      <a:endParaRPr lang="en-US" altLang="en-US" sz="8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835841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BCDation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SPF30 PA++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50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l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/>
                        <a:t>Универсальное</a:t>
                      </a:r>
                      <a:r>
                        <a:rPr lang="ru-RU" altLang="en-US" sz="800" b="0" baseline="0" dirty="0" smtClean="0"/>
                        <a:t> тонирующее средство 3 в 1 – основа под макияж + BB-крем + CC-крем.</a:t>
                      </a:r>
                      <a:endParaRPr lang="en-US" altLang="en-US" sz="800" b="0" dirty="0"/>
                    </a:p>
                    <a:p>
                      <a:pPr marL="0" lv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Увлажнение</a:t>
                      </a:r>
                      <a:r>
                        <a:rPr lang="ru-RU" altLang="ko-KR" sz="800" b="1" baseline="0" dirty="0" smtClean="0">
                          <a:solidFill>
                            <a:schemeClr val="tx1"/>
                          </a:solidFill>
                        </a:rPr>
                        <a:t> на 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24 часа без изменения </a:t>
                      </a:r>
                      <a:r>
                        <a:rPr lang="ru-RU" altLang="ko-KR" sz="8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цвета косметики.</a:t>
                      </a:r>
                    </a:p>
                    <a:p>
                      <a:pPr marL="0" marR="0" indent="0" algn="just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ru-RU" altLang="en-US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Анитивозрастной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отбеливающий уход+ солнцезащитный блок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US" altLang="ko-KR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35841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BCDation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All Master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SPF30 PA++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50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l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/>
                        <a:t>Универсальное</a:t>
                      </a:r>
                      <a:r>
                        <a:rPr lang="ru-RU" altLang="en-US" sz="800" b="0" baseline="0" dirty="0" smtClean="0"/>
                        <a:t> тонирующее средство 3 в 1 для великолепного комфортного покрытия – основа под макияж + BB-крем + CC-крем. Держится в течение всего дня, не требуя нанесения дополнительных корректирующих средств.</a:t>
                      </a:r>
                      <a:endParaRPr lang="en-US" altLang="en-US" sz="800" b="0" dirty="0" smtClean="0"/>
                    </a:p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Увлажнение</a:t>
                      </a:r>
                      <a:r>
                        <a:rPr lang="ru-RU" altLang="ko-KR" sz="800" b="1" baseline="0" dirty="0" smtClean="0">
                          <a:solidFill>
                            <a:schemeClr val="tx1"/>
                          </a:solidFill>
                        </a:rPr>
                        <a:t> на 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48 часов.</a:t>
                      </a:r>
                    </a:p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ru-RU" altLang="en-US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Анитивозрастной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отбеливающий уход+ солнцезащитный блок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US" altLang="ko-KR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35841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BCDation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Water Cushion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SPF50+ PA+++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r>
                        <a:rPr lang="ru-RU" altLang="ko-KR" sz="800" b="1" dirty="0" err="1" smtClean="0">
                          <a:solidFill>
                            <a:schemeClr val="tx1"/>
                          </a:solidFill>
                        </a:rPr>
                        <a:t>гр</a:t>
                      </a:r>
                      <a:endParaRPr lang="en-US" altLang="ko-KR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ru-RU" altLang="en-US" sz="800" b="0" dirty="0" smtClean="0"/>
                        <a:t>Универсальная</a:t>
                      </a:r>
                      <a:r>
                        <a:rPr lang="ru-RU" altLang="en-US" sz="800" b="0" baseline="0" dirty="0" smtClean="0"/>
                        <a:t> тонирующая крем-пудра 3 в 1 – основа под макияж + BB-крем + CC-крем. Мгновенно охлаждает кожу, придавая ей гладкость и словно орошая влагой на 24 часа.</a:t>
                      </a:r>
                      <a:endParaRPr lang="en-US" altLang="en-US" sz="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indent="0" algn="l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ru-RU" altLang="en-US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Анитивозрастной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отбеливающий уход+ солнцезащитный блок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US" altLang="ko-KR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7" name="Group 2"/>
          <p:cNvGrpSpPr/>
          <p:nvPr/>
        </p:nvGrpSpPr>
        <p:grpSpPr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8" name="Line 10"/>
            <p:cNvSpPr>
              <a:spLocks noChangeShapeType="1"/>
            </p:cNvSpPr>
            <p:nvPr/>
          </p:nvSpPr>
          <p:spPr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11" name="TextBox 10"/>
            <p:cNvSpPr txBox="1"/>
            <p:nvPr/>
          </p:nvSpPr>
          <p:spPr>
            <a:xfrm>
              <a:off x="5181600" y="113646"/>
              <a:ext cx="1187450" cy="2154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 lang="en-US"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2" name="그룹 14"/>
            <p:cNvGrpSpPr/>
            <p:nvPr/>
          </p:nvGrpSpPr>
          <p:grpSpPr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7" name="Rectangle 5"/>
              <p:cNvSpPr>
                <a:spLocks noChangeArrowheads="1"/>
              </p:cNvSpPr>
              <p:nvPr/>
            </p:nvSpPr>
            <p:spPr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8" name="Rectangle 9"/>
              <p:cNvSpPr>
                <a:spLocks noChangeArrowheads="1"/>
              </p:cNvSpPr>
              <p:nvPr/>
            </p:nvSpPr>
            <p:spPr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9" name="Rectangle 5"/>
              <p:cNvSpPr>
                <a:spLocks noChangeArrowheads="1"/>
              </p:cNvSpPr>
              <p:nvPr/>
            </p:nvSpPr>
            <p:spPr>
              <a:xfrm>
                <a:off x="4563977" y="1571574"/>
                <a:ext cx="859432" cy="857197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>
              <a:xfrm>
                <a:off x="3700887" y="714375"/>
                <a:ext cx="863091" cy="857199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1" name="Rectangle 7"/>
              <p:cNvSpPr>
                <a:spLocks noChangeArrowheads="1"/>
              </p:cNvSpPr>
              <p:nvPr/>
            </p:nvSpPr>
            <p:spPr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/>
            </p:nvSpPr>
            <p:spPr>
              <a:xfrm>
                <a:off x="3700887" y="1571574"/>
                <a:ext cx="863091" cy="857197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3" name="그룹 14"/>
            <p:cNvGrpSpPr/>
            <p:nvPr/>
          </p:nvGrpSpPr>
          <p:grpSpPr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5" name="Rectangle 10"/>
              <p:cNvSpPr>
                <a:spLocks noChangeArrowheads="1"/>
              </p:cNvSpPr>
              <p:nvPr/>
            </p:nvSpPr>
            <p:spPr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21"/>
              <p:cNvSpPr>
                <a:spLocks noChangeArrowheads="1"/>
              </p:cNvSpPr>
              <p:nvPr/>
            </p:nvSpPr>
            <p:spPr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4" name="그림 22" descr="회사로고.JPG"/>
            <p:cNvPicPr>
              <a:picLocks noChangeAspect="1"/>
            </p:cNvPicPr>
            <p:nvPr/>
          </p:nvPicPr>
          <p:blipFill rotWithShape="1">
            <a:blip r:embed="rId5" cstate="print"/>
            <a:srcRect/>
            <a:stretch>
              <a:fillRect/>
            </a:stretch>
          </p:blipFill>
          <p:spPr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pic>
        <p:nvPicPr>
          <p:cNvPr id="26" name="Picture 2" descr="C:\Users\User\Desktop\output\IMG_9831-1.png"/>
          <p:cNvPicPr>
            <a:picLocks noChangeAspect="1" noChangeArrowheads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>
            <a:off x="836715" y="1403653"/>
            <a:ext cx="284063" cy="758207"/>
          </a:xfrm>
          <a:prstGeom prst="rect">
            <a:avLst/>
          </a:prstGeom>
          <a:noFill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811221" y="3988951"/>
            <a:ext cx="415390" cy="558180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8" cstate="print"/>
          <a:stretch>
            <a:fillRect/>
          </a:stretch>
        </p:blipFill>
        <p:spPr>
          <a:xfrm>
            <a:off x="569693" y="4750052"/>
            <a:ext cx="875931" cy="875931"/>
          </a:xfrm>
          <a:prstGeom prst="rect">
            <a:avLst/>
          </a:prstGeom>
        </p:spPr>
      </p:pic>
      <p:pic>
        <p:nvPicPr>
          <p:cNvPr id="29" name="Picture 2" descr="C:\Users\User\Documents\NEOBIZBOX 받은 파일\BC데이션 용기 이미지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25960" r="34240" b="8180"/>
          <a:stretch>
            <a:fillRect/>
          </a:stretch>
        </p:blipFill>
        <p:spPr>
          <a:xfrm>
            <a:off x="919540" y="5594813"/>
            <a:ext cx="185059" cy="686187"/>
          </a:xfrm>
          <a:prstGeom prst="rect">
            <a:avLst/>
          </a:prstGeom>
          <a:noFill/>
        </p:spPr>
      </p:pic>
      <p:pic>
        <p:nvPicPr>
          <p:cNvPr id="30" name="그림 29"/>
          <p:cNvPicPr>
            <a:picLocks noChangeAspect="1"/>
          </p:cNvPicPr>
          <p:nvPr/>
        </p:nvPicPr>
        <p:blipFill rotWithShape="1">
          <a:blip r:embed="rId10" cstate="print"/>
          <a:srcRect l="78210" t="64520" r="10900" b="2750"/>
          <a:stretch>
            <a:fillRect/>
          </a:stretch>
        </p:blipFill>
        <p:spPr>
          <a:xfrm flipH="1">
            <a:off x="908720" y="6413507"/>
            <a:ext cx="176517" cy="750781"/>
          </a:xfrm>
          <a:prstGeom prst="rect">
            <a:avLst/>
          </a:prstGeom>
        </p:spPr>
      </p:pic>
      <p:pic>
        <p:nvPicPr>
          <p:cNvPr id="33" name="Picture 1" descr="C:\Users\User\Desktop\제품사진 (1)\제품사진\IMG_6244(1).png"/>
          <p:cNvPicPr>
            <a:picLocks noChangeAspect="1" noChangeArrowheads="1"/>
          </p:cNvPicPr>
          <p:nvPr/>
        </p:nvPicPr>
        <p:blipFill rotWithShape="1">
          <a:blip r:embed="rId11" cstate="print"/>
          <a:srcRect/>
          <a:stretch>
            <a:fillRect/>
          </a:stretch>
        </p:blipFill>
        <p:spPr>
          <a:xfrm>
            <a:off x="836715" y="3131841"/>
            <a:ext cx="281659" cy="613635"/>
          </a:xfrm>
          <a:prstGeom prst="rect">
            <a:avLst/>
          </a:prstGeom>
          <a:noFill/>
        </p:spPr>
      </p:pic>
      <p:pic>
        <p:nvPicPr>
          <p:cNvPr id="36" name="Picture 2" descr="C:\Users\User\Desktop\output\IMG_9643 복사.png"/>
          <p:cNvPicPr>
            <a:picLocks noChangeAspect="1" noChangeArrowheads="1"/>
          </p:cNvPicPr>
          <p:nvPr/>
        </p:nvPicPr>
        <p:blipFill rotWithShape="1">
          <a:blip r:embed="rId12" cstate="print"/>
          <a:srcRect/>
          <a:stretch>
            <a:fillRect/>
          </a:stretch>
        </p:blipFill>
        <p:spPr>
          <a:xfrm>
            <a:off x="908723" y="2298053"/>
            <a:ext cx="220615" cy="598099"/>
          </a:xfrm>
          <a:prstGeom prst="rect">
            <a:avLst/>
          </a:prstGeom>
          <a:noFill/>
        </p:spPr>
      </p:pic>
      <p:sp>
        <p:nvSpPr>
          <p:cNvPr id="32" name="Text Box 12"/>
          <p:cNvSpPr txBox="1">
            <a:spLocks noChangeArrowheads="1"/>
          </p:cNvSpPr>
          <p:nvPr/>
        </p:nvSpPr>
        <p:spPr>
          <a:xfrm>
            <a:off x="548682" y="465150"/>
            <a:ext cx="4896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 lang="en-US"/>
            </a:pPr>
            <a:r>
              <a:rPr lang="en-US" altLang="en-US" sz="1600" dirty="0">
                <a:solidFill>
                  <a:prstClr val="black"/>
                </a:solidFill>
              </a:rPr>
              <a:t>One Point</a:t>
            </a:r>
            <a:r>
              <a:rPr lang="ko-KR" altLang="en-US" sz="1600" dirty="0">
                <a:solidFill>
                  <a:prstClr val="black"/>
                </a:solidFill>
              </a:rPr>
              <a:t> </a:t>
            </a:r>
            <a:r>
              <a:rPr lang="en-US" altLang="ko-KR" sz="1600" dirty="0" smtClean="0">
                <a:solidFill>
                  <a:prstClr val="black"/>
                </a:solidFill>
              </a:rPr>
              <a:t>– </a:t>
            </a:r>
            <a:r>
              <a:rPr lang="ru-RU" altLang="ko-KR" sz="1600" dirty="0">
                <a:solidFill>
                  <a:prstClr val="black"/>
                </a:solidFill>
              </a:rPr>
              <a:t>база под макияж(</a:t>
            </a:r>
            <a:r>
              <a:rPr lang="en-US" altLang="en-US" sz="1600" dirty="0" smtClean="0">
                <a:solidFill>
                  <a:prstClr val="black"/>
                </a:solidFill>
              </a:rPr>
              <a:t>CC</a:t>
            </a:r>
            <a:r>
              <a:rPr lang="ru-RU" altLang="en-US" sz="1600" dirty="0" smtClean="0">
                <a:solidFill>
                  <a:prstClr val="black"/>
                </a:solidFill>
              </a:rPr>
              <a:t>-крема</a:t>
            </a:r>
            <a:r>
              <a:rPr lang="en-US" altLang="ko-KR" sz="1600" dirty="0" smtClean="0">
                <a:solidFill>
                  <a:prstClr val="black"/>
                </a:solidFill>
              </a:rPr>
              <a:t>)</a:t>
            </a:r>
            <a:endParaRPr lang="en-US" altLang="ko-KR" sz="1600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3" cstate="print"/>
          <a:srcRect/>
          <a:stretch>
            <a:fillRect/>
          </a:stretch>
        </p:blipFill>
        <p:spPr>
          <a:xfrm>
            <a:off x="716344" y="7380312"/>
            <a:ext cx="591449" cy="613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05059461"/>
              </p:ext>
            </p:extLst>
          </p:nvPr>
        </p:nvGraphicFramePr>
        <p:xfrm>
          <a:off x="538740" y="1036765"/>
          <a:ext cx="5760640" cy="514501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586004"/>
                <a:gridCol w="3086404"/>
              </a:tblGrid>
              <a:tr h="33528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97355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Face Mix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Skin Foundation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SPF31 PA++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30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гр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l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Тональное средство поможет создать безупречную гладкую,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мягкую 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текстуру  кожи с отличной адгезией.</a:t>
                      </a:r>
                    </a:p>
                    <a:p>
                      <a:pPr marL="0" lvl="0" indent="0" algn="l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ru-RU" altLang="en-US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Анитивозрастной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отбеливающий </a:t>
                      </a:r>
                      <a:r>
                        <a:rPr lang="ru-RU" altLang="en-US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уход+солнцезащитный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блок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US" altLang="ko-KR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97355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Face Mix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Fitting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Foundation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SPF30 PA++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35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гр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Тональная основа со стойкой формулой длительное время сохраняет аккуратность макияжа. Микрочастицы</a:t>
                      </a:r>
                      <a:r>
                        <a:rPr lang="ru-RU" altLang="ko-KR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создают плотное сцепление с кожей, придавая ей гладкость, а макияжу естественность.</a:t>
                      </a:r>
                      <a:endParaRPr lang="ru-RU" altLang="ko-KR" sz="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just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ru-RU" altLang="en-US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Анитивозрастной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отбеливающий </a:t>
                      </a:r>
                      <a:r>
                        <a:rPr lang="ru-RU" altLang="en-US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уход+солнцезащитный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блок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US" altLang="ko-KR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97355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Timeless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Carat Cover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Foundation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SPF30 PA++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35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Тональное средство не только идеально выравнивает текстуру кожи и маскирует недостатки, но и дарит коже эластичность и необходимое питание.</a:t>
                      </a:r>
                    </a:p>
                    <a:p>
                      <a:pPr marL="0" marR="0" indent="0" algn="just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ru-RU" altLang="en-US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Анитивозрастной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отбеливающий </a:t>
                      </a:r>
                      <a:r>
                        <a:rPr lang="ru-RU" altLang="en-US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уход+солнцезащитный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блок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US" altLang="ko-KR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97355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Timeless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Carat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err="1">
                          <a:solidFill>
                            <a:schemeClr val="tx1"/>
                          </a:solidFill>
                        </a:rPr>
                        <a:t>Foun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 Cover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SPF30 PA++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9.5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Многофункциональная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</a:rPr>
                        <a:t> т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ональная крем-пудра – создает на коже шелковое покрытие, идеально подстраивается под ее тон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</a:rPr>
                        <a:t> и ухаживает.</a:t>
                      </a:r>
                      <a:endParaRPr lang="en-US" altLang="en-US" sz="800" b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just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олнцезащитный блок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US" altLang="ko-KR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97355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latin typeface="+mn-ea"/>
                        </a:rPr>
                        <a:t>Luminous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latin typeface="+mn-ea"/>
                        </a:rPr>
                        <a:t>Goddess Aura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latin typeface="+mn-ea"/>
                        </a:rPr>
                        <a:t>Live Melting </a:t>
                      </a:r>
                      <a:endParaRPr lang="en-US" altLang="ko-KR" sz="800" dirty="0">
                        <a:latin typeface="+mn-ea"/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latin typeface="+mn-ea"/>
                        </a:rPr>
                        <a:t>Foundation</a:t>
                      </a:r>
                      <a:endParaRPr lang="en-US" altLang="ko-KR" sz="800" dirty="0">
                        <a:latin typeface="+mn-ea"/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latin typeface="+mn-ea"/>
                        </a:rPr>
                        <a:t>SPF32 PA++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18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гр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  <a:p>
                      <a:pPr algn="ctr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наполнение</a:t>
                      </a:r>
                      <a:r>
                        <a:rPr lang="en-US" altLang="en-US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 </a:t>
                      </a:r>
                      <a:endParaRPr lang="en-US" altLang="en-US" sz="800" b="1" dirty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  <a:p>
                      <a:pPr algn="ctr">
                        <a:defRPr lang="en-US"/>
                      </a:pP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спонж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/>
                        <a:t>Сияющая</a:t>
                      </a:r>
                      <a:r>
                        <a:rPr lang="ru-RU" altLang="en-US" sz="800" b="0" baseline="0" dirty="0" smtClean="0"/>
                        <a:t> </a:t>
                      </a:r>
                      <a:r>
                        <a:rPr lang="ru-RU" altLang="en-US" sz="800" b="0" dirty="0" smtClean="0"/>
                        <a:t>тональная основа с нежной текстурой словно тает на коже, хорошо ее покрывает и создает ровный, естественный тон, маскирует кожные недостатки.</a:t>
                      </a:r>
                    </a:p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ru-RU" altLang="en-US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Анитивозрастной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отбеливающий </a:t>
                      </a:r>
                      <a:r>
                        <a:rPr lang="ru-RU" altLang="en-US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уход+солнцезащитный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блок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US" altLang="ko-KR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97355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Aqua Aura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Jelly Cushion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SPF36 PA++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10g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Тональная крем-пудра с </a:t>
                      </a:r>
                      <a:r>
                        <a:rPr lang="ru-RU" altLang="en-US" sz="800" b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гелевой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текстурой создает эффект влажного покрытия на долгое время.</a:t>
                      </a:r>
                      <a:endParaRPr lang="en-US" altLang="en-US" sz="8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just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олнцезащитный блок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US" altLang="ko-KR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7" name="Group 2"/>
          <p:cNvGrpSpPr/>
          <p:nvPr/>
        </p:nvGrpSpPr>
        <p:grpSpPr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8" name="Line 10"/>
            <p:cNvSpPr>
              <a:spLocks noChangeShapeType="1"/>
            </p:cNvSpPr>
            <p:nvPr/>
          </p:nvSpPr>
          <p:spPr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11" name="TextBox 10"/>
            <p:cNvSpPr txBox="1"/>
            <p:nvPr/>
          </p:nvSpPr>
          <p:spPr>
            <a:xfrm>
              <a:off x="5181600" y="113646"/>
              <a:ext cx="1187450" cy="2154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 lang="en-US"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2" name="그룹 14"/>
            <p:cNvGrpSpPr/>
            <p:nvPr/>
          </p:nvGrpSpPr>
          <p:grpSpPr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7" name="Rectangle 5"/>
              <p:cNvSpPr>
                <a:spLocks noChangeArrowheads="1"/>
              </p:cNvSpPr>
              <p:nvPr/>
            </p:nvSpPr>
            <p:spPr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8" name="Rectangle 9"/>
              <p:cNvSpPr>
                <a:spLocks noChangeArrowheads="1"/>
              </p:cNvSpPr>
              <p:nvPr/>
            </p:nvSpPr>
            <p:spPr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9" name="Rectangle 5"/>
              <p:cNvSpPr>
                <a:spLocks noChangeArrowheads="1"/>
              </p:cNvSpPr>
              <p:nvPr/>
            </p:nvSpPr>
            <p:spPr>
              <a:xfrm>
                <a:off x="4563977" y="1571574"/>
                <a:ext cx="859432" cy="857197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>
              <a:xfrm>
                <a:off x="3700887" y="714375"/>
                <a:ext cx="863091" cy="857199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1" name="Rectangle 7"/>
              <p:cNvSpPr>
                <a:spLocks noChangeArrowheads="1"/>
              </p:cNvSpPr>
              <p:nvPr/>
            </p:nvSpPr>
            <p:spPr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/>
            </p:nvSpPr>
            <p:spPr>
              <a:xfrm>
                <a:off x="3700887" y="1571574"/>
                <a:ext cx="863091" cy="857197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3" name="그룹 14"/>
            <p:cNvGrpSpPr/>
            <p:nvPr/>
          </p:nvGrpSpPr>
          <p:grpSpPr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5" name="Rectangle 10"/>
              <p:cNvSpPr>
                <a:spLocks noChangeArrowheads="1"/>
              </p:cNvSpPr>
              <p:nvPr/>
            </p:nvSpPr>
            <p:spPr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21"/>
              <p:cNvSpPr>
                <a:spLocks noChangeArrowheads="1"/>
              </p:cNvSpPr>
              <p:nvPr/>
            </p:nvSpPr>
            <p:spPr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4" name="그림 22" descr="회사로고.JPG"/>
            <p:cNvPicPr>
              <a:picLocks noChangeAspect="1"/>
            </p:cNvPicPr>
            <p:nvPr/>
          </p:nvPicPr>
          <p:blipFill rotWithShape="1">
            <a:blip r:embed="rId5" cstate="print"/>
            <a:srcRect/>
            <a:stretch>
              <a:fillRect/>
            </a:stretch>
          </p:blipFill>
          <p:spPr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t="3020" r="17910"/>
          <a:stretch>
            <a:fillRect/>
          </a:stretch>
        </p:blipFill>
        <p:spPr>
          <a:xfrm>
            <a:off x="944205" y="3056061"/>
            <a:ext cx="174427" cy="647123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25" name="Picture 3" descr="C:\Users\User\Desktop\제품컷\루미너스 생기멜팅 파운데이션.png"/>
          <p:cNvPicPr>
            <a:picLocks noChangeAspect="1" noChangeArrowheads="1"/>
          </p:cNvPicPr>
          <p:nvPr/>
        </p:nvPicPr>
        <p:blipFill rotWithShape="1">
          <a:blip r:embed="rId7" cstate="print"/>
          <a:srcRect/>
          <a:stretch>
            <a:fillRect/>
          </a:stretch>
        </p:blipFill>
        <p:spPr>
          <a:xfrm>
            <a:off x="692699" y="4785844"/>
            <a:ext cx="712637" cy="470685"/>
          </a:xfrm>
          <a:prstGeom prst="rect">
            <a:avLst/>
          </a:prstGeom>
          <a:noFill/>
        </p:spPr>
      </p:pic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8" cstate="print"/>
          <a:stretch>
            <a:fillRect/>
          </a:stretch>
        </p:blipFill>
        <p:spPr>
          <a:xfrm>
            <a:off x="764704" y="5505925"/>
            <a:ext cx="508182" cy="508183"/>
          </a:xfrm>
          <a:prstGeom prst="rect">
            <a:avLst/>
          </a:prstGeom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9" cstate="print"/>
          <a:srcRect l="2840" t="3970" r="73910" b="2290"/>
          <a:stretch>
            <a:fillRect/>
          </a:stretch>
        </p:blipFill>
        <p:spPr>
          <a:xfrm>
            <a:off x="956229" y="1460595"/>
            <a:ext cx="156356" cy="553036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32" name="Picture 2" descr="\\민경사원\신제품촬영\2014\메이크업\페이스 믹스 피팅 파운데이션_23 내추럴베이지.jpg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90320" y="2226925"/>
            <a:ext cx="684315" cy="684315"/>
          </a:xfrm>
          <a:prstGeom prst="rect">
            <a:avLst/>
          </a:prstGeom>
          <a:noFill/>
        </p:spPr>
      </p:pic>
      <p:sp>
        <p:nvSpPr>
          <p:cNvPr id="28" name="Text Box 12"/>
          <p:cNvSpPr txBox="1">
            <a:spLocks noChangeArrowheads="1"/>
          </p:cNvSpPr>
          <p:nvPr/>
        </p:nvSpPr>
        <p:spPr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 lang="en-US"/>
            </a:pPr>
            <a:r>
              <a:rPr lang="en-US" altLang="en-US" sz="1600" dirty="0">
                <a:solidFill>
                  <a:prstClr val="black"/>
                </a:solidFill>
              </a:rPr>
              <a:t>One Point</a:t>
            </a:r>
            <a:r>
              <a:rPr lang="ko-KR" altLang="en-US" sz="1600" dirty="0">
                <a:solidFill>
                  <a:prstClr val="black"/>
                </a:solidFill>
              </a:rPr>
              <a:t> </a:t>
            </a:r>
            <a:r>
              <a:rPr lang="en-US" altLang="ko-KR" sz="1600" dirty="0" smtClean="0">
                <a:solidFill>
                  <a:prstClr val="black"/>
                </a:solidFill>
              </a:rPr>
              <a:t>– </a:t>
            </a:r>
            <a:r>
              <a:rPr lang="ru-RU" altLang="ko-KR" sz="1400" dirty="0" smtClean="0">
                <a:solidFill>
                  <a:prstClr val="black"/>
                </a:solidFill>
              </a:rPr>
              <a:t>база под макияж </a:t>
            </a:r>
            <a:r>
              <a:rPr lang="en-US" altLang="ko-KR" sz="1400" dirty="0" smtClean="0">
                <a:solidFill>
                  <a:prstClr val="black"/>
                </a:solidFill>
              </a:rPr>
              <a:t>(</a:t>
            </a:r>
            <a:r>
              <a:rPr lang="ru-RU" altLang="ko-KR" sz="1400" dirty="0" smtClean="0">
                <a:solidFill>
                  <a:prstClr val="black"/>
                </a:solidFill>
              </a:rPr>
              <a:t>тональная основа</a:t>
            </a:r>
            <a:r>
              <a:rPr lang="en-US" altLang="ko-KR" sz="1400" dirty="0" smtClean="0">
                <a:solidFill>
                  <a:prstClr val="black"/>
                </a:solidFill>
              </a:rPr>
              <a:t>)</a:t>
            </a:r>
            <a:endParaRPr lang="en-US" altLang="ko-KR" sz="14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32099391"/>
              </p:ext>
            </p:extLst>
          </p:nvPr>
        </p:nvGraphicFramePr>
        <p:xfrm>
          <a:off x="538740" y="1043608"/>
          <a:ext cx="5878592" cy="4572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730020"/>
                <a:gridCol w="3060340"/>
              </a:tblGrid>
              <a:tr h="33528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2296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Face Mix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Cover Pot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Concealer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4</a:t>
                      </a:r>
                      <a:r>
                        <a:rPr lang="ru-RU" altLang="ko-KR" sz="800" b="1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гр</a:t>
                      </a:r>
                      <a:endParaRPr lang="en-US" altLang="ko-KR" sz="8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l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i="0" u="none" strike="noStrike" dirty="0" err="1" smtClean="0">
                          <a:solidFill>
                            <a:schemeClr val="tx1"/>
                          </a:solidFill>
                          <a:latin typeface="+mn-lt"/>
                          <a:ea typeface="맑은 고딕"/>
                        </a:rPr>
                        <a:t>Консилер</a:t>
                      </a:r>
                      <a:r>
                        <a:rPr lang="ru-RU" altLang="en-US" sz="8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맑은 고딕"/>
                        </a:rPr>
                        <a:t> с нежной кремовой текстурой поможет замаскировать любые кожные несовершенства и сделает цвет лица ровным и свежим. Наносится с помощью </a:t>
                      </a:r>
                      <a:r>
                        <a:rPr lang="ru-RU" altLang="en-US" sz="800" b="0" i="0" u="none" strike="noStrike" dirty="0" err="1" smtClean="0">
                          <a:solidFill>
                            <a:schemeClr val="tx1"/>
                          </a:solidFill>
                          <a:latin typeface="+mn-lt"/>
                          <a:ea typeface="맑은 고딕"/>
                        </a:rPr>
                        <a:t>спонжа</a:t>
                      </a:r>
                      <a:r>
                        <a:rPr lang="ru-RU" altLang="en-US" sz="8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맑은 고딕"/>
                        </a:rPr>
                        <a:t>.</a:t>
                      </a:r>
                      <a:endParaRPr lang="en-US" altLang="ko-KR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2296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 b="1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Face Mix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Cover Tip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Concealer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4</a:t>
                      </a:r>
                      <a:r>
                        <a:rPr lang="ru-RU" altLang="ko-KR" sz="800" b="1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гр</a:t>
                      </a:r>
                      <a:endParaRPr lang="en-US" altLang="ko-KR" sz="8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i="0" u="none" strike="noStrike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rPr>
                        <a:t>Жидкий </a:t>
                      </a:r>
                      <a:r>
                        <a:rPr lang="ru-RU" altLang="en-US" sz="800" b="0" i="0" u="none" strike="noStrike" dirty="0" err="1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rPr>
                        <a:t>консилер</a:t>
                      </a:r>
                      <a:r>
                        <a:rPr lang="ru-RU" altLang="en-US" sz="800" b="0" i="0" u="none" strike="noStrike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rPr>
                        <a:t> маскирует несовершенства кожи и увлажняет на длительное время.</a:t>
                      </a:r>
                      <a:endParaRPr lang="en-US" altLang="en-US" sz="800" b="0" i="0" u="none" strike="noStrike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anchor="ctr"/>
                </a:tc>
              </a:tr>
              <a:tr h="822960">
                <a:tc>
                  <a:txBody>
                    <a:bodyPr/>
                    <a:lstStyle/>
                    <a:p>
                      <a:pPr algn="ctr" latinLnBrk="0">
                        <a:defRPr lang="en-US"/>
                      </a:pPr>
                      <a:endParaRPr lang="en-US" altLang="" sz="800" b="1">
                        <a:solidFill>
                          <a:schemeClr val="tx1"/>
                        </a:solidFill>
                      </a:endParaRPr>
                    </a:p>
                    <a:p>
                      <a:pPr algn="ctr" latinLnBrk="0">
                        <a:defRPr lang="en-US"/>
                      </a:pPr>
                      <a:endParaRPr lang="en-US" altLang="" sz="800" b="1">
                        <a:solidFill>
                          <a:schemeClr val="tx1"/>
                        </a:solidFill>
                      </a:endParaRPr>
                    </a:p>
                    <a:p>
                      <a:pPr algn="ctr" latinLnBrk="0">
                        <a:defRPr lang="en-US"/>
                      </a:pPr>
                      <a:endParaRPr lang="en-US" altLang="" sz="800" b="1">
                        <a:solidFill>
                          <a:schemeClr val="tx1"/>
                        </a:solidFill>
                      </a:endParaRPr>
                    </a:p>
                    <a:p>
                      <a:pPr algn="ctr" latinLnBrk="0">
                        <a:defRPr lang="en-US"/>
                      </a:pPr>
                      <a:endParaRPr lang="en-US" altLang="" sz="800" b="1">
                        <a:solidFill>
                          <a:schemeClr val="tx1"/>
                        </a:solidFill>
                      </a:endParaRPr>
                    </a:p>
                    <a:p>
                      <a:pPr algn="ctr" latinLnBrk="0">
                        <a:defRPr lang="en-US"/>
                      </a:pPr>
                      <a:endParaRPr lang="en-US" altLang="" sz="800" b="1">
                        <a:solidFill>
                          <a:schemeClr val="tx1"/>
                        </a:solidFill>
                      </a:endParaRPr>
                    </a:p>
                    <a:p>
                      <a:pPr algn="ctr" latinLnBrk="0">
                        <a:defRPr lang="en-US"/>
                      </a:pPr>
                      <a:endParaRPr lang="en-US" altLang="" sz="800" b="1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Face Mix</a:t>
                      </a:r>
                    </a:p>
                    <a:p>
                      <a:pPr marL="0" lv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Long Lasting</a:t>
                      </a:r>
                    </a:p>
                    <a:p>
                      <a:pPr marL="0" lv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Concealer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1.8</a:t>
                      </a:r>
                      <a:r>
                        <a:rPr lang="ru-RU" altLang="ko-KR" sz="800" b="1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гр</a:t>
                      </a:r>
                      <a:endParaRPr lang="en-US" altLang="ko-KR" sz="8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Водостойкий </a:t>
                      </a:r>
                      <a:r>
                        <a:rPr lang="ru-RU" altLang="en-US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консилер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в виде </a:t>
                      </a:r>
                      <a:r>
                        <a:rPr lang="ru-RU" altLang="en-US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стика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Его стойкая формула позволяет эффективно и надолго скрыть кожные несовершенства, благодаря чему лицо будет выглядеть свежим и ухоженным в течение всего дня. </a:t>
                      </a:r>
                      <a:endParaRPr lang="en-US" altLang="en-US" sz="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22960">
                <a:tc>
                  <a:txBody>
                    <a:bodyPr/>
                    <a:lstStyle/>
                    <a:p>
                      <a:pPr algn="ctr" latinLnBrk="0">
                        <a:defRPr lang="en-US"/>
                      </a:pPr>
                      <a:endParaRPr lang="en-US" altLang="" sz="800" b="1">
                        <a:solidFill>
                          <a:schemeClr val="tx1"/>
                        </a:solidFill>
                      </a:endParaRPr>
                    </a:p>
                    <a:p>
                      <a:pPr algn="ctr" latinLnBrk="0">
                        <a:defRPr lang="en-US"/>
                      </a:pPr>
                      <a:endParaRPr lang="en-US" altLang="" sz="800" b="1">
                        <a:solidFill>
                          <a:schemeClr val="tx1"/>
                        </a:solidFill>
                      </a:endParaRPr>
                    </a:p>
                    <a:p>
                      <a:pPr algn="ctr" latinLnBrk="0">
                        <a:defRPr lang="en-US"/>
                      </a:pPr>
                      <a:endParaRPr lang="en-US" altLang="" sz="800" b="1">
                        <a:solidFill>
                          <a:schemeClr val="tx1"/>
                        </a:solidFill>
                      </a:endParaRPr>
                    </a:p>
                    <a:p>
                      <a:pPr algn="ctr" latinLnBrk="0">
                        <a:defRPr lang="en-US"/>
                      </a:pPr>
                      <a:endParaRPr lang="en-US" altLang="" sz="800" b="1">
                        <a:solidFill>
                          <a:schemeClr val="tx1"/>
                        </a:solidFill>
                      </a:endParaRPr>
                    </a:p>
                    <a:p>
                      <a:pPr algn="ctr" latinLnBrk="0">
                        <a:defRPr lang="en-US"/>
                      </a:pPr>
                      <a:endParaRPr lang="en-US" altLang="" sz="800" b="1">
                        <a:solidFill>
                          <a:schemeClr val="tx1"/>
                        </a:solidFill>
                      </a:endParaRPr>
                    </a:p>
                    <a:p>
                      <a:pPr algn="ctr" latinLnBrk="0">
                        <a:defRPr lang="en-US"/>
                      </a:pPr>
                      <a:endParaRPr lang="en-US" altLang="" sz="800" b="1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Luminous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Oh! Flash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Base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SPF30 PA++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6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гр</a:t>
                      </a: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*2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Корректирующее средство 2 в 1. Одна сторона – база-филлер: выравнивает текстуру, заполняя морщины и неровности кожи,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придает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нежное свечение. Вторая сторона – маскирующее средство, которое позволяет точечно скрыть небольшие кожные несовершенства.</a:t>
                      </a:r>
                    </a:p>
                    <a:p>
                      <a:pPr marL="0" lv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ru-RU" altLang="ko-KR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Анитивозрастной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отбеливающий </a:t>
                      </a:r>
                      <a:r>
                        <a:rPr lang="ru-RU" altLang="ko-KR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уход+солнцезащитный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блок]</a:t>
                      </a:r>
                      <a:endParaRPr lang="ru-RU" altLang="ko-KR" sz="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2296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smtClean="0">
                          <a:solidFill>
                            <a:schemeClr val="tx1"/>
                          </a:solidFill>
                        </a:rPr>
                        <a:t>Timeless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smtClean="0">
                          <a:solidFill>
                            <a:schemeClr val="tx1"/>
                          </a:solidFill>
                        </a:rPr>
                        <a:t>Carat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smtClean="0">
                          <a:solidFill>
                            <a:schemeClr val="tx1"/>
                          </a:solidFill>
                        </a:rPr>
                        <a:t>Dual</a:t>
                      </a:r>
                      <a:r>
                        <a:rPr lang="ko-KR" altLang="en-US" sz="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800" dirty="0" smtClean="0">
                          <a:solidFill>
                            <a:schemeClr val="tx1"/>
                          </a:solidFill>
                        </a:rPr>
                        <a:t>Concealer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맑은 고딕"/>
                        </a:rPr>
                        <a:t>4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맑은 고딕"/>
                        </a:rPr>
                        <a:t>гр</a:t>
                      </a: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맑은 고딕"/>
                        </a:rPr>
                        <a:t> 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+mn-lt"/>
                        <a:ea typeface="맑은 고딕"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prstClr val="black"/>
                          </a:solidFill>
                          <a:latin typeface="+mn-lt"/>
                          <a:ea typeface="맑은 고딕"/>
                        </a:rPr>
                        <a:t>жидкость</a:t>
                      </a:r>
                      <a:endParaRPr lang="en-US" altLang="en-US" sz="800" b="1" dirty="0">
                        <a:solidFill>
                          <a:prstClr val="black"/>
                        </a:solidFill>
                        <a:latin typeface="+mn-lt"/>
                        <a:ea typeface="맑은 고딕"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맑은 고딕"/>
                        </a:rPr>
                        <a:t>3.8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맑은 고딕"/>
                        </a:rPr>
                        <a:t>гр</a:t>
                      </a: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맑은 고딕"/>
                        </a:rPr>
                        <a:t> 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+mn-lt"/>
                        <a:ea typeface="맑은 고딕"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  <a:defRPr lang="en-US"/>
                      </a:pPr>
                      <a:r>
                        <a:rPr lang="ru-RU" altLang="en-US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맑은 고딕"/>
                        </a:rPr>
                        <a:t>стик</a:t>
                      </a:r>
                      <a:endParaRPr lang="en-US" altLang="en-US" sz="800" b="1" dirty="0">
                        <a:solidFill>
                          <a:prstClr val="black"/>
                        </a:solidFill>
                        <a:latin typeface="+mn-lt"/>
                        <a:ea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Двусторонний </a:t>
                      </a:r>
                      <a:r>
                        <a:rPr lang="ru-RU" altLang="en-US" sz="8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консилер</a:t>
                      </a:r>
                      <a:r>
                        <a:rPr lang="ru-RU" altLang="en-US" sz="8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– с</a:t>
                      </a:r>
                      <a:r>
                        <a:rPr lang="ru-RU" altLang="en-US" sz="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одной стороны жидкий, с другой – в виде </a:t>
                      </a:r>
                      <a:r>
                        <a:rPr lang="ru-RU" altLang="en-US" sz="8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стика</a:t>
                      </a:r>
                      <a:r>
                        <a:rPr lang="ru-RU" altLang="en-US" sz="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.</a:t>
                      </a:r>
                      <a:r>
                        <a:rPr lang="ru-RU" altLang="en-US" sz="8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Позволяет скрыть все мелкие дефекты на лице – особенно на особо чувствительной коже под глазами.</a:t>
                      </a:r>
                      <a:endParaRPr lang="en-US" altLang="en-US" sz="8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7" name="Group 2"/>
          <p:cNvGrpSpPr/>
          <p:nvPr/>
        </p:nvGrpSpPr>
        <p:grpSpPr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8" name="Line 10"/>
            <p:cNvSpPr>
              <a:spLocks noChangeShapeType="1"/>
            </p:cNvSpPr>
            <p:nvPr/>
          </p:nvSpPr>
          <p:spPr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11" name="TextBox 10"/>
            <p:cNvSpPr txBox="1"/>
            <p:nvPr/>
          </p:nvSpPr>
          <p:spPr>
            <a:xfrm>
              <a:off x="5181600" y="113646"/>
              <a:ext cx="1187450" cy="2154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 lang="en-US"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2" name="그룹 14"/>
            <p:cNvGrpSpPr/>
            <p:nvPr/>
          </p:nvGrpSpPr>
          <p:grpSpPr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7" name="Rectangle 5"/>
              <p:cNvSpPr>
                <a:spLocks noChangeArrowheads="1"/>
              </p:cNvSpPr>
              <p:nvPr/>
            </p:nvSpPr>
            <p:spPr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8" name="Rectangle 9"/>
              <p:cNvSpPr>
                <a:spLocks noChangeArrowheads="1"/>
              </p:cNvSpPr>
              <p:nvPr/>
            </p:nvSpPr>
            <p:spPr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9" name="Rectangle 5"/>
              <p:cNvSpPr>
                <a:spLocks noChangeArrowheads="1"/>
              </p:cNvSpPr>
              <p:nvPr/>
            </p:nvSpPr>
            <p:spPr>
              <a:xfrm>
                <a:off x="4563977" y="1571574"/>
                <a:ext cx="859432" cy="857197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>
              <a:xfrm>
                <a:off x="3700887" y="714375"/>
                <a:ext cx="863091" cy="857199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1" name="Rectangle 7"/>
              <p:cNvSpPr>
                <a:spLocks noChangeArrowheads="1"/>
              </p:cNvSpPr>
              <p:nvPr/>
            </p:nvSpPr>
            <p:spPr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/>
            </p:nvSpPr>
            <p:spPr>
              <a:xfrm>
                <a:off x="3700887" y="1571574"/>
                <a:ext cx="863091" cy="857197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3" name="그룹 14"/>
            <p:cNvGrpSpPr/>
            <p:nvPr/>
          </p:nvGrpSpPr>
          <p:grpSpPr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5" name="Rectangle 10"/>
              <p:cNvSpPr>
                <a:spLocks noChangeArrowheads="1"/>
              </p:cNvSpPr>
              <p:nvPr/>
            </p:nvSpPr>
            <p:spPr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21"/>
              <p:cNvSpPr>
                <a:spLocks noChangeArrowheads="1"/>
              </p:cNvSpPr>
              <p:nvPr/>
            </p:nvSpPr>
            <p:spPr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4" name="그림 22" descr="회사로고.JPG"/>
            <p:cNvPicPr>
              <a:picLocks noChangeAspect="1"/>
            </p:cNvPicPr>
            <p:nvPr/>
          </p:nvPicPr>
          <p:blipFill rotWithShape="1">
            <a:blip r:embed="rId5" cstate="print"/>
            <a:srcRect/>
            <a:stretch>
              <a:fillRect/>
            </a:stretch>
          </p:blipFill>
          <p:spPr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6" cstate="print"/>
          <a:stretch>
            <a:fillRect/>
          </a:stretch>
        </p:blipFill>
        <p:spPr>
          <a:xfrm>
            <a:off x="993753" y="4860032"/>
            <a:ext cx="173788" cy="715292"/>
          </a:xfrm>
          <a:prstGeom prst="rect">
            <a:avLst/>
          </a:prstGeom>
        </p:spPr>
      </p:pic>
      <p:pic>
        <p:nvPicPr>
          <p:cNvPr id="25" name="Picture 2" descr="C:\Users\User\Desktop\2014년02월06일 14시08분1\토니모리 루미너스 오 광베이스_01 라이트베이지 복사.png"/>
          <p:cNvPicPr>
            <a:picLocks noChangeAspect="1" noChangeArrowheads="1"/>
          </p:cNvPicPr>
          <p:nvPr/>
        </p:nvPicPr>
        <p:blipFill rotWithShape="1">
          <a:blip r:embed="rId7" cstate="print"/>
          <a:srcRect/>
          <a:stretch>
            <a:fillRect/>
          </a:stretch>
        </p:blipFill>
        <p:spPr>
          <a:xfrm>
            <a:off x="915428" y="3921855"/>
            <a:ext cx="274146" cy="702316"/>
          </a:xfrm>
          <a:prstGeom prst="rect">
            <a:avLst/>
          </a:prstGeom>
          <a:noFill/>
        </p:spPr>
      </p:pic>
      <p:grpSp>
        <p:nvGrpSpPr>
          <p:cNvPr id="26" name="그룹 25"/>
          <p:cNvGrpSpPr/>
          <p:nvPr/>
        </p:nvGrpSpPr>
        <p:grpSpPr>
          <a:xfrm>
            <a:off x="935125" y="3069913"/>
            <a:ext cx="250338" cy="707923"/>
            <a:chOff x="986030" y="6156176"/>
            <a:chExt cx="372390" cy="1296144"/>
          </a:xfrm>
        </p:grpSpPr>
        <p:pic>
          <p:nvPicPr>
            <p:cNvPr id="27" name="Picture 2" descr="\\민경사원\신제품촬영\2014\페이스믹스 롱래스팅 컨실러 01 라이트베이지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4890" t="7570" r="43330" b="7380"/>
            <a:stretch>
              <a:fillRect/>
            </a:stretch>
          </p:blipFill>
          <p:spPr>
            <a:xfrm>
              <a:off x="986030" y="6156176"/>
              <a:ext cx="179524" cy="1296144"/>
            </a:xfrm>
            <a:prstGeom prst="rect">
              <a:avLst/>
            </a:prstGeom>
            <a:noFill/>
          </p:spPr>
        </p:pic>
        <p:pic>
          <p:nvPicPr>
            <p:cNvPr id="28" name="Picture 3" descr="\\민경사원\신제품촬영\2014\페이스믹스 롱래스팅 컨실러 02 내추럴베이지_2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4100" t="14600" r="42910" b="7440"/>
            <a:stretch>
              <a:fillRect/>
            </a:stretch>
          </p:blipFill>
          <p:spPr>
            <a:xfrm>
              <a:off x="1142745" y="6156176"/>
              <a:ext cx="215675" cy="1294048"/>
            </a:xfrm>
            <a:prstGeom prst="rect">
              <a:avLst/>
            </a:prstGeom>
            <a:noFill/>
          </p:spPr>
        </p:pic>
      </p:grpSp>
      <p:sp>
        <p:nvSpPr>
          <p:cNvPr id="30" name="Text Box 12"/>
          <p:cNvSpPr txBox="1">
            <a:spLocks noChangeArrowheads="1"/>
          </p:cNvSpPr>
          <p:nvPr/>
        </p:nvSpPr>
        <p:spPr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 lang="en-US"/>
            </a:pPr>
            <a:r>
              <a:rPr lang="en-US" altLang="en-US" sz="1600" dirty="0">
                <a:solidFill>
                  <a:prstClr val="black"/>
                </a:solidFill>
              </a:rPr>
              <a:t>One Point</a:t>
            </a:r>
            <a:r>
              <a:rPr lang="ko-KR" altLang="en-US" sz="1600" dirty="0">
                <a:solidFill>
                  <a:prstClr val="black"/>
                </a:solidFill>
              </a:rPr>
              <a:t> </a:t>
            </a:r>
            <a:r>
              <a:rPr lang="en-US" altLang="ko-KR" sz="1600" dirty="0" smtClean="0">
                <a:solidFill>
                  <a:prstClr val="black"/>
                </a:solidFill>
              </a:rPr>
              <a:t>– </a:t>
            </a:r>
            <a:r>
              <a:rPr lang="ru-RU" altLang="ko-KR" sz="1600" dirty="0" smtClean="0">
                <a:solidFill>
                  <a:prstClr val="black"/>
                </a:solidFill>
              </a:rPr>
              <a:t>база под макияж</a:t>
            </a:r>
            <a:r>
              <a:rPr lang="en-US" altLang="ko-KR" sz="1600" dirty="0" smtClean="0">
                <a:solidFill>
                  <a:prstClr val="black"/>
                </a:solidFill>
              </a:rPr>
              <a:t>(</a:t>
            </a:r>
            <a:r>
              <a:rPr lang="ru-RU" altLang="ko-KR" sz="1600" dirty="0" err="1" smtClean="0">
                <a:solidFill>
                  <a:prstClr val="black"/>
                </a:solidFill>
              </a:rPr>
              <a:t>консилеры</a:t>
            </a:r>
            <a:r>
              <a:rPr lang="en-US" altLang="ko-KR" sz="1600" dirty="0" smtClean="0">
                <a:solidFill>
                  <a:prstClr val="black"/>
                </a:solidFill>
              </a:rPr>
              <a:t>)</a:t>
            </a:r>
            <a:endParaRPr lang="en-US" altLang="ko-KR" sz="1600" dirty="0">
              <a:solidFill>
                <a:prstClr val="black"/>
              </a:solidFill>
            </a:endParaRPr>
          </a:p>
        </p:txBody>
      </p:sp>
      <p:pic>
        <p:nvPicPr>
          <p:cNvPr id="29" name="그림 11"/>
          <p:cNvPicPr>
            <a:picLocks noChangeAspect="1"/>
          </p:cNvPicPr>
          <p:nvPr/>
        </p:nvPicPr>
        <p:blipFill rotWithShape="1">
          <a:blip r:embed="rId10" cstate="print"/>
          <a:srcRect/>
          <a:stretch>
            <a:fillRect/>
          </a:stretch>
        </p:blipFill>
        <p:spPr>
          <a:xfrm>
            <a:off x="908720" y="2267744"/>
            <a:ext cx="217994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그림 12"/>
          <p:cNvPicPr>
            <a:picLocks noChangeAspect="1"/>
          </p:cNvPicPr>
          <p:nvPr/>
        </p:nvPicPr>
        <p:blipFill rotWithShape="1">
          <a:blip r:embed="rId11" cstate="print"/>
          <a:srcRect/>
          <a:stretch>
            <a:fillRect/>
          </a:stretch>
        </p:blipFill>
        <p:spPr>
          <a:xfrm>
            <a:off x="659354" y="1606154"/>
            <a:ext cx="393382" cy="234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2" descr="C:\Users\user\Desktop\김민지업수인수인계\페이스믹스리뉴얼진행\JPG\페이스믹스팟컨실러.jpg"/>
          <p:cNvPicPr>
            <a:picLocks noChangeAspect="1" noChangeArrowheads="1"/>
          </p:cNvPicPr>
          <p:nvPr/>
        </p:nvPicPr>
        <p:blipFill rotWithShape="1">
          <a:blip r:embed="rId12" cstate="print"/>
          <a:srcRect t="17460" b="11780"/>
          <a:stretch>
            <a:fillRect/>
          </a:stretch>
        </p:blipFill>
        <p:spPr>
          <a:xfrm>
            <a:off x="1055809" y="1723232"/>
            <a:ext cx="363060" cy="343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07994687"/>
              </p:ext>
            </p:extLst>
          </p:nvPr>
        </p:nvGraphicFramePr>
        <p:xfrm>
          <a:off x="538740" y="1028683"/>
          <a:ext cx="5760640" cy="75163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586004"/>
                <a:gridCol w="3086404"/>
              </a:tblGrid>
              <a:tr h="33528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48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Face Mix</a:t>
                      </a: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Oil Paper</a:t>
                      </a: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Powder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9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Пудра мелкого помола с легкой, прозрачной текстурой скрывает мелкие кожные недостатки, позволяет избавиться от жирного блеска и матирует.</a:t>
                      </a:r>
                      <a:endParaRPr lang="en-US" alt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48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Face Mix</a:t>
                      </a: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Finish</a:t>
                      </a: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Loose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Powder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10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Легкая рассыпчатая финишная пудра</a:t>
                      </a:r>
                      <a:r>
                        <a:rPr lang="ru-RU" altLang="en-US" sz="800" baseline="0" dirty="0" smtClean="0">
                          <a:solidFill>
                            <a:schemeClr val="tx1"/>
                          </a:solidFill>
                        </a:rPr>
                        <a:t> для </a:t>
                      </a:r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</a:rPr>
                        <a:t>создания гладкого, чистого, матового тона кожи. Идеально покрывает кожу и надолго фиксирует макияж.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48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Luminous</a:t>
                      </a: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Perfume</a:t>
                      </a: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Face Powder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latin typeface="맑은 고딕"/>
                          <a:ea typeface="맑은 고딕"/>
                        </a:rPr>
                        <a:t>15</a:t>
                      </a:r>
                      <a:r>
                        <a:rPr lang="ru-RU" altLang="ko-KR" sz="800" b="1" dirty="0" err="1" smtClean="0">
                          <a:latin typeface="맑은 고딕"/>
                          <a:ea typeface="맑은 고딕"/>
                        </a:rPr>
                        <a:t>гр</a:t>
                      </a:r>
                      <a:endParaRPr lang="en-US" altLang="ko-KR" sz="800" b="1" dirty="0">
                        <a:latin typeface="맑은 고딕"/>
                        <a:ea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Рассыпчатая </a:t>
                      </a:r>
                      <a:r>
                        <a:rPr lang="ru-RU" altLang="en-US" sz="800" b="0" dirty="0" err="1" smtClean="0">
                          <a:solidFill>
                            <a:schemeClr val="tx1"/>
                          </a:solidFill>
                        </a:rPr>
                        <a:t>парфюмированная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 пудра с жемчужными частицами. Придает легкое сатиновое сияние без выраженного блеска, отлично матируя.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48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Luminous</a:t>
                      </a: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Shear</a:t>
                      </a: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Powder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latin typeface="맑은 고딕"/>
                          <a:ea typeface="맑은 고딕"/>
                        </a:rPr>
                        <a:t>15</a:t>
                      </a:r>
                      <a:r>
                        <a:rPr lang="ru-RU" altLang="ko-KR" sz="800" b="1" dirty="0" err="1" smtClean="0">
                          <a:latin typeface="맑은 고딕"/>
                          <a:ea typeface="맑은 고딕"/>
                        </a:rPr>
                        <a:t>гр</a:t>
                      </a:r>
                      <a:endParaRPr lang="en-US" altLang="ko-KR" sz="800" b="1" dirty="0">
                        <a:latin typeface="맑은 고딕"/>
                        <a:ea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Рассыпчатая пудра со светоотражающими частицами окутывает лицо сияющей дымкой и дарит ощущение гладкости на целый день.</a:t>
                      </a:r>
                    </a:p>
                  </a:txBody>
                  <a:tcPr anchor="ctr"/>
                </a:tc>
              </a:tr>
              <a:tr h="648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Delight</a:t>
                      </a: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Cotton Pact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5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just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Легкая компактная пудра с экстрактом хлопка незаменима для создания идеально матовой кожи.</a:t>
                      </a:r>
                    </a:p>
                    <a:p>
                      <a:pPr marL="0" lvl="0" indent="0" algn="l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en-US" altLang="ko-KR" sz="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 </a:t>
                      </a:r>
                      <a:r>
                        <a:rPr lang="en-US" altLang="ko-KR" sz="800" b="1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Birhgt</a:t>
                      </a:r>
                      <a:r>
                        <a:rPr lang="en-US" altLang="ko-KR" sz="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Clear, </a:t>
                      </a:r>
                      <a:r>
                        <a:rPr lang="en-US" altLang="ko-KR" sz="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 Bright Beige</a:t>
                      </a:r>
                    </a:p>
                  </a:txBody>
                  <a:tcPr anchor="ctr"/>
                </a:tc>
              </a:tr>
              <a:tr h="648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Cat's Wink</a:t>
                      </a: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Clear Pact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latin typeface="맑은 고딕"/>
                          <a:ea typeface="맑은 고딕"/>
                        </a:rPr>
                        <a:t>11</a:t>
                      </a:r>
                      <a:r>
                        <a:rPr lang="ru-RU" altLang="ko-KR" sz="800" b="1" dirty="0" err="1" smtClean="0">
                          <a:latin typeface="맑은 고딕"/>
                          <a:ea typeface="맑은 고딕"/>
                        </a:rPr>
                        <a:t>гр</a:t>
                      </a:r>
                      <a:endParaRPr lang="en-US" altLang="ko-KR" sz="800" b="1" dirty="0">
                        <a:latin typeface="맑은 고딕"/>
                        <a:ea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Стойкая компактная пудра в виде очаровательной кошечки не забивает поры, делает кожу чистой, мягкой и матовой без эффекта маски. Симпатичная упаковка,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несомненно, привлечет внимание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молодых леди!</a:t>
                      </a:r>
                      <a:endParaRPr lang="en-US" alt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48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Face Mix</a:t>
                      </a: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Mineral Powder Pact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SPF25 PA++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12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гр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Минеральная компактная пудра ложится плотным тонким слоем на кожу и дарит ей безупречный естественный тон. </a:t>
                      </a:r>
                      <a:endParaRPr lang="en-US" altLang="en-US" sz="800" b="0" dirty="0">
                        <a:solidFill>
                          <a:schemeClr val="tx1"/>
                        </a:solidFill>
                      </a:endParaRPr>
                    </a:p>
                    <a:p>
                      <a:pPr marL="0" lvl="0" indent="0" algn="l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[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Солнцезащитный блок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US" altLang="ko-KR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48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Aqua Aura</a:t>
                      </a: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Moist Finish Pact</a:t>
                      </a: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SPF25 PA++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88582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latin typeface="맑은 고딕"/>
                          <a:ea typeface="맑은 고딕"/>
                        </a:rPr>
                        <a:t>10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endParaRPr lang="en-US" altLang="ko-KR" sz="800" b="1" dirty="0">
                        <a:latin typeface="맑은 고딕"/>
                        <a:ea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just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Увлажняющая пудра-финиш дает легкое покрытие, поддерживает баланс увлажненности долгое время,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придавая коже изумительную гладкость.</a:t>
                      </a:r>
                    </a:p>
                    <a:p>
                      <a:pPr marL="0" marR="0" lvl="0" indent="0" algn="just" defTabSz="88582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[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Солнцезащитный блок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US" altLang="ko-KR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48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 b="1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Luminous</a:t>
                      </a: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Baby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 Aura Pact</a:t>
                      </a: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SPF25 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PA++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88582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kern="1200" dirty="0" smtClean="0">
                          <a:solidFill>
                            <a:prstClr val="black"/>
                          </a:solidFill>
                          <a:latin typeface="+mj-ea"/>
                          <a:ea typeface="+mn-ea"/>
                          <a:cs typeface="+mn-cs"/>
                        </a:rPr>
                        <a:t>11.5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endParaRPr lang="en-US" altLang="ko-KR" sz="800" b="1" kern="1200" dirty="0">
                        <a:solidFill>
                          <a:prstClr val="black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defRPr lang="en-US"/>
                      </a:pPr>
                      <a:r>
                        <a:rPr lang="ru-RU" altLang="ko-KR" sz="8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Компактная пудра обеспечивает ровное и стойкое покрытие, придает лицу сияние и защищает кожу от негативного воздействия солнечных лучей.</a:t>
                      </a:r>
                    </a:p>
                  </a:txBody>
                  <a:tcPr anchor="ctr"/>
                </a:tc>
              </a:tr>
              <a:tr h="648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Timeless</a:t>
                      </a: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Carat</a:t>
                      </a:r>
                      <a:r>
                        <a:rPr lang="ko-KR" altLang="en-US" sz="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Moisture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Soft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 Pact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SPF27 PA++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13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endParaRPr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Увлажняющая  компактная пудра создает мягкое покрытие, обладает хорошим сцеплением с кожей, придавая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</a:rPr>
                        <a:t> ей гладкость, 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нежность и естественную матовость. </a:t>
                      </a:r>
                    </a:p>
                    <a:p>
                      <a:pPr marL="0" indent="0" algn="just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[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Солнцезащитный блок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US" altLang="ko-KR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48000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 err="1" smtClean="0"/>
                        <a:t>Gyeol</a:t>
                      </a:r>
                      <a:endParaRPr lang="ko-KR" altLang="en-US" sz="800" dirty="0"/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 smtClean="0"/>
                        <a:t>Two Way Pact</a:t>
                      </a: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dirty="0" smtClean="0"/>
                        <a:t>SPF48 </a:t>
                      </a:r>
                      <a:r>
                        <a:rPr lang="en-US" altLang="ko-KR" sz="800" dirty="0"/>
                        <a:t>PA+++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14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гр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Пудра с экстрактами восточных целебных трав обладает плотной, хорошо маскирующей текстурой и идеальна для возрастной кожи. Представлена в комплекте с ВВ-кремом (20 </a:t>
                      </a:r>
                      <a:r>
                        <a:rPr lang="ru-RU" altLang="ko-KR" sz="8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гр</a:t>
                      </a:r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).</a:t>
                      </a:r>
                      <a:endParaRPr lang="en-US" altLang="ko-KR" sz="800" b="0" dirty="0" smtClean="0">
                        <a:latin typeface="+mn-ea"/>
                        <a:ea typeface="+mn-ea"/>
                      </a:endParaRPr>
                    </a:p>
                    <a:p>
                      <a:pPr marL="0" lvl="0" indent="0" algn="l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[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Солнцезащитный блок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US" altLang="ko-KR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7" name="Group 2"/>
          <p:cNvGrpSpPr/>
          <p:nvPr/>
        </p:nvGrpSpPr>
        <p:grpSpPr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8" name="Line 10"/>
            <p:cNvSpPr>
              <a:spLocks noChangeShapeType="1"/>
            </p:cNvSpPr>
            <p:nvPr/>
          </p:nvSpPr>
          <p:spPr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11" name="TextBox 10"/>
            <p:cNvSpPr txBox="1"/>
            <p:nvPr/>
          </p:nvSpPr>
          <p:spPr>
            <a:xfrm>
              <a:off x="5181600" y="113645"/>
              <a:ext cx="1187450" cy="21544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 lang="en-US"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2" name="그룹 14"/>
            <p:cNvGrpSpPr/>
            <p:nvPr/>
          </p:nvGrpSpPr>
          <p:grpSpPr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7" name="Rectangle 5"/>
              <p:cNvSpPr>
                <a:spLocks noChangeArrowheads="1"/>
              </p:cNvSpPr>
              <p:nvPr/>
            </p:nvSpPr>
            <p:spPr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8" name="Rectangle 9"/>
              <p:cNvSpPr>
                <a:spLocks noChangeArrowheads="1"/>
              </p:cNvSpPr>
              <p:nvPr/>
            </p:nvSpPr>
            <p:spPr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9" name="Rectangle 5"/>
              <p:cNvSpPr>
                <a:spLocks noChangeArrowheads="1"/>
              </p:cNvSpPr>
              <p:nvPr/>
            </p:nvSpPr>
            <p:spPr>
              <a:xfrm>
                <a:off x="4563977" y="1571574"/>
                <a:ext cx="859432" cy="857197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>
              <a:xfrm>
                <a:off x="3700887" y="714375"/>
                <a:ext cx="863091" cy="857199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1" name="Rectangle 7"/>
              <p:cNvSpPr>
                <a:spLocks noChangeArrowheads="1"/>
              </p:cNvSpPr>
              <p:nvPr/>
            </p:nvSpPr>
            <p:spPr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/>
            </p:nvSpPr>
            <p:spPr>
              <a:xfrm>
                <a:off x="3700887" y="1571574"/>
                <a:ext cx="863091" cy="857197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3" name="그룹 14"/>
            <p:cNvGrpSpPr/>
            <p:nvPr/>
          </p:nvGrpSpPr>
          <p:grpSpPr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5" name="Rectangle 10"/>
              <p:cNvSpPr>
                <a:spLocks noChangeArrowheads="1"/>
              </p:cNvSpPr>
              <p:nvPr/>
            </p:nvSpPr>
            <p:spPr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21"/>
              <p:cNvSpPr>
                <a:spLocks noChangeArrowheads="1"/>
              </p:cNvSpPr>
              <p:nvPr/>
            </p:nvSpPr>
            <p:spPr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4" name="그림 22" descr="회사로고.JPG"/>
            <p:cNvPicPr>
              <a:picLocks noChangeAspect="1"/>
            </p:cNvPicPr>
            <p:nvPr/>
          </p:nvPicPr>
          <p:blipFill rotWithShape="1">
            <a:blip r:embed="rId5" cstate="print"/>
            <a:srcRect/>
            <a:stretch>
              <a:fillRect/>
            </a:stretch>
          </p:blipFill>
          <p:spPr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pic>
        <p:nvPicPr>
          <p:cNvPr id="23" name="Picture 2" descr="C:\Users\User\Desktop\Desktop\페이스 믹스 기름종이 파우더 복사.png"/>
          <p:cNvPicPr>
            <a:picLocks noChangeAspect="1" noChangeArrowheads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>
            <a:off x="836715" y="1613333"/>
            <a:ext cx="322723" cy="310611"/>
          </a:xfrm>
          <a:prstGeom prst="rect">
            <a:avLst/>
          </a:prstGeom>
          <a:noFill/>
        </p:spPr>
      </p:pic>
      <p:pic>
        <p:nvPicPr>
          <p:cNvPr id="24" name="그림 23" descr="img_100508_121740.gif"/>
          <p:cNvPicPr>
            <a:picLocks noChangeAspect="1"/>
          </p:cNvPicPr>
          <p:nvPr/>
        </p:nvPicPr>
        <p:blipFill rotWithShape="1">
          <a:blip r:embed="rId7" cstate="print"/>
          <a:stretch>
            <a:fillRect/>
          </a:stretch>
        </p:blipFill>
        <p:spPr>
          <a:xfrm>
            <a:off x="787282" y="2755879"/>
            <a:ext cx="432048" cy="432048"/>
          </a:xfrm>
          <a:prstGeom prst="rect">
            <a:avLst/>
          </a:prstGeom>
        </p:spPr>
      </p:pic>
      <p:grpSp>
        <p:nvGrpSpPr>
          <p:cNvPr id="2" name="그룹 1"/>
          <p:cNvGrpSpPr/>
          <p:nvPr/>
        </p:nvGrpSpPr>
        <p:grpSpPr>
          <a:xfrm>
            <a:off x="692696" y="4709681"/>
            <a:ext cx="643686" cy="450295"/>
            <a:chOff x="387033" y="2101455"/>
            <a:chExt cx="1551475" cy="1647697"/>
          </a:xfrm>
        </p:grpSpPr>
        <p:pic>
          <p:nvPicPr>
            <p:cNvPr id="28" name="그림 27" descr="캣츠윙크 클리어 팩트-2 copy.png"/>
            <p:cNvPicPr>
              <a:picLocks noChangeAspect="1"/>
            </p:cNvPicPr>
            <p:nvPr/>
          </p:nvPicPr>
          <p:blipFill rotWithShape="1">
            <a:blip r:embed="rId8" cstate="print"/>
            <a:stretch>
              <a:fillRect/>
            </a:stretch>
          </p:blipFill>
          <p:spPr>
            <a:xfrm>
              <a:off x="387033" y="2101455"/>
              <a:ext cx="1071570" cy="1093997"/>
            </a:xfrm>
            <a:prstGeom prst="rect">
              <a:avLst/>
            </a:prstGeom>
          </p:spPr>
        </p:pic>
        <p:pic>
          <p:nvPicPr>
            <p:cNvPr id="29" name="그림 28" descr="캣츠윙크 클리어 팩트.gif"/>
            <p:cNvPicPr>
              <a:picLocks noChangeAspect="1"/>
            </p:cNvPicPr>
            <p:nvPr/>
          </p:nvPicPr>
          <p:blipFill rotWithShape="1">
            <a:blip r:embed="rId9" cstate="print"/>
            <a:stretch>
              <a:fillRect/>
            </a:stretch>
          </p:blipFill>
          <p:spPr>
            <a:xfrm>
              <a:off x="1081276" y="2891921"/>
              <a:ext cx="857232" cy="857231"/>
            </a:xfrm>
            <a:prstGeom prst="rect">
              <a:avLst/>
            </a:prstGeom>
          </p:spPr>
        </p:pic>
      </p:grpSp>
      <p:pic>
        <p:nvPicPr>
          <p:cNvPr id="30" name="Picture 2" descr="\\민경사원\신제품촬영\2012\메이크업\베이스메이크업\수분광채\수분 광채 윤기 팩트.jpg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92698" y="5937733"/>
            <a:ext cx="645335" cy="645335"/>
          </a:xfrm>
          <a:prstGeom prst="rect">
            <a:avLst/>
          </a:prstGeom>
          <a:noFill/>
        </p:spPr>
      </p:pic>
      <p:pic>
        <p:nvPicPr>
          <p:cNvPr id="31" name="Picture 2" descr="\\민경사원\신제품촬영\2014\메이크업\루미너스 동안 광채 매끈 팩트 SPF25 PA++_02.JPG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00" t="16960" r="4240" b="16890"/>
          <a:stretch>
            <a:fillRect/>
          </a:stretch>
        </p:blipFill>
        <p:spPr>
          <a:xfrm>
            <a:off x="681407" y="6615755"/>
            <a:ext cx="647278" cy="540060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836715" y="5389461"/>
            <a:ext cx="416831" cy="381943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33" name="Picture 4" descr="\\민경사원\신제품촬영\2014\메이크업\타임리스 캐럿 모이스처 소프트 파우더 팩트 SPF27 PA++ 21 스킨 베이지_03.JPG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93265" y="7250657"/>
            <a:ext cx="613851" cy="613851"/>
          </a:xfrm>
          <a:prstGeom prst="rect">
            <a:avLst/>
          </a:prstGeom>
          <a:noFill/>
        </p:spPr>
      </p:pic>
      <p:pic>
        <p:nvPicPr>
          <p:cNvPr id="34" name="Picture 2" descr="\\민경사원\신제품촬영\2014\메이크업\페이스\메이크업 베이스\팩트\결고운 투웨이팩트 SPF48 PA+++비비크림 SPF46 PA++_1.JPG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64704" y="7890579"/>
            <a:ext cx="563516" cy="563516"/>
          </a:xfrm>
          <a:prstGeom prst="rect">
            <a:avLst/>
          </a:prstGeom>
          <a:noFill/>
        </p:spPr>
      </p:pic>
      <p:sp>
        <p:nvSpPr>
          <p:cNvPr id="36" name="Text Box 12"/>
          <p:cNvSpPr txBox="1">
            <a:spLocks noChangeArrowheads="1"/>
          </p:cNvSpPr>
          <p:nvPr/>
        </p:nvSpPr>
        <p:spPr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 lang="en-US"/>
            </a:pPr>
            <a:r>
              <a:rPr lang="en-US" altLang="en-US" sz="1600" dirty="0">
                <a:solidFill>
                  <a:prstClr val="black"/>
                </a:solidFill>
              </a:rPr>
              <a:t>One Point</a:t>
            </a:r>
            <a:r>
              <a:rPr lang="ko-KR" altLang="en-US" sz="1600" dirty="0">
                <a:solidFill>
                  <a:prstClr val="black"/>
                </a:solidFill>
              </a:rPr>
              <a:t> </a:t>
            </a:r>
            <a:r>
              <a:rPr lang="en-US" altLang="ko-KR" sz="1600" dirty="0" smtClean="0">
                <a:solidFill>
                  <a:prstClr val="black"/>
                </a:solidFill>
              </a:rPr>
              <a:t>– </a:t>
            </a:r>
            <a:r>
              <a:rPr lang="ru-RU" altLang="ko-KR" sz="1600" dirty="0" smtClean="0">
                <a:solidFill>
                  <a:prstClr val="black"/>
                </a:solidFill>
              </a:rPr>
              <a:t>база под макияж</a:t>
            </a:r>
            <a:r>
              <a:rPr lang="en-US" altLang="ko-KR" sz="1600" dirty="0" smtClean="0">
                <a:solidFill>
                  <a:prstClr val="black"/>
                </a:solidFill>
              </a:rPr>
              <a:t>(</a:t>
            </a:r>
            <a:r>
              <a:rPr lang="ru-RU" altLang="ko-KR" sz="1600" dirty="0" smtClean="0">
                <a:solidFill>
                  <a:prstClr val="black"/>
                </a:solidFill>
              </a:rPr>
              <a:t>пудра</a:t>
            </a:r>
            <a:r>
              <a:rPr lang="en-US" altLang="ko-KR" sz="1600" dirty="0" smtClean="0">
                <a:solidFill>
                  <a:prstClr val="black"/>
                </a:solidFill>
              </a:rPr>
              <a:t>)</a:t>
            </a:r>
            <a:endParaRPr lang="en-US" altLang="ko-KR" sz="1600" dirty="0">
              <a:solidFill>
                <a:prstClr val="black"/>
              </a:solidFill>
            </a:endParaRPr>
          </a:p>
        </p:txBody>
      </p:sp>
      <p:pic>
        <p:nvPicPr>
          <p:cNvPr id="35" name="그림 15"/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490" t="45100" r="56010" b="43860"/>
          <a:stretch>
            <a:fillRect/>
          </a:stretch>
        </p:blipFill>
        <p:spPr>
          <a:xfrm>
            <a:off x="814422" y="2123728"/>
            <a:ext cx="381248" cy="381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6" name="TextBox 5"/>
            <p:cNvSpPr txBox="1"/>
            <p:nvPr/>
          </p:nvSpPr>
          <p:spPr>
            <a:xfrm>
              <a:off x="5181600" y="113646"/>
              <a:ext cx="1187450" cy="2154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 lang="en-US"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7" name="그룹 14"/>
            <p:cNvGrpSpPr/>
            <p:nvPr/>
          </p:nvGrpSpPr>
          <p:grpSpPr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2" name="Rectangle 5"/>
              <p:cNvSpPr>
                <a:spLocks noChangeArrowheads="1"/>
              </p:cNvSpPr>
              <p:nvPr/>
            </p:nvSpPr>
            <p:spPr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3" name="Rectangle 9"/>
              <p:cNvSpPr>
                <a:spLocks noChangeArrowheads="1"/>
              </p:cNvSpPr>
              <p:nvPr/>
            </p:nvSpPr>
            <p:spPr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4" name="Rectangle 5"/>
              <p:cNvSpPr>
                <a:spLocks noChangeArrowheads="1"/>
              </p:cNvSpPr>
              <p:nvPr/>
            </p:nvSpPr>
            <p:spPr>
              <a:xfrm>
                <a:off x="4563977" y="1571574"/>
                <a:ext cx="859432" cy="857197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5" name="Rectangle 9"/>
              <p:cNvSpPr>
                <a:spLocks noChangeArrowheads="1"/>
              </p:cNvSpPr>
              <p:nvPr/>
            </p:nvSpPr>
            <p:spPr>
              <a:xfrm>
                <a:off x="3700887" y="714375"/>
                <a:ext cx="863091" cy="857199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7"/>
              <p:cNvSpPr>
                <a:spLocks noChangeArrowheads="1"/>
              </p:cNvSpPr>
              <p:nvPr/>
            </p:nvSpPr>
            <p:spPr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7" name="Rectangle 7"/>
              <p:cNvSpPr>
                <a:spLocks noChangeArrowheads="1"/>
              </p:cNvSpPr>
              <p:nvPr/>
            </p:nvSpPr>
            <p:spPr>
              <a:xfrm>
                <a:off x="3700887" y="1571574"/>
                <a:ext cx="863091" cy="857197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8" name="그룹 14"/>
            <p:cNvGrpSpPr/>
            <p:nvPr/>
          </p:nvGrpSpPr>
          <p:grpSpPr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0" name="Rectangle 10"/>
              <p:cNvSpPr>
                <a:spLocks noChangeArrowheads="1"/>
              </p:cNvSpPr>
              <p:nvPr/>
            </p:nvSpPr>
            <p:spPr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1" name="Rectangle 21"/>
              <p:cNvSpPr>
                <a:spLocks noChangeArrowheads="1"/>
              </p:cNvSpPr>
              <p:nvPr/>
            </p:nvSpPr>
            <p:spPr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9" name="그림 22" descr="회사로고.JPG"/>
            <p:cNvPicPr>
              <a:picLocks noChangeAspect="1"/>
            </p:cNvPicPr>
            <p:nvPr/>
          </p:nvPicPr>
          <p:blipFill rotWithShape="1">
            <a:blip r:embed="rId5" cstate="print"/>
            <a:srcRect/>
            <a:stretch>
              <a:fillRect/>
            </a:stretch>
          </p:blipFill>
          <p:spPr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sp>
        <p:nvSpPr>
          <p:cNvPr id="18" name="Text Box 12"/>
          <p:cNvSpPr txBox="1">
            <a:spLocks noChangeArrowheads="1"/>
          </p:cNvSpPr>
          <p:nvPr/>
        </p:nvSpPr>
        <p:spPr>
          <a:xfrm>
            <a:off x="538163" y="1020737"/>
            <a:ext cx="5771157" cy="2632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spcAft>
                <a:spcPts val="0"/>
              </a:spcAft>
              <a:defRPr lang="en-US"/>
            </a:pPr>
            <a:r>
              <a:rPr lang="en-US" altLang="en-US" sz="1200" b="1">
                <a:solidFill>
                  <a:prstClr val="black"/>
                </a:solidFill>
              </a:rPr>
              <a:t>Naturalth Goat Milk Line</a:t>
            </a:r>
            <a:endParaRPr lang="ko-KR" altLang="en-US" sz="1200" b="1">
              <a:solidFill>
                <a:prstClr val="black"/>
              </a:solidFill>
            </a:endParaRPr>
          </a:p>
        </p:txBody>
      </p:sp>
      <p:graphicFrame>
        <p:nvGraphicFramePr>
          <p:cNvPr id="1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37171371"/>
              </p:ext>
            </p:extLst>
          </p:nvPr>
        </p:nvGraphicFramePr>
        <p:xfrm>
          <a:off x="536087" y="3372708"/>
          <a:ext cx="5845241" cy="486409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588657"/>
                <a:gridCol w="3168352"/>
              </a:tblGrid>
              <a:tr h="338824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63398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err="1"/>
                        <a:t>Naturalth</a:t>
                      </a:r>
                      <a:endParaRPr lang="en-US" altLang="en-US" sz="800" dirty="0"/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/>
                        <a:t>Goat Milk</a:t>
                      </a:r>
                      <a:endParaRPr lang="ko-KR" altLang="en-US" sz="800" dirty="0"/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/>
                        <a:t>Moisture</a:t>
                      </a:r>
                      <a:r>
                        <a:rPr lang="ko-KR" altLang="en-US" sz="800" dirty="0"/>
                        <a:t> </a:t>
                      </a:r>
                      <a:r>
                        <a:rPr lang="en-US" altLang="en-US" sz="800" dirty="0"/>
                        <a:t>Toner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150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Мягкий увлажняющий тоник на основе козьего молока помимо влаги снабжает кожу микроэлементами, которые обеспечивают укрепление структуры кожи.</a:t>
                      </a:r>
                      <a:endParaRPr lang="en-US" altLang="en-US" sz="800" b="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l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>
                          <a:latin typeface="맑은 고딕"/>
                          <a:ea typeface="맑은 고딕"/>
                        </a:rPr>
                        <a:t>[</a:t>
                      </a:r>
                      <a:r>
                        <a:rPr lang="ru-RU" altLang="ko-KR" sz="800" b="1" dirty="0" smtClean="0">
                          <a:latin typeface="맑은 고딕"/>
                          <a:ea typeface="맑은 고딕"/>
                        </a:rPr>
                        <a:t>На </a:t>
                      </a:r>
                      <a:r>
                        <a:rPr lang="en-US" altLang="ko-KR" sz="800" b="1" dirty="0" smtClean="0">
                          <a:latin typeface="맑은 고딕"/>
                          <a:ea typeface="맑은 고딕"/>
                        </a:rPr>
                        <a:t>30</a:t>
                      </a:r>
                      <a:r>
                        <a:rPr lang="en-US" altLang="ko-KR" sz="800" b="1" dirty="0">
                          <a:latin typeface="맑은 고딕"/>
                          <a:ea typeface="맑은 고딕"/>
                        </a:rPr>
                        <a:t>% </a:t>
                      </a:r>
                      <a:r>
                        <a:rPr lang="ru-RU" altLang="ko-KR" sz="800" b="1" dirty="0" smtClean="0">
                          <a:latin typeface="맑은 고딕"/>
                          <a:ea typeface="맑은 고딕"/>
                        </a:rPr>
                        <a:t>состоит из экстракта козьего молока</a:t>
                      </a:r>
                      <a:r>
                        <a:rPr lang="en-US" altLang="ko-KR" sz="800" b="1" dirty="0" smtClean="0">
                          <a:latin typeface="맑은 고딕"/>
                          <a:ea typeface="맑은 고딕"/>
                        </a:rPr>
                        <a:t>]</a:t>
                      </a:r>
                      <a:endParaRPr lang="en-US" altLang="ko-KR" sz="800" b="1" dirty="0">
                        <a:latin typeface="맑은 고딕"/>
                        <a:ea typeface="맑은 고딕"/>
                      </a:endParaRPr>
                    </a:p>
                  </a:txBody>
                  <a:tcPr anchor="ctr"/>
                </a:tc>
              </a:tr>
              <a:tr h="863398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err="1"/>
                        <a:t>Naturalth</a:t>
                      </a:r>
                      <a:endParaRPr lang="en-US" altLang="en-US" sz="800" dirty="0"/>
                    </a:p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/>
                        <a:t>Goat Milk</a:t>
                      </a:r>
                      <a:endParaRPr lang="ko-KR" altLang="en-US" sz="800" dirty="0"/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err="1"/>
                        <a:t>Mositure</a:t>
                      </a:r>
                      <a:r>
                        <a:rPr lang="en-US" altLang="en-US" sz="800" dirty="0"/>
                        <a:t> Emulsion</a:t>
                      </a:r>
                    </a:p>
                    <a:p>
                      <a:pPr marL="0" indent="0" algn="ctr" defTabSz="90000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150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en-US" altLang="ko-KR" sz="800" b="1" dirty="0">
                        <a:solidFill>
                          <a:prstClr val="black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Эмульсия содержит 30% козьего молока, обладает мягкой, </a:t>
                      </a:r>
                      <a:r>
                        <a:rPr lang="ru-RU" altLang="en-US" sz="800" b="0" dirty="0" err="1" smtClean="0">
                          <a:solidFill>
                            <a:schemeClr val="tx1"/>
                          </a:solidFill>
                        </a:rPr>
                        <a:t>гипоаллергенной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 формулой, обеспечивает активный увлажняющий и питательный уход.</a:t>
                      </a:r>
                      <a:endParaRPr lang="ru-RU" altLang="en-US" sz="800" b="1" dirty="0" smtClean="0">
                        <a:latin typeface="+mn-lt"/>
                        <a:ea typeface="맑은 고딕"/>
                      </a:endParaRPr>
                    </a:p>
                    <a:p>
                      <a:pPr marL="0" indent="0" algn="l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endParaRPr lang="en-US" altLang="ko-KR" sz="800" b="1" dirty="0">
                        <a:latin typeface="맑은 고딕"/>
                        <a:ea typeface="맑은 고딕"/>
                      </a:endParaRPr>
                    </a:p>
                  </a:txBody>
                  <a:tcPr anchor="ctr"/>
                </a:tc>
              </a:tr>
              <a:tr h="863398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err="1"/>
                        <a:t>Naturalth</a:t>
                      </a:r>
                      <a:endParaRPr lang="en-US" altLang="en-US" sz="800" dirty="0"/>
                    </a:p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/>
                        <a:t>Goat Milk</a:t>
                      </a:r>
                      <a:endParaRPr lang="ko-KR" altLang="en-US" sz="800" dirty="0"/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/>
                        <a:t>Moisture Essence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50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 latinLnBrk="1"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Эссенция с высокой концентрацией козьего молока (50%) обеспечивает полноценный уход по многим направлениям: интенсивно увлажняет, оказывает</a:t>
                      </a:r>
                      <a:r>
                        <a:rPr lang="ru-RU" altLang="en-US" sz="800" b="0" baseline="0" dirty="0" smtClean="0">
                          <a:solidFill>
                            <a:schemeClr val="tx1"/>
                          </a:solidFill>
                        </a:rPr>
                        <a:t> антиоксидантный эффект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, делает кожу упругой и эластичной, наполняет здоровым сиянием.</a:t>
                      </a:r>
                      <a:endParaRPr lang="en-US" altLang="ko-KR" sz="800" b="1" dirty="0">
                        <a:latin typeface="맑은 고딕"/>
                        <a:ea typeface="맑은 고딕"/>
                      </a:endParaRPr>
                    </a:p>
                  </a:txBody>
                  <a:tcPr anchor="ctr"/>
                </a:tc>
              </a:tr>
              <a:tr h="863398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 err="1"/>
                        <a:t>Naturalth</a:t>
                      </a:r>
                      <a:endParaRPr lang="en-US" altLang="en-US" sz="800" dirty="0"/>
                    </a:p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/>
                        <a:t>Goat Milk</a:t>
                      </a:r>
                      <a:endParaRPr lang="ko-KR" altLang="en-US" sz="800" dirty="0"/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/>
                        <a:t>Moisture Cream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60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 latinLnBrk="1"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Крем с козьим молоком (50%) обеспечивает кожу глубоким и стойким увлажнением. Сразу же после нанесения она разглаживается, шелушения исчезают, а огрубевшие участки кожи смягчаются. Обладает необычайно мягкой текстурой.</a:t>
                      </a:r>
                      <a:endParaRPr lang="en-US" altLang="ko-KR" sz="800" b="1" dirty="0">
                        <a:latin typeface="맑은 고딕"/>
                        <a:ea typeface="맑은 고딕"/>
                      </a:endParaRPr>
                    </a:p>
                  </a:txBody>
                  <a:tcPr anchor="ctr"/>
                </a:tc>
              </a:tr>
              <a:tr h="1071675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/>
                        <a:t>Naturalth</a:t>
                      </a:r>
                    </a:p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/>
                        <a:t>Goat Milk</a:t>
                      </a:r>
                      <a:endParaRPr lang="ko-KR" altLang="en-US" sz="800"/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/>
                        <a:t>Premium Cream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60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i="0" dirty="0" smtClean="0">
                          <a:solidFill>
                            <a:schemeClr val="tx1"/>
                          </a:solidFill>
                        </a:rPr>
                        <a:t>Премиум-крем с козьим молоком (60%) замедляет процесс старения на клеточном уровне. </a:t>
                      </a:r>
                    </a:p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При нанесении крема на кожу видны мельчайшие капельки молока, которые проникают сквозь поры глубоко в кожу и воздействуют изнутри, запуская мощные процессы обновления. </a:t>
                      </a:r>
                    </a:p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0" dirty="0" smtClean="0"/>
                        <a:t>[</a:t>
                      </a:r>
                      <a:r>
                        <a:rPr lang="ru-RU" altLang="ko-KR" sz="800" b="0" dirty="0" err="1" smtClean="0"/>
                        <a:t>Антивозрастной</a:t>
                      </a:r>
                      <a:r>
                        <a:rPr lang="ru-RU" altLang="ko-KR" sz="800" b="0" baseline="0" dirty="0" smtClean="0"/>
                        <a:t> и отбеливающий уход</a:t>
                      </a:r>
                      <a:r>
                        <a:rPr lang="en-US" altLang="ko-KR" sz="800" b="0" dirty="0" smtClean="0"/>
                        <a:t>]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81" name="Group 2"/>
          <p:cNvGrpSpPr/>
          <p:nvPr/>
        </p:nvGrpSpPr>
        <p:grpSpPr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82" name="Line 10"/>
            <p:cNvSpPr>
              <a:spLocks noChangeShapeType="1"/>
            </p:cNvSpPr>
            <p:nvPr/>
          </p:nvSpPr>
          <p:spPr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  <p:sp>
          <p:nvSpPr>
            <p:cNvPr id="83" name="Line 11"/>
            <p:cNvSpPr>
              <a:spLocks noChangeShapeType="1"/>
            </p:cNvSpPr>
            <p:nvPr/>
          </p:nvSpPr>
          <p:spPr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548679" y="1487060"/>
            <a:ext cx="5820374" cy="1407334"/>
            <a:chOff x="242552" y="1230537"/>
            <a:chExt cx="8878920" cy="1937325"/>
          </a:xfrm>
        </p:grpSpPr>
        <p:pic>
          <p:nvPicPr>
            <p:cNvPr id="126" name="Picture 17" descr="arrow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/>
            <a:stretch>
              <a:fillRect/>
            </a:stretch>
          </p:blipFill>
          <p:spPr>
            <a:xfrm rot="16200000">
              <a:off x="5480916" y="2060554"/>
              <a:ext cx="1820493" cy="394124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sp>
          <p:nvSpPr>
            <p:cNvPr id="127" name="대각선 방향의 모서리가 둥근 사각형 126"/>
            <p:cNvSpPr/>
            <p:nvPr/>
          </p:nvSpPr>
          <p:spPr>
            <a:xfrm>
              <a:off x="6583683" y="1512221"/>
              <a:ext cx="2537789" cy="1536441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tx1">
                <a:lumMod val="50000"/>
                <a:lumOff val="50000"/>
              </a:schemeClr>
            </a:solidFill>
            <a:ln w="38100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algn="ctr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ru-RU" altLang="ko-KR" sz="900" b="1" kern="0" dirty="0" err="1" smtClean="0">
                  <a:solidFill>
                    <a:srgbClr val="FF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latin typeface="맑은 고딕"/>
                  <a:ea typeface="맑은 고딕"/>
                </a:rPr>
                <a:t>Гипоаллергенная</a:t>
              </a:r>
              <a:r>
                <a:rPr lang="ru-RU" altLang="ko-KR" sz="900" b="1" kern="0" dirty="0" smtClean="0">
                  <a:solidFill>
                    <a:srgbClr val="FF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latin typeface="맑은 고딕"/>
                  <a:ea typeface="맑은 고딕"/>
                </a:rPr>
                <a:t> увлажняющая линия на основе козьего молока для здоровой кожи</a:t>
              </a:r>
              <a:r>
                <a:rPr lang="en-US" altLang="ko-KR" sz="900" b="1" kern="0" dirty="0" smtClean="0">
                  <a:solidFill>
                    <a:srgbClr val="FF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latin typeface="맑은 고딕"/>
                  <a:ea typeface="맑은 고딕"/>
                </a:rPr>
                <a:t>~</a:t>
              </a:r>
              <a:endParaRPr lang="en-US" altLang="ko-KR" sz="900" b="1" kern="0" dirty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endParaRPr>
            </a:p>
          </p:txBody>
        </p:sp>
        <p:grpSp>
          <p:nvGrpSpPr>
            <p:cNvPr id="128" name="그룹 127"/>
            <p:cNvGrpSpPr/>
            <p:nvPr/>
          </p:nvGrpSpPr>
          <p:grpSpPr>
            <a:xfrm>
              <a:off x="242552" y="1230537"/>
              <a:ext cx="5694366" cy="1917252"/>
              <a:chOff x="242552" y="1230536"/>
              <a:chExt cx="5694366" cy="1917252"/>
            </a:xfrm>
          </p:grpSpPr>
          <p:sp>
            <p:nvSpPr>
              <p:cNvPr id="129" name="모서리가 둥근 직사각형 128"/>
              <p:cNvSpPr/>
              <p:nvPr/>
            </p:nvSpPr>
            <p:spPr>
              <a:xfrm>
                <a:off x="242552" y="1658288"/>
                <a:ext cx="5566327" cy="1140248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latinLnBrk="0">
                  <a:defRPr lang="en-US"/>
                </a:pPr>
                <a:endParaRPr lang="en-US" altLang=""/>
              </a:p>
            </p:txBody>
          </p:sp>
          <p:sp>
            <p:nvSpPr>
              <p:cNvPr id="130" name="모서리가 둥근 직사각형 129"/>
              <p:cNvSpPr/>
              <p:nvPr/>
            </p:nvSpPr>
            <p:spPr>
              <a:xfrm>
                <a:off x="257882" y="1230536"/>
                <a:ext cx="5679036" cy="479928"/>
              </a:xfrm>
              <a:prstGeom prst="roundRect">
                <a:avLst>
                  <a:gd name="adj" fmla="val 16667"/>
                </a:avLst>
              </a:prstGeom>
              <a:solidFill>
                <a:srgbClr val="9966FF"/>
              </a:soli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r>
                  <a:rPr lang="ru-RU" altLang="en-US" sz="900" b="1" kern="0" dirty="0">
                    <a:solidFill>
                      <a:srgbClr val="FFFFFF"/>
                    </a:solidFill>
                    <a:ea typeface="맑은 고딕"/>
                  </a:rPr>
                  <a:t>Уникальное по составу и полезным свойствам </a:t>
                </a:r>
                <a:r>
                  <a:rPr lang="ru-RU" altLang="en-US" sz="900" b="1" kern="0" dirty="0" smtClean="0">
                    <a:solidFill>
                      <a:srgbClr val="FFFFFF"/>
                    </a:solidFill>
                    <a:ea typeface="맑은 고딕"/>
                  </a:rPr>
                  <a:t>козье молоко по составу схоже </a:t>
                </a:r>
                <a:r>
                  <a:rPr lang="ru-RU" altLang="en-US" sz="900" b="1" kern="0" dirty="0">
                    <a:solidFill>
                      <a:srgbClr val="FFFFFF"/>
                    </a:solidFill>
                    <a:ea typeface="맑은 고딕"/>
                  </a:rPr>
                  <a:t>с человеческим</a:t>
                </a:r>
                <a:endParaRPr lang="en-US" altLang="en-US" sz="900" b="1" kern="0" dirty="0">
                  <a:solidFill>
                    <a:srgbClr val="FFFFFF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31" name="직사각형 130"/>
              <p:cNvSpPr/>
              <p:nvPr/>
            </p:nvSpPr>
            <p:spPr>
              <a:xfrm>
                <a:off x="407323" y="2798537"/>
                <a:ext cx="4943135" cy="349251"/>
              </a:xfrm>
              <a:prstGeom prst="rect">
                <a:avLst/>
              </a:prstGeom>
              <a:solidFill>
                <a:srgbClr val="000000"/>
              </a:solidFill>
              <a:ln w="38100" cap="flat" cmpd="sng" algn="ctr">
                <a:solidFill>
                  <a:srgbClr val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r>
                  <a:rPr lang="ru-RU" altLang="en-US" sz="900" b="1" kern="0" dirty="0" smtClean="0">
                    <a:solidFill>
                      <a:srgbClr val="FFFFFF"/>
                    </a:solidFill>
                    <a:latin typeface="맑은 고딕"/>
                    <a:ea typeface="맑은 고딕"/>
                  </a:rPr>
                  <a:t>Подарите коже здоровье, укрепляя ее иммунитет!</a:t>
                </a:r>
                <a:endParaRPr lang="en-US" altLang="ko-KR" sz="900" b="1" kern="0" dirty="0">
                  <a:solidFill>
                    <a:srgbClr val="FFFFFF"/>
                  </a:solidFill>
                  <a:latin typeface="맑은 고딕"/>
                  <a:ea typeface="맑은 고딕"/>
                </a:endParaRPr>
              </a:p>
            </p:txBody>
          </p:sp>
        </p:grpSp>
      </p:grpSp>
      <p:sp>
        <p:nvSpPr>
          <p:cNvPr id="52" name="Text Box 12"/>
          <p:cNvSpPr txBox="1">
            <a:spLocks noChangeArrowheads="1"/>
          </p:cNvSpPr>
          <p:nvPr/>
        </p:nvSpPr>
        <p:spPr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 lang="en-US"/>
            </a:pPr>
            <a:r>
              <a:rPr lang="en-US" altLang="ko-KR" sz="1600" b="1" dirty="0">
                <a:solidFill>
                  <a:prstClr val="black"/>
                </a:solidFill>
              </a:rPr>
              <a:t>ONE POINT– SKIN CARE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58728" y="3110072"/>
            <a:ext cx="5724000" cy="215444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>
              <a:defRPr lang="en-US"/>
            </a:pPr>
            <a:r>
              <a:rPr lang="ru-RU" altLang="ko-KR" sz="800" dirty="0" smtClean="0"/>
              <a:t>Порядок применения</a:t>
            </a:r>
            <a:r>
              <a:rPr lang="en-US" altLang="ko-KR" sz="800" dirty="0" smtClean="0"/>
              <a:t>: </a:t>
            </a:r>
            <a:r>
              <a:rPr lang="ru-RU" altLang="ko-KR" sz="800" dirty="0" smtClean="0"/>
              <a:t>тоник</a:t>
            </a:r>
            <a:r>
              <a:rPr lang="ko-KR" altLang="en-US" sz="800" dirty="0" smtClean="0"/>
              <a:t> </a:t>
            </a:r>
            <a:r>
              <a:rPr lang="en-US" altLang="ko-KR" sz="800" dirty="0" smtClean="0"/>
              <a:t>–</a:t>
            </a:r>
            <a:r>
              <a:rPr lang="ru-RU" altLang="ko-KR" sz="800" dirty="0" smtClean="0"/>
              <a:t> эссенция</a:t>
            </a:r>
            <a:r>
              <a:rPr lang="ko-KR" altLang="en-US" sz="800" dirty="0" smtClean="0"/>
              <a:t> </a:t>
            </a:r>
            <a:r>
              <a:rPr lang="ru-RU" altLang="ko-KR" sz="800" dirty="0" smtClean="0"/>
              <a:t>– эмульсия</a:t>
            </a:r>
            <a:r>
              <a:rPr lang="ko-KR" altLang="en-US" sz="800" dirty="0" smtClean="0"/>
              <a:t> </a:t>
            </a:r>
            <a:r>
              <a:rPr lang="en-US" altLang="ko-KR" sz="800" dirty="0"/>
              <a:t>– </a:t>
            </a:r>
            <a:r>
              <a:rPr lang="ru-RU" altLang="ko-KR" sz="800" dirty="0" smtClean="0"/>
              <a:t>крем для лица</a:t>
            </a:r>
            <a:endParaRPr lang="en-US" altLang="ko-KR" sz="800" dirty="0"/>
          </a:p>
        </p:txBody>
      </p:sp>
      <p:pic>
        <p:nvPicPr>
          <p:cNvPr id="53" name="Picture 2" descr="C:\Users\User\Desktop\1893386378_FKRfHJmv_BFECC0AF.jpg"/>
          <p:cNvPicPr>
            <a:picLocks noChangeAspect="1" noChangeArrowheads="1"/>
          </p:cNvPicPr>
          <p:nvPr/>
        </p:nvPicPr>
        <p:blipFill rotWithShape="1">
          <a:blip r:embed="rId7" cstate="print"/>
          <a:srcRect r="36650" b="28760"/>
          <a:stretch>
            <a:fillRect/>
          </a:stretch>
        </p:blipFill>
        <p:spPr>
          <a:xfrm>
            <a:off x="1052736" y="1906944"/>
            <a:ext cx="1077954" cy="719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Picture 4"/>
          <p:cNvPicPr>
            <a:picLocks noChangeAspect="1" noChangeArrowheads="1"/>
          </p:cNvPicPr>
          <p:nvPr/>
        </p:nvPicPr>
        <p:blipFill rotWithShape="1">
          <a:blip r:embed="rId8" cstate="print"/>
          <a:srcRect/>
          <a:stretch>
            <a:fillRect/>
          </a:stretch>
        </p:blipFill>
        <p:spPr>
          <a:xfrm>
            <a:off x="766578" y="1979712"/>
            <a:ext cx="790214" cy="521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 rotWithShape="1">
          <a:blip r:embed="rId9" cstate="print"/>
          <a:stretch>
            <a:fillRect/>
          </a:stretch>
        </p:blipFill>
        <p:spPr>
          <a:xfrm>
            <a:off x="2158321" y="1892718"/>
            <a:ext cx="723375" cy="66598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l="2690" t="1060" r="59650" b="6030"/>
          <a:stretch>
            <a:fillRect/>
          </a:stretch>
        </p:blipFill>
        <p:spPr>
          <a:xfrm>
            <a:off x="883159" y="3779912"/>
            <a:ext cx="252027" cy="792087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58" name="Picture 2" descr="D:\SHIN\광고 관련\산양유_01222015\제품용기 사진 가안\IMG_6554.JPG"/>
          <p:cNvPicPr>
            <a:picLocks noChangeAspect="1" noChangeArrowheads="1"/>
          </p:cNvPicPr>
          <p:nvPr/>
        </p:nvPicPr>
        <p:blipFill rotWithShape="1">
          <a:blip r:embed="rId11" cstate="print"/>
          <a:srcRect l="6630" t="35570" r="77670" b="7170"/>
          <a:stretch>
            <a:fillRect/>
          </a:stretch>
        </p:blipFill>
        <p:spPr>
          <a:xfrm>
            <a:off x="908720" y="5640309"/>
            <a:ext cx="241778" cy="58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l="60530" t="1060" r="1800" b="6030"/>
          <a:stretch>
            <a:fillRect/>
          </a:stretch>
        </p:blipFill>
        <p:spPr>
          <a:xfrm>
            <a:off x="882365" y="4644008"/>
            <a:ext cx="253616" cy="780551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4" name="TextBox 3"/>
          <p:cNvSpPr txBox="1"/>
          <p:nvPr/>
        </p:nvSpPr>
        <p:spPr>
          <a:xfrm>
            <a:off x="2764983" y="1835086"/>
            <a:ext cx="1465839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 lang="en-US"/>
            </a:pPr>
            <a:r>
              <a:rPr lang="ru-RU" altLang="ko-KR" sz="800" dirty="0" smtClean="0"/>
              <a:t>Козье молоко из экологически чистой области Новой Зеландии подвергается жесткому контролю качества продукции!</a:t>
            </a:r>
            <a:endParaRPr lang="en-US" altLang="ko-KR" sz="900" dirty="0"/>
          </a:p>
          <a:p>
            <a:pPr lvl="0" algn="ctr" latinLnBrk="0">
              <a:defRPr lang="en-US"/>
            </a:pPr>
            <a:endParaRPr lang="en-US" altLang="" sz="900" dirty="0"/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13" cstate="print"/>
          <a:srcRect r="56455"/>
          <a:stretch>
            <a:fillRect/>
          </a:stretch>
        </p:blipFill>
        <p:spPr bwMode="auto">
          <a:xfrm>
            <a:off x="764704" y="6516216"/>
            <a:ext cx="458476" cy="47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773" y="7431154"/>
            <a:ext cx="512801" cy="52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52636" y="470832"/>
            <a:ext cx="47165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600" dirty="0" smtClean="0">
                <a:solidFill>
                  <a:prstClr val="black"/>
                </a:solidFill>
              </a:rPr>
              <a:t>ONE POINT–</a:t>
            </a:r>
            <a:r>
              <a:rPr lang="ru-RU" altLang="ko-KR" sz="1600" dirty="0" smtClean="0">
                <a:solidFill>
                  <a:prstClr val="black"/>
                </a:solidFill>
              </a:rPr>
              <a:t> </a:t>
            </a:r>
            <a:r>
              <a:rPr lang="ru-RU" altLang="ko-KR" sz="1200" dirty="0" smtClean="0">
                <a:solidFill>
                  <a:prstClr val="black"/>
                </a:solidFill>
              </a:rPr>
              <a:t>этапы макияжа </a:t>
            </a:r>
            <a:r>
              <a:rPr lang="en-US" altLang="ko-KR" sz="1200" dirty="0" smtClean="0">
                <a:solidFill>
                  <a:prstClr val="black"/>
                </a:solidFill>
              </a:rPr>
              <a:t>(</a:t>
            </a:r>
            <a:r>
              <a:rPr lang="ru-RU" altLang="ko-KR" sz="1200" dirty="0" smtClean="0">
                <a:solidFill>
                  <a:prstClr val="black"/>
                </a:solidFill>
              </a:rPr>
              <a:t>карандаш для бровей и глаз</a:t>
            </a:r>
            <a:r>
              <a:rPr lang="en-US" altLang="ko-KR" sz="1200" dirty="0" smtClean="0">
                <a:solidFill>
                  <a:prstClr val="black"/>
                </a:solidFill>
              </a:rPr>
              <a:t>)</a:t>
            </a:r>
            <a:endParaRPr lang="en-US" altLang="ko-KR" sz="1200" dirty="0">
              <a:solidFill>
                <a:prstClr val="black"/>
              </a:solidFill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41062110"/>
              </p:ext>
            </p:extLst>
          </p:nvPr>
        </p:nvGraphicFramePr>
        <p:xfrm>
          <a:off x="538740" y="1027152"/>
          <a:ext cx="5760640" cy="52730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648072"/>
                <a:gridCol w="3024336"/>
              </a:tblGrid>
              <a:tr h="335280"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2296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Lovely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Eye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Draw Pencil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0.2</a:t>
                      </a:r>
                      <a:r>
                        <a:rPr kumimoji="0" lang="ru-RU" altLang="ko-KR" sz="800" b="1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гр</a:t>
                      </a:r>
                      <a:endParaRPr kumimoji="0" lang="en-US" altLang="ko-KR" sz="8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Карандаш со встроенной кистью поможет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</a:rPr>
                        <a:t> без труда создать линию нужной толщины и придать бровям и глазам нужную форму.</a:t>
                      </a:r>
                      <a:endParaRPr lang="ko-KR" altLang="en-US" sz="800" b="0" dirty="0"/>
                    </a:p>
                  </a:txBody>
                  <a:tcPr anchor="ctr"/>
                </a:tc>
              </a:tr>
              <a:tr h="82296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Easy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Touch</a:t>
                      </a:r>
                      <a:endParaRPr kumimoji="0"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Auto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Eye Draw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0.25</a:t>
                      </a:r>
                      <a:r>
                        <a:rPr kumimoji="0"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Автоматический карандаш поможет сделать брови и глаза более выразительными и объёмными.</a:t>
                      </a:r>
                      <a:endParaRPr lang="ko-KR" altLang="en-US" sz="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2296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Easy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Touch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Waterproof</a:t>
                      </a:r>
                      <a:endParaRPr kumimoji="0"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Eyebrow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6,000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Водостойкий карандаш с особой формулой устойчив от размазывания и растекания.</a:t>
                      </a:r>
                      <a:endParaRPr lang="en-US" altLang="ko-KR" sz="8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822960">
                <a:tc>
                  <a:txBody>
                    <a:bodyPr/>
                    <a:lstStyle/>
                    <a:p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Easy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Touch</a:t>
                      </a:r>
                      <a:endParaRPr kumimoji="0"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Cake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Eyebrow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  <a:r>
                        <a:rPr kumimoji="0" lang="ru-RU" altLang="ko-KR" sz="800" b="1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гр</a:t>
                      </a:r>
                      <a:r>
                        <a:rPr kumimoji="0" lang="en-US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*2</a:t>
                      </a:r>
                      <a:endParaRPr kumimoji="0" lang="en-US" altLang="ko-KR" sz="8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Тени для бровей с кремовой текстурой при смешивании двух цветов помогут создать необходимый оттенок и придать естественность всему макияжу. </a:t>
                      </a:r>
                      <a:endParaRPr lang="ko-KR" altLang="en-US" sz="800" b="0" dirty="0"/>
                    </a:p>
                  </a:txBody>
                  <a:tcPr anchor="ctr"/>
                </a:tc>
              </a:tr>
              <a:tr h="82296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Eye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Touch</a:t>
                      </a:r>
                      <a:endParaRPr kumimoji="0"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Coloring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Brow Cara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5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мл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Водостойкая тушь для бровей позволит создать идеальные брови и зафиксировать результат на весь день.</a:t>
                      </a:r>
                      <a:endParaRPr lang="ko-KR" altLang="en-US" sz="800" b="0" dirty="0"/>
                    </a:p>
                  </a:txBody>
                  <a:tcPr anchor="ctr"/>
                </a:tc>
              </a:tr>
              <a:tr h="822960">
                <a:tc>
                  <a:txBody>
                    <a:bodyPr/>
                    <a:lstStyle/>
                    <a:p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7 DAYS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Tattoo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Eyebrow</a:t>
                      </a:r>
                      <a:endParaRPr lang="ko-KR" altLang="en-US" sz="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0.8</a:t>
                      </a:r>
                      <a:r>
                        <a:rPr lang="ru-RU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мл</a:t>
                      </a:r>
                      <a:endParaRPr lang="ru-RU" altLang="ko-KR" sz="8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Подводка для бровей с эффектом </a:t>
                      </a:r>
                      <a:r>
                        <a:rPr lang="ru-RU" altLang="ko-KR" sz="800" b="0" dirty="0" err="1" smtClean="0">
                          <a:solidFill>
                            <a:schemeClr val="tx1"/>
                          </a:solidFill>
                        </a:rPr>
                        <a:t>татуажа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держит цвет и форму до 7 дней без корректировки. Не размывается после душа и во время сна.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Хранить</a:t>
                      </a:r>
                      <a:r>
                        <a:rPr lang="ru-RU" altLang="ko-KR" sz="800" b="1" baseline="0" dirty="0" smtClean="0">
                          <a:solidFill>
                            <a:schemeClr val="tx1"/>
                          </a:solidFill>
                        </a:rPr>
                        <a:t>, направляя кисть вниз.</a:t>
                      </a:r>
                      <a:endParaRPr lang="en-US" altLang="ko-KR" sz="8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lang="ko-KR" altLang="en-US" kern="0">
                <a:solidFill>
                  <a:srgbClr val="000000"/>
                </a:solidFill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lang="ko-KR" altLang="en-US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11" name="TextBox 10"/>
            <p:cNvSpPr txBox="1"/>
            <p:nvPr/>
          </p:nvSpPr>
          <p:spPr>
            <a:xfrm>
              <a:off x="5181600" y="113647"/>
              <a:ext cx="1187450" cy="2154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2" name="그룹 14"/>
            <p:cNvGrpSpPr>
              <a:grpSpLocks/>
            </p:cNvGrpSpPr>
            <p:nvPr/>
          </p:nvGrpSpPr>
          <p:grpSpPr bwMode="auto"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7" name="Rectangle 5"/>
              <p:cNvSpPr>
                <a:spLocks noChangeArrowheads="1"/>
              </p:cNvSpPr>
              <p:nvPr/>
            </p:nvSpPr>
            <p:spPr bwMode="auto"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8" name="Rectangle 9"/>
              <p:cNvSpPr>
                <a:spLocks noChangeArrowheads="1"/>
              </p:cNvSpPr>
              <p:nvPr/>
            </p:nvSpPr>
            <p:spPr bwMode="auto"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9" name="Rectangle 5"/>
              <p:cNvSpPr>
                <a:spLocks noChangeArrowheads="1"/>
              </p:cNvSpPr>
              <p:nvPr/>
            </p:nvSpPr>
            <p:spPr bwMode="auto">
              <a:xfrm>
                <a:off x="4563977" y="1571574"/>
                <a:ext cx="859432" cy="857197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 bwMode="auto">
              <a:xfrm>
                <a:off x="3700887" y="714375"/>
                <a:ext cx="863091" cy="85719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1" name="Rectangle 7"/>
              <p:cNvSpPr>
                <a:spLocks noChangeArrowheads="1"/>
              </p:cNvSpPr>
              <p:nvPr/>
            </p:nvSpPr>
            <p:spPr bwMode="auto"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/>
            </p:nvSpPr>
            <p:spPr bwMode="auto">
              <a:xfrm>
                <a:off x="3700887" y="1571574"/>
                <a:ext cx="863091" cy="857197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3" name="그룹 14"/>
            <p:cNvGrpSpPr>
              <a:grpSpLocks/>
            </p:cNvGrpSpPr>
            <p:nvPr/>
          </p:nvGrpSpPr>
          <p:grpSpPr bwMode="auto"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5" name="Rectangle 10"/>
              <p:cNvSpPr>
                <a:spLocks noChangeArrowheads="1"/>
              </p:cNvSpPr>
              <p:nvPr/>
            </p:nvSpPr>
            <p:spPr bwMode="auto"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21"/>
              <p:cNvSpPr>
                <a:spLocks noChangeArrowheads="1"/>
              </p:cNvSpPr>
              <p:nvPr/>
            </p:nvSpPr>
            <p:spPr bwMode="auto"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4" name="그림 22" descr="회사로고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" name="그림 27" descr="파티러버케익아이브로우-1호블랙브라운 사본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6712" y="4059163"/>
            <a:ext cx="389256" cy="389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그림 39" descr="러블리 아이브로우 펜슬 사본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696" y="1466875"/>
            <a:ext cx="657544" cy="65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8" cstate="print"/>
          <a:srcRect r="57132"/>
          <a:stretch>
            <a:fillRect/>
          </a:stretch>
        </p:blipFill>
        <p:spPr bwMode="auto">
          <a:xfrm>
            <a:off x="980731" y="2402984"/>
            <a:ext cx="144611" cy="442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 descr="C:\Users\User\Downloads\Desktop (1)\이지터치 워터프루프 아이브로우 2호 블랙브라운 복사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08720" y="3083123"/>
            <a:ext cx="216024" cy="688008"/>
          </a:xfrm>
          <a:prstGeom prst="rect">
            <a:avLst/>
          </a:prstGeom>
          <a:noFill/>
        </p:spPr>
      </p:pic>
      <p:pic>
        <p:nvPicPr>
          <p:cNvPr id="31" name="Picture 2" descr="http://www.tonymoly.co.kr/products/260/xkxn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2696" y="5643339"/>
            <a:ext cx="545817" cy="621392"/>
          </a:xfrm>
          <a:prstGeom prst="rect">
            <a:avLst/>
          </a:prstGeom>
          <a:noFill/>
        </p:spPr>
      </p:pic>
      <p:pic>
        <p:nvPicPr>
          <p:cNvPr id="28" name="Picture 48" descr="\\민경사원\신제품촬영\2012\메이크업\아이\아이브로우\파티러버 컬러링 브로우카라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335" r="38445"/>
          <a:stretch>
            <a:fillRect/>
          </a:stretch>
        </p:blipFill>
        <p:spPr bwMode="auto">
          <a:xfrm>
            <a:off x="980730" y="4707238"/>
            <a:ext cx="131752" cy="723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0279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53231870"/>
              </p:ext>
            </p:extLst>
          </p:nvPr>
        </p:nvGraphicFramePr>
        <p:xfrm>
          <a:off x="530862" y="1020965"/>
          <a:ext cx="5760640" cy="8088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648072"/>
                <a:gridCol w="3024336"/>
              </a:tblGrid>
              <a:tr h="335280"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20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Double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Needs</a:t>
                      </a:r>
                      <a:endParaRPr kumimoji="0"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Eye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Lash</a:t>
                      </a:r>
                      <a:endParaRPr kumimoji="0"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Ampule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Essence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4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*2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Укрепляющее средство для ресниц. Увлажняет, придает объем и эластичность. Двустороннее средство состоит из ночной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</a:rPr>
                        <a:t> сыворотки, которая наносится на линию роста ресниц, и дневной эссенции для нанесения по всей их длине.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20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Double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 Needs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Base Mascara</a:t>
                      </a:r>
                      <a:endParaRPr lang="en-US" altLang="ko-KR" sz="8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dirty="0" smtClean="0">
                          <a:latin typeface="+mn-ea"/>
                          <a:ea typeface="+mn-ea"/>
                        </a:rPr>
                        <a:t>6.5</a:t>
                      </a:r>
                      <a:r>
                        <a:rPr lang="ru-RU" altLang="ko-KR" sz="800" b="1" dirty="0" err="1" smtClean="0">
                          <a:latin typeface="+mn-ea"/>
                          <a:ea typeface="+mn-ea"/>
                        </a:rPr>
                        <a:t>гр</a:t>
                      </a:r>
                      <a:endParaRPr lang="en-US" altLang="ko-KR" sz="800" b="1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Основа под тушь для увеличения длины и объема ресниц.</a:t>
                      </a: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Наносить на ресницы зигзагообразными движениями перед декоративной тушью.</a:t>
                      </a:r>
                      <a:endParaRPr lang="ko-KR" altLang="en-US" sz="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20000">
                <a:tc>
                  <a:txBody>
                    <a:bodyPr/>
                    <a:lstStyle/>
                    <a:p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Double  Needs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Super Fix Mascara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dirty="0" smtClean="0">
                          <a:latin typeface="+mn-ea"/>
                          <a:ea typeface="+mn-ea"/>
                        </a:rPr>
                        <a:t>6.5</a:t>
                      </a:r>
                      <a:r>
                        <a:rPr lang="ru-RU" altLang="ko-KR" sz="800" b="1" dirty="0" err="1" smtClean="0">
                          <a:latin typeface="+mn-ea"/>
                          <a:ea typeface="+mn-ea"/>
                        </a:rPr>
                        <a:t>гр</a:t>
                      </a:r>
                      <a:endParaRPr lang="en-US" altLang="ko-KR" sz="800" b="1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Фиксирующая тушь для ресниц обладает сильным эффектом покрытия и предотвращает размытие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</a:rPr>
                        <a:t> и осыпание декоративной туши, сохраняя ресницы подкрученными и густыми.</a:t>
                      </a:r>
                      <a:endParaRPr lang="ru-RU" altLang="ko-KR" sz="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Наносить на ресницы зигзагообразными движениями после декоративной туши.</a:t>
                      </a:r>
                    </a:p>
                  </a:txBody>
                  <a:tcPr anchor="ctr"/>
                </a:tc>
              </a:tr>
              <a:tr h="720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Delight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Circle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Lens Mascara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8.5</a:t>
                      </a:r>
                      <a:r>
                        <a:rPr kumimoji="0"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Гипоаллергенная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т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ушь не только дарит ресницам яркость, длину, объём и изгиб, но и ухаживает за ними. Представлена в 3 вариантах: объемная, подкручивающая и разделяющая.</a:t>
                      </a:r>
                    </a:p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1-Thin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hair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2- Short Eyelash, 3- Natural Eyebrow</a:t>
                      </a:r>
                      <a:endParaRPr lang="ko-KR" altLang="en-US" sz="800" b="0" dirty="0"/>
                    </a:p>
                  </a:txBody>
                  <a:tcPr anchor="ctr"/>
                </a:tc>
              </a:tr>
              <a:tr h="720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Perfect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Eyes</a:t>
                      </a:r>
                      <a:endParaRPr kumimoji="0"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Long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0" lang="en-US" altLang="ko-KR" sz="800" baseline="0" dirty="0" err="1" smtClean="0">
                          <a:solidFill>
                            <a:schemeClr val="tx1"/>
                          </a:solidFill>
                        </a:rPr>
                        <a:t>Kinny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Mascara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3.5</a:t>
                      </a:r>
                      <a:r>
                        <a:rPr kumimoji="0"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Тушь для ресниц с ультратонкой щеточкой диаметром 2 мм позволит с легкостью прокрашивать абсолютно все реснички, даже самые короткие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у внутренних уголков глаз. Обеспечивает им изумительный изгиб и удлиняет.</a:t>
                      </a:r>
                      <a:endParaRPr lang="ko-KR" altLang="en-US" sz="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20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Perfect Eyes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Volume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Bomb</a:t>
                      </a:r>
                      <a:r>
                        <a:rPr kumimoji="0" lang="ko-KR" altLang="en-US" sz="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Mascara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5.5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None/>
                        <a:defRPr/>
                      </a:pPr>
                      <a:r>
                        <a:rPr kumimoji="0" lang="ru-RU" altLang="ko-KR" sz="800" dirty="0" smtClean="0"/>
                        <a:t>Тушь для ресниц с щеточкой в форме шарика со множеством щетинок позволяет</a:t>
                      </a:r>
                      <a:r>
                        <a:rPr kumimoji="0" lang="ru-RU" altLang="ko-KR" sz="800" baseline="0" dirty="0" smtClean="0"/>
                        <a:t> прокрасить каждую</a:t>
                      </a:r>
                      <a:r>
                        <a:rPr kumimoji="0" lang="ru-RU" altLang="ko-KR" sz="800" dirty="0" smtClean="0"/>
                        <a:t> ресничку, придавая ей длину и 3</a:t>
                      </a:r>
                      <a:r>
                        <a:rPr kumimoji="0" lang="en-US" altLang="ko-KR" sz="800" dirty="0" smtClean="0"/>
                        <a:t>D</a:t>
                      </a:r>
                      <a:r>
                        <a:rPr kumimoji="0" lang="en-US" altLang="ko-KR" sz="800" baseline="0" dirty="0" smtClean="0"/>
                        <a:t> </a:t>
                      </a:r>
                      <a:r>
                        <a:rPr kumimoji="0" lang="ru-RU" altLang="ko-KR" sz="800" baseline="0" dirty="0" smtClean="0"/>
                        <a:t>объем, а взгляду необыкновенную выразительность.</a:t>
                      </a:r>
                      <a:endParaRPr kumimoji="0" lang="en-US" altLang="ko-KR" sz="800" dirty="0" smtClean="0"/>
                    </a:p>
                  </a:txBody>
                  <a:tcPr anchor="ctr"/>
                </a:tc>
              </a:tr>
              <a:tr h="720000">
                <a:tc>
                  <a:txBody>
                    <a:bodyPr/>
                    <a:lstStyle/>
                    <a:p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Double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Needs</a:t>
                      </a:r>
                      <a:endParaRPr kumimoji="0"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Pang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 </a:t>
                      </a:r>
                      <a:r>
                        <a:rPr kumimoji="0" lang="en-US" altLang="ko-KR" sz="8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Pang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 Mascara</a:t>
                      </a:r>
                      <a:endParaRPr lang="ko-KR" altLang="en-US" sz="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12</a:t>
                      </a:r>
                      <a:r>
                        <a:rPr kumimoji="0"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Эксклюзивная  серия с ярким дизайном, включающая несколько вариантов туши для ресниц разного типа. Улучшенная формула со стойким </a:t>
                      </a:r>
                      <a:r>
                        <a:rPr lang="ru-RU" altLang="ko-KR" sz="800" b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термоэффектом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защищает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от 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размазывания при попадании на нее пота, слез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или воды. Легко смывается теплой водой.</a:t>
                      </a:r>
                      <a:endParaRPr lang="ko-KR" altLang="en-US" sz="8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latin typeface="맑은 고딕" pitchFamily="50" charset="-127"/>
                          <a:ea typeface="맑은 고딕" pitchFamily="50" charset="-127"/>
                        </a:rPr>
                        <a:t>01 volume </a:t>
                      </a:r>
                      <a:r>
                        <a:rPr lang="ru-RU" altLang="ko-KR" sz="800" dirty="0" smtClean="0">
                          <a:latin typeface="맑은 고딕" pitchFamily="50" charset="-127"/>
                          <a:ea typeface="맑은 고딕" pitchFamily="50" charset="-127"/>
                        </a:rPr>
                        <a:t>(объемная);</a:t>
                      </a:r>
                      <a:r>
                        <a:rPr lang="en-US" altLang="ko-KR" sz="800" dirty="0" smtClean="0">
                          <a:latin typeface="맑은 고딕" pitchFamily="50" charset="-127"/>
                          <a:ea typeface="맑은 고딕" pitchFamily="50" charset="-127"/>
                        </a:rPr>
                        <a:t> 02 curling</a:t>
                      </a:r>
                      <a:r>
                        <a:rPr lang="ru-RU" altLang="ko-KR" sz="800" dirty="0" smtClean="0">
                          <a:latin typeface="맑은 고딕" pitchFamily="50" charset="-127"/>
                          <a:ea typeface="맑은 고딕" pitchFamily="50" charset="-127"/>
                        </a:rPr>
                        <a:t> (подкручивающая;</a:t>
                      </a:r>
                      <a:r>
                        <a:rPr lang="en-US" altLang="ko-KR" sz="800" dirty="0" smtClean="0">
                          <a:latin typeface="맑은 고딕" pitchFamily="50" charset="-127"/>
                          <a:ea typeface="맑은 고딕" pitchFamily="50" charset="-127"/>
                        </a:rPr>
                        <a:t>  03 long</a:t>
                      </a:r>
                      <a:r>
                        <a:rPr lang="en-US" altLang="ko-KR" sz="80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lash</a:t>
                      </a:r>
                      <a:r>
                        <a:rPr lang="ru-RU" altLang="ko-KR" sz="80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(удлиняющая); </a:t>
                      </a:r>
                      <a:r>
                        <a:rPr lang="en-US" altLang="ko-KR" sz="80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800" dirty="0" smtClean="0">
                          <a:latin typeface="맑은 고딕" pitchFamily="50" charset="-127"/>
                          <a:ea typeface="맑은 고딕" pitchFamily="50" charset="-127"/>
                        </a:rPr>
                        <a:t>04 brown</a:t>
                      </a:r>
                      <a:r>
                        <a:rPr lang="ru-RU" altLang="ko-KR" sz="800" dirty="0" smtClean="0">
                          <a:latin typeface="맑은 고딕" pitchFamily="50" charset="-127"/>
                          <a:ea typeface="맑은 고딕" pitchFamily="50" charset="-127"/>
                        </a:rPr>
                        <a:t> (коричневая);</a:t>
                      </a:r>
                      <a:r>
                        <a:rPr lang="en-US" altLang="ko-KR" sz="800" dirty="0" smtClean="0">
                          <a:latin typeface="맑은 고딕" pitchFamily="50" charset="-127"/>
                          <a:ea typeface="맑은 고딕" pitchFamily="50" charset="-127"/>
                        </a:rPr>
                        <a:t>  05 blue</a:t>
                      </a:r>
                      <a:r>
                        <a:rPr lang="ko-KR" altLang="en-US" sz="800" dirty="0" smtClean="0"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ru-RU" altLang="ko-KR" sz="800" dirty="0" smtClean="0">
                          <a:latin typeface="맑은 고딕" pitchFamily="50" charset="-127"/>
                          <a:ea typeface="맑은 고딕" pitchFamily="50" charset="-127"/>
                        </a:rPr>
                        <a:t>(синяя).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720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Perfect Eyes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Pro Mascara</a:t>
                      </a:r>
                      <a:endParaRPr lang="en-US" altLang="ko-KR" sz="8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8</a:t>
                      </a:r>
                      <a:r>
                        <a:rPr kumimoji="0"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altLang="ko-KR" sz="800" b="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Тушь с легкой</a:t>
                      </a:r>
                      <a:r>
                        <a:rPr lang="ru-RU" altLang="ko-KR" sz="800" b="0" baseline="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 </a:t>
                      </a:r>
                      <a:r>
                        <a:rPr lang="ru-RU" altLang="ko-KR" sz="800" b="0" baseline="0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гелевой</a:t>
                      </a:r>
                      <a:r>
                        <a:rPr lang="ru-RU" altLang="ko-KR" sz="800" b="0" baseline="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 текстурой без труда создает равномерное покрытие и легко смывается теплой водой.</a:t>
                      </a:r>
                      <a:endParaRPr lang="ko-KR" altLang="en-US" sz="800" b="0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</a:tr>
              <a:tr h="720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Perfect Eyes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All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Flash Mascara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9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Тушь для ресниц + средство для ее снятия (20 мл). Улучшенная форма щеточки обеспечивает максимальный контакт с ресницами и насыщенный цвет по всей длине. Не смазывается и не осыпается.</a:t>
                      </a:r>
                    </a:p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/>
                        <a:t>1-Perfect Curling</a:t>
                      </a:r>
                      <a:r>
                        <a:rPr lang="ru-RU" altLang="ko-KR" sz="800" b="0" dirty="0" smtClean="0"/>
                        <a:t> (превосходный изгиб);</a:t>
                      </a:r>
                      <a:r>
                        <a:rPr lang="ru-RU" altLang="ko-KR" sz="800" b="0" baseline="0" dirty="0" smtClean="0"/>
                        <a:t> </a:t>
                      </a:r>
                      <a:r>
                        <a:rPr lang="en-US" altLang="ko-KR" sz="800" b="0" dirty="0" smtClean="0"/>
                        <a:t>2-Perfect Long Lash</a:t>
                      </a:r>
                      <a:r>
                        <a:rPr lang="ru-RU" altLang="ko-KR" sz="800" b="0" dirty="0" smtClean="0"/>
                        <a:t> (превосходная длина).</a:t>
                      </a:r>
                      <a:endParaRPr lang="en-US" altLang="ko-KR" sz="800" b="0" dirty="0" smtClean="0"/>
                    </a:p>
                  </a:txBody>
                  <a:tcPr anchor="ctr"/>
                </a:tc>
              </a:tr>
              <a:tr h="720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Perfect Eyes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Air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 Tension</a:t>
                      </a:r>
                      <a:r>
                        <a:rPr lang="ko-KR" altLang="en-US" sz="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Mascara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8</a:t>
                      </a:r>
                      <a:r>
                        <a:rPr kumimoji="0"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Тушь</a:t>
                      </a:r>
                      <a:r>
                        <a:rPr lang="ru-RU" altLang="ko-KR" sz="8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для ресниц с щеточкой, эластичные щетинки которой </a:t>
                      </a:r>
                      <a:r>
                        <a:rPr lang="ru-RU" altLang="ko-KR" sz="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одним движением наносят ее на ресницы и увеличивают их объем. </a:t>
                      </a:r>
                      <a:endParaRPr lang="ko-KR" altLang="en-US" sz="8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altLang="ko-KR" sz="800" b="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01-Air</a:t>
                      </a:r>
                      <a:r>
                        <a:rPr lang="en-US" altLang="ko-KR" sz="800" b="0" baseline="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 Curling </a:t>
                      </a:r>
                      <a:r>
                        <a:rPr lang="en-US" altLang="ko-KR" sz="800" b="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&amp; Volume</a:t>
                      </a:r>
                      <a:r>
                        <a:rPr lang="ru-RU" altLang="ko-KR" sz="800" b="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 (подкручивание и объем)</a:t>
                      </a:r>
                      <a:r>
                        <a:rPr lang="en-US" altLang="ko-KR" sz="800" b="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, 02-Air</a:t>
                      </a:r>
                      <a:r>
                        <a:rPr lang="en-US" altLang="ko-KR" sz="800" b="0" baseline="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 Curling </a:t>
                      </a:r>
                      <a:r>
                        <a:rPr lang="en-US" altLang="ko-KR" sz="800" b="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&amp; Lash</a:t>
                      </a:r>
                      <a:r>
                        <a:rPr lang="ru-RU" altLang="ko-KR" sz="800" b="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 (подкручивание и длина).</a:t>
                      </a:r>
                      <a:endParaRPr lang="ko-KR" altLang="en-US" sz="800" b="0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lang="ko-KR" altLang="en-US" kern="0">
                <a:solidFill>
                  <a:srgbClr val="000000"/>
                </a:solidFill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lang="ko-KR" altLang="en-US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11" name="TextBox 10"/>
            <p:cNvSpPr txBox="1"/>
            <p:nvPr/>
          </p:nvSpPr>
          <p:spPr>
            <a:xfrm>
              <a:off x="5181600" y="113647"/>
              <a:ext cx="1187450" cy="2154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2" name="그룹 14"/>
            <p:cNvGrpSpPr>
              <a:grpSpLocks/>
            </p:cNvGrpSpPr>
            <p:nvPr/>
          </p:nvGrpSpPr>
          <p:grpSpPr bwMode="auto"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7" name="Rectangle 5"/>
              <p:cNvSpPr>
                <a:spLocks noChangeArrowheads="1"/>
              </p:cNvSpPr>
              <p:nvPr/>
            </p:nvSpPr>
            <p:spPr bwMode="auto"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8" name="Rectangle 9"/>
              <p:cNvSpPr>
                <a:spLocks noChangeArrowheads="1"/>
              </p:cNvSpPr>
              <p:nvPr/>
            </p:nvSpPr>
            <p:spPr bwMode="auto"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9" name="Rectangle 5"/>
              <p:cNvSpPr>
                <a:spLocks noChangeArrowheads="1"/>
              </p:cNvSpPr>
              <p:nvPr/>
            </p:nvSpPr>
            <p:spPr bwMode="auto">
              <a:xfrm>
                <a:off x="4563977" y="1571574"/>
                <a:ext cx="859432" cy="857197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 bwMode="auto">
              <a:xfrm>
                <a:off x="3700887" y="714375"/>
                <a:ext cx="863091" cy="85719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1" name="Rectangle 7"/>
              <p:cNvSpPr>
                <a:spLocks noChangeArrowheads="1"/>
              </p:cNvSpPr>
              <p:nvPr/>
            </p:nvSpPr>
            <p:spPr bwMode="auto"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/>
            </p:nvSpPr>
            <p:spPr bwMode="auto">
              <a:xfrm>
                <a:off x="3700887" y="1571574"/>
                <a:ext cx="863091" cy="857197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3" name="그룹 14"/>
            <p:cNvGrpSpPr>
              <a:grpSpLocks/>
            </p:cNvGrpSpPr>
            <p:nvPr/>
          </p:nvGrpSpPr>
          <p:grpSpPr bwMode="auto"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5" name="Rectangle 10"/>
              <p:cNvSpPr>
                <a:spLocks noChangeArrowheads="1"/>
              </p:cNvSpPr>
              <p:nvPr/>
            </p:nvSpPr>
            <p:spPr bwMode="auto"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21"/>
              <p:cNvSpPr>
                <a:spLocks noChangeArrowheads="1"/>
              </p:cNvSpPr>
              <p:nvPr/>
            </p:nvSpPr>
            <p:spPr bwMode="auto"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4" name="그림 22" descr="회사로고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3" name="Picture 1" descr="C:\Users\User\Desktop\제품컷\더블니즈 앰플 에센스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3185" y="1331640"/>
            <a:ext cx="720080" cy="720080"/>
          </a:xfrm>
          <a:prstGeom prst="rect">
            <a:avLst/>
          </a:prstGeom>
          <a:noFill/>
        </p:spPr>
      </p:pic>
      <p:pic>
        <p:nvPicPr>
          <p:cNvPr id="34" name="Picture 2" descr="C:\Users\User\Desktop\2014년05월01일 13시33분\토니모리 더블니즈 베이스 마스카라 복사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8509" y="2051720"/>
            <a:ext cx="239923" cy="704156"/>
          </a:xfrm>
          <a:prstGeom prst="rect">
            <a:avLst/>
          </a:prstGeom>
          <a:noFill/>
        </p:spPr>
      </p:pic>
      <p:pic>
        <p:nvPicPr>
          <p:cNvPr id="35" name="Picture 3" descr="C:\Users\User\Desktop\2014년05월01일 13시33분\토니모리 더블니즈 수퍼 픽스 마스카라 복사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7608" y="2850500"/>
            <a:ext cx="250824" cy="748167"/>
          </a:xfrm>
          <a:prstGeom prst="rect">
            <a:avLst/>
          </a:prstGeom>
          <a:noFill/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0518" y="3797910"/>
            <a:ext cx="462868" cy="52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" descr="D:\교재\최종\2012.08\이미지\퍼펙트 아이즈 롱키니 마스카라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36372" y="4463988"/>
            <a:ext cx="159830" cy="511361"/>
          </a:xfrm>
          <a:prstGeom prst="rect">
            <a:avLst/>
          </a:prstGeom>
          <a:noFill/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6903" y="5148064"/>
            <a:ext cx="431565" cy="59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1" descr="C:\Users\User\Desktop\제품사진 (1)\제품사진\IMG_6531-1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03762" y="6048164"/>
            <a:ext cx="361130" cy="555393"/>
          </a:xfrm>
          <a:prstGeom prst="rect">
            <a:avLst/>
          </a:prstGeom>
          <a:noFill/>
        </p:spPr>
      </p:pic>
      <p:pic>
        <p:nvPicPr>
          <p:cNvPr id="28" name="Picture 3" descr="C:\Users\User\Desktop\2014년05월01일 13시33분\올광마스카라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62618" y="7668344"/>
            <a:ext cx="320863" cy="586541"/>
          </a:xfrm>
          <a:prstGeom prst="rect">
            <a:avLst/>
          </a:prstGeom>
          <a:noFill/>
        </p:spPr>
      </p:pic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562293" y="222334"/>
            <a:ext cx="45005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altLang="ko-KR" sz="1600" dirty="0">
                <a:solidFill>
                  <a:prstClr val="black"/>
                </a:solidFill>
              </a:rPr>
              <a:t>ONE POINT</a:t>
            </a:r>
            <a:r>
              <a:rPr lang="ko-KR" altLang="en-US" sz="1600" dirty="0">
                <a:solidFill>
                  <a:prstClr val="black"/>
                </a:solidFill>
              </a:rPr>
              <a:t> </a:t>
            </a:r>
            <a:r>
              <a:rPr lang="en-US" altLang="ko-KR" sz="1600" dirty="0">
                <a:solidFill>
                  <a:prstClr val="black"/>
                </a:solidFill>
              </a:rPr>
              <a:t>– </a:t>
            </a:r>
            <a:r>
              <a:rPr lang="ru-RU" altLang="ko-KR" sz="1200" dirty="0" smtClean="0">
                <a:solidFill>
                  <a:prstClr val="black"/>
                </a:solidFill>
              </a:rPr>
              <a:t>этапы макияжа </a:t>
            </a:r>
            <a:r>
              <a:rPr lang="en-US" altLang="ko-KR" sz="1200" dirty="0" smtClean="0">
                <a:solidFill>
                  <a:prstClr val="black"/>
                </a:solidFill>
              </a:rPr>
              <a:t>(</a:t>
            </a:r>
            <a:r>
              <a:rPr lang="ru-RU" altLang="ko-KR" sz="1200" dirty="0" smtClean="0">
                <a:solidFill>
                  <a:prstClr val="black"/>
                </a:solidFill>
              </a:rPr>
              <a:t>тушь и средства для ухода за ресницами</a:t>
            </a:r>
            <a:r>
              <a:rPr lang="en-US" altLang="ko-KR" sz="1600" dirty="0" smtClean="0">
                <a:solidFill>
                  <a:prstClr val="black"/>
                </a:solidFill>
              </a:rPr>
              <a:t>)</a:t>
            </a:r>
            <a:endParaRPr lang="en-US" altLang="ko-KR" sz="1600" dirty="0">
              <a:solidFill>
                <a:prstClr val="black"/>
              </a:solidFill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896516" y="6876256"/>
            <a:ext cx="244278" cy="648072"/>
            <a:chOff x="880466" y="6876256"/>
            <a:chExt cx="244278" cy="745992"/>
          </a:xfrm>
        </p:grpSpPr>
        <p:pic>
          <p:nvPicPr>
            <p:cNvPr id="29" name="Picture 2" descr="C:\Users\User\Downloads\퍼펙트아이즈 프로마스카라 용기 최종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118" t="21819" r="86131" b="21877"/>
            <a:stretch>
              <a:fillRect/>
            </a:stretch>
          </p:blipFill>
          <p:spPr bwMode="auto">
            <a:xfrm>
              <a:off x="880466" y="6876256"/>
              <a:ext cx="100262" cy="744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" descr="C:\Users\User\Downloads\퍼펙트아이즈 프로마스카라 용기 최종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0332" t="21532" r="33588" b="22083"/>
            <a:stretch>
              <a:fillRect/>
            </a:stretch>
          </p:blipFill>
          <p:spPr bwMode="auto">
            <a:xfrm>
              <a:off x="1019112" y="6876256"/>
              <a:ext cx="105632" cy="745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2" descr="C:\Users\User\Downloads\에어텐션 마스카라 시안.JP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9537" y="8450774"/>
            <a:ext cx="327376" cy="68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7927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11827836"/>
              </p:ext>
            </p:extLst>
          </p:nvPr>
        </p:nvGraphicFramePr>
        <p:xfrm>
          <a:off x="538740" y="1043608"/>
          <a:ext cx="5760640" cy="80152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648072"/>
                <a:gridCol w="3024336"/>
              </a:tblGrid>
              <a:tr h="335280"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Eye Touch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Auto</a:t>
                      </a:r>
                      <a:r>
                        <a:rPr kumimoji="0" lang="ko-KR" altLang="en-US" sz="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Eye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Liner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Автоматический карандаш для век позволяет мягко, не травмируя кожу, прорисовывать линию.</a:t>
                      </a: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01 Black, 02 Mocha Brown, 03 Virgin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="0" baseline="0" dirty="0" err="1" smtClean="0">
                          <a:solidFill>
                            <a:schemeClr val="tx1"/>
                          </a:solidFill>
                        </a:rPr>
                        <a:t>Burgaundy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, 04 Khaki Dress</a:t>
                      </a:r>
                      <a:endParaRPr lang="ko-KR" altLang="ko-KR" sz="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Perfect Eyes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Gel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 Fit Waterproof</a:t>
                      </a:r>
                      <a:endParaRPr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Liner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Водостойкий автоматический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</a:rPr>
                        <a:t> к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арандаш имеет с </a:t>
                      </a:r>
                      <a:r>
                        <a:rPr lang="ru-RU" altLang="ko-KR" sz="800" b="0" dirty="0" err="1" smtClean="0">
                          <a:solidFill>
                            <a:schemeClr val="tx1"/>
                          </a:solidFill>
                        </a:rPr>
                        <a:t>гелевой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 текстурой легко скользит по коже и создаёт устойчивое покрытие на длительное время. </a:t>
                      </a: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01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Golden Brown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, 02 Choco </a:t>
                      </a:r>
                      <a:r>
                        <a:rPr lang="en-US" altLang="ko-KR" sz="800" b="0" dirty="0" err="1" smtClean="0">
                          <a:solidFill>
                            <a:schemeClr val="tx1"/>
                          </a:solidFill>
                        </a:rPr>
                        <a:t>Choco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, 03 Bad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Girl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 04</a:t>
                      </a:r>
                      <a:r>
                        <a:rPr lang="ko-KR" altLang="en-US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Red </a:t>
                      </a:r>
                      <a:r>
                        <a:rPr lang="en-US" altLang="ko-KR" sz="800" b="0" baseline="0" dirty="0" err="1" smtClean="0">
                          <a:solidFill>
                            <a:schemeClr val="tx1"/>
                          </a:solidFill>
                        </a:rPr>
                        <a:t>Browny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05 Galaxy, 06 Khaki Lady</a:t>
                      </a: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07 Black, 08 Brown, 09 Pearl Khaki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Bubble Pink , 11</a:t>
                      </a:r>
                      <a:r>
                        <a:rPr lang="en-US" altLang="ko-KR" sz="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SHY BROWN </a:t>
                      </a:r>
                      <a:endParaRPr lang="ko-KR" altLang="en-US" sz="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Perfect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Eyes</a:t>
                      </a:r>
                      <a:endParaRPr kumimoji="0"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Wannabe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Duo Liner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Автоматический карандаш для век с двойной функцией: </a:t>
                      </a:r>
                      <a:r>
                        <a:rPr lang="ru-RU" altLang="ko-KR" sz="800" b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лайнер+тени</a:t>
                      </a:r>
                      <a:r>
                        <a:rPr lang="ru-RU" altLang="ko-KR" sz="8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.</a:t>
                      </a:r>
                      <a:endParaRPr lang="en-US" altLang="ko-KR" sz="800" b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None/>
                        <a:defRPr/>
                      </a:pPr>
                      <a:r>
                        <a:rPr lang="en-US" altLang="ko-KR" sz="800" b="0" dirty="0" smtClean="0">
                          <a:latin typeface="맑은 고딕" pitchFamily="50" charset="-127"/>
                          <a:ea typeface="맑은 고딕" pitchFamily="50" charset="-127"/>
                        </a:rPr>
                        <a:t>01 Girls Burgundy</a:t>
                      </a:r>
                      <a:r>
                        <a:rPr lang="en-US" altLang="ko-KR" sz="800" b="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800" b="0" dirty="0" smtClean="0">
                          <a:latin typeface="맑은 고딕" pitchFamily="50" charset="-127"/>
                          <a:ea typeface="맑은 고딕" pitchFamily="50" charset="-127"/>
                        </a:rPr>
                        <a:t>(Pearl Black/Girls Burgundy)</a:t>
                      </a:r>
                    </a:p>
                    <a:p>
                      <a:pPr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None/>
                        <a:defRPr/>
                      </a:pPr>
                      <a:r>
                        <a:rPr lang="en-US" altLang="ko-KR" sz="800" b="0" dirty="0" smtClean="0">
                          <a:latin typeface="맑은 고딕" pitchFamily="50" charset="-127"/>
                          <a:ea typeface="맑은 고딕" pitchFamily="50" charset="-127"/>
                        </a:rPr>
                        <a:t>02 Wannabe Brown</a:t>
                      </a:r>
                      <a:r>
                        <a:rPr lang="en-US" altLang="ko-KR" sz="800" b="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800" b="0" dirty="0" smtClean="0">
                          <a:latin typeface="맑은 고딕" pitchFamily="50" charset="-127"/>
                          <a:ea typeface="맑은 고딕" pitchFamily="50" charset="-127"/>
                        </a:rPr>
                        <a:t>(Wannabe Brown/ Glam Peach)</a:t>
                      </a:r>
                    </a:p>
                    <a:p>
                      <a:pPr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None/>
                        <a:defRPr/>
                      </a:pPr>
                      <a:r>
                        <a:rPr lang="en-US" altLang="ko-KR" sz="800" dirty="0" smtClean="0">
                          <a:latin typeface="맑은 고딕" pitchFamily="50" charset="-127"/>
                          <a:ea typeface="맑은 고딕" pitchFamily="50" charset="-127"/>
                        </a:rPr>
                        <a:t>03</a:t>
                      </a:r>
                      <a:r>
                        <a:rPr lang="en-US" altLang="ko-KR" sz="80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Espresso (Espresso/Coffee Mix</a:t>
                      </a:r>
                      <a:endParaRPr lang="ko-KR" altLang="en-US" sz="800" b="0" dirty="0" smtClean="0"/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Easy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 Touch</a:t>
                      </a:r>
                      <a:endParaRPr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Liquid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 Eye Liner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5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гр</a:t>
                      </a:r>
                      <a:endParaRPr lang="en-US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Жидкая подводка для глаз обеспечит насыщенный естественный цвет. </a:t>
                      </a: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01 Black, 02</a:t>
                      </a:r>
                      <a:r>
                        <a:rPr lang="ko-KR" altLang="en-US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Brown</a:t>
                      </a:r>
                      <a:endParaRPr lang="ko-KR" altLang="en-US" sz="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Perfect Eyes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Super proof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Eye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Liner</a:t>
                      </a:r>
                      <a:r>
                        <a:rPr kumimoji="0" lang="ko-KR" altLang="en-US" sz="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6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Водостойкая жидкая подводка быстро высыхает на коже век, создавая четкую,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яркую линию.</a:t>
                      </a:r>
                      <a:endParaRPr lang="ru-RU" altLang="ko-KR" sz="8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01 Super Black, 02 Super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Brown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Perfect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 Eyes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Coating Liner</a:t>
                      </a:r>
                      <a:endParaRPr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Waterproof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2.4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Цветная водостойкая подводка обеспечит стильный насыщенный цвет на целый день.</a:t>
                      </a:r>
                      <a:endParaRPr lang="ko-KR" altLang="en-US" sz="8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Backstage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Gel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Eye Liner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4</a:t>
                      </a:r>
                      <a:r>
                        <a:rPr kumimoji="0" lang="ru-RU" altLang="ko-KR" sz="800" b="1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гр</a:t>
                      </a:r>
                      <a:endParaRPr kumimoji="0" lang="en-US" altLang="ko-KR" sz="8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err="1" smtClean="0">
                          <a:solidFill>
                            <a:schemeClr val="tx1"/>
                          </a:solidFill>
                        </a:rPr>
                        <a:t>Гелевая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 подводка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мягко наносится на кожу с помощью специальной кисти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образует стойкий водонепроницаемый слой, сохраняя макияж на долгий день.</a:t>
                      </a:r>
                      <a:endParaRPr lang="ko-KR" altLang="en-US" sz="800" b="0" dirty="0"/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Easy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Touch</a:t>
                      </a:r>
                      <a:endParaRPr kumimoji="0"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Gel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Eye Liner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4</a:t>
                      </a:r>
                      <a:r>
                        <a:rPr kumimoji="0" lang="ru-RU" altLang="ko-KR" sz="800" b="1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гр</a:t>
                      </a:r>
                      <a:endParaRPr kumimoji="0" lang="en-US" altLang="ko-KR" sz="8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Гелевая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подводка для век со стойкой формулой позволит быстро и легко сделать отличный макияж. </a:t>
                      </a:r>
                      <a:endParaRPr lang="ko-KR" altLang="ko-KR" sz="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Easy Touch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Brush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Pen Eye Liner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latin typeface="+mn-ea"/>
                          <a:ea typeface="+mn-ea"/>
                        </a:rPr>
                        <a:t>1.1</a:t>
                      </a:r>
                      <a:r>
                        <a:rPr kumimoji="0" lang="ru-RU" altLang="ko-KR" sz="800" b="1" dirty="0" smtClean="0">
                          <a:latin typeface="+mn-ea"/>
                          <a:ea typeface="+mn-ea"/>
                        </a:rPr>
                        <a:t>мл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/>
                        <a:t>Подводка-маркер позволяет без труда создать аккуратные непрерывные стрелки на глазах. </a:t>
                      </a:r>
                      <a:endParaRPr lang="en-US" altLang="ko-KR" sz="800" b="0" dirty="0" smtClean="0"/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Skinny Touch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Brush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Pen Eyeliner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0.7</a:t>
                      </a:r>
                      <a:r>
                        <a:rPr kumimoji="0" lang="ru-RU" altLang="ko-KR" sz="800" b="1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гр</a:t>
                      </a:r>
                      <a:endParaRPr kumimoji="0" lang="en-US" altLang="ko-KR" sz="8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/>
                        <a:t>Подводка-маркер с тончайшей кисточкой позволяет нарисовать идеально ровную стрелочку любой толщины.</a:t>
                      </a:r>
                      <a:endParaRPr lang="en-US" altLang="ko-KR" sz="800" b="0" dirty="0" smtClean="0"/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Perfect Eyes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err="1" smtClean="0">
                          <a:solidFill>
                            <a:schemeClr val="tx1"/>
                          </a:solidFill>
                        </a:rPr>
                        <a:t>Longkeeny</a:t>
                      </a:r>
                      <a:endParaRPr kumimoji="0"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Gel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Pen Liner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0.6</a:t>
                      </a:r>
                      <a:r>
                        <a:rPr kumimoji="0"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Подводка-фломастер для глаз позволяет создать как вечерний, так и естественный макияж. Гибкая тоненькая кисточка одним движением рисует абсолютно черный чистый цвет. 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lang="ko-KR" altLang="en-US" kern="0">
                <a:solidFill>
                  <a:srgbClr val="000000"/>
                </a:solidFill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lang="ko-KR" altLang="en-US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11" name="TextBox 10"/>
            <p:cNvSpPr txBox="1"/>
            <p:nvPr/>
          </p:nvSpPr>
          <p:spPr>
            <a:xfrm>
              <a:off x="5181600" y="113647"/>
              <a:ext cx="1187450" cy="2154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2" name="그룹 14"/>
            <p:cNvGrpSpPr>
              <a:grpSpLocks/>
            </p:cNvGrpSpPr>
            <p:nvPr/>
          </p:nvGrpSpPr>
          <p:grpSpPr bwMode="auto"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7" name="Rectangle 5"/>
              <p:cNvSpPr>
                <a:spLocks noChangeArrowheads="1"/>
              </p:cNvSpPr>
              <p:nvPr/>
            </p:nvSpPr>
            <p:spPr bwMode="auto"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8" name="Rectangle 9"/>
              <p:cNvSpPr>
                <a:spLocks noChangeArrowheads="1"/>
              </p:cNvSpPr>
              <p:nvPr/>
            </p:nvSpPr>
            <p:spPr bwMode="auto"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9" name="Rectangle 5"/>
              <p:cNvSpPr>
                <a:spLocks noChangeArrowheads="1"/>
              </p:cNvSpPr>
              <p:nvPr/>
            </p:nvSpPr>
            <p:spPr bwMode="auto">
              <a:xfrm>
                <a:off x="4563977" y="1571574"/>
                <a:ext cx="859432" cy="857197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 bwMode="auto">
              <a:xfrm>
                <a:off x="3700887" y="714375"/>
                <a:ext cx="863091" cy="85719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1" name="Rectangle 7"/>
              <p:cNvSpPr>
                <a:spLocks noChangeArrowheads="1"/>
              </p:cNvSpPr>
              <p:nvPr/>
            </p:nvSpPr>
            <p:spPr bwMode="auto"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/>
            </p:nvSpPr>
            <p:spPr bwMode="auto">
              <a:xfrm>
                <a:off x="3700887" y="1571574"/>
                <a:ext cx="863091" cy="857197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3" name="그룹 14"/>
            <p:cNvGrpSpPr>
              <a:grpSpLocks/>
            </p:cNvGrpSpPr>
            <p:nvPr/>
          </p:nvGrpSpPr>
          <p:grpSpPr bwMode="auto"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5" name="Rectangle 10"/>
              <p:cNvSpPr>
                <a:spLocks noChangeArrowheads="1"/>
              </p:cNvSpPr>
              <p:nvPr/>
            </p:nvSpPr>
            <p:spPr bwMode="auto"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21"/>
              <p:cNvSpPr>
                <a:spLocks noChangeArrowheads="1"/>
              </p:cNvSpPr>
              <p:nvPr/>
            </p:nvSpPr>
            <p:spPr bwMode="auto"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4" name="그림 22" descr="회사로고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4" name="Picture 2" descr="C:\Users\User\Desktop\제품컷!\EM02009200 복사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9644" y="1482252"/>
            <a:ext cx="201051" cy="540033"/>
          </a:xfrm>
          <a:prstGeom prst="rect">
            <a:avLst/>
          </a:prstGeom>
          <a:noFill/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/>
          <a:srcRect l="7208" t="3905" r="82094"/>
          <a:stretch>
            <a:fillRect/>
          </a:stretch>
        </p:blipFill>
        <p:spPr bwMode="auto">
          <a:xfrm flipH="1">
            <a:off x="939471" y="2843808"/>
            <a:ext cx="52664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 descr="C:\Users\User\Desktop\2014년05월01일 13시33분\퍼펙트아이즈 젤 핏 워터프루프 라이너_10호 버블핑크_1 복사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8721" y="2123728"/>
            <a:ext cx="147320" cy="624995"/>
          </a:xfrm>
          <a:prstGeom prst="rect">
            <a:avLst/>
          </a:prstGeom>
          <a:noFill/>
        </p:spPr>
      </p:pic>
      <p:pic>
        <p:nvPicPr>
          <p:cNvPr id="38" name="Picture 2" descr="C:\Users\User\Desktop\신제품\이지터치 리퀴드 아이라이너_01 블랙 복사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4226" y="3563888"/>
            <a:ext cx="502554" cy="502555"/>
          </a:xfrm>
          <a:prstGeom prst="rect">
            <a:avLst/>
          </a:prstGeom>
          <a:noFill/>
        </p:spPr>
      </p:pic>
      <p:pic>
        <p:nvPicPr>
          <p:cNvPr id="39" name="그림 38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54" r="22840"/>
          <a:stretch/>
        </p:blipFill>
        <p:spPr bwMode="auto">
          <a:xfrm>
            <a:off x="883798" y="4323931"/>
            <a:ext cx="216674" cy="54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그림 27" descr="백스테이지_젤아이라이너_1호_블랙_1 사본.gif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4704" y="5677582"/>
            <a:ext cx="440532" cy="59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그림 39" descr="스키니터치 붓펜 아이라이너 01호 블랙 사본.gif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96138" y="7730368"/>
            <a:ext cx="622052" cy="62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그림 55" descr="이지터치붓펜아이라이너 사본.gif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43076" y="7020272"/>
            <a:ext cx="147259" cy="653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5" descr="D:\교재\최종\2012.08\이미지\퍼펙트 아이즈 젤펜라이너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64032" y="8357461"/>
            <a:ext cx="271658" cy="623182"/>
          </a:xfrm>
          <a:prstGeom prst="rect">
            <a:avLst/>
          </a:prstGeom>
          <a:noFill/>
        </p:spPr>
      </p:pic>
      <p:sp>
        <p:nvSpPr>
          <p:cNvPr id="31" name="Text Box 12"/>
          <p:cNvSpPr txBox="1">
            <a:spLocks noChangeArrowheads="1"/>
          </p:cNvSpPr>
          <p:nvPr/>
        </p:nvSpPr>
        <p:spPr bwMode="auto"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600" dirty="0">
                <a:solidFill>
                  <a:prstClr val="black"/>
                </a:solidFill>
              </a:rPr>
              <a:t>ONE POINT</a:t>
            </a:r>
            <a:r>
              <a:rPr lang="ko-KR" altLang="en-US" sz="1600" dirty="0">
                <a:solidFill>
                  <a:prstClr val="black"/>
                </a:solidFill>
              </a:rPr>
              <a:t> </a:t>
            </a:r>
            <a:r>
              <a:rPr lang="en-US" altLang="ko-KR" sz="1600" dirty="0">
                <a:solidFill>
                  <a:prstClr val="black"/>
                </a:solidFill>
              </a:rPr>
              <a:t>– </a:t>
            </a:r>
            <a:r>
              <a:rPr lang="ru-RU" altLang="ko-KR" sz="1400" dirty="0" smtClean="0">
                <a:solidFill>
                  <a:prstClr val="black"/>
                </a:solidFill>
              </a:rPr>
              <a:t>этапы макияжа</a:t>
            </a:r>
            <a:r>
              <a:rPr lang="en-US" altLang="ko-KR" sz="1400" dirty="0" smtClean="0">
                <a:solidFill>
                  <a:prstClr val="black"/>
                </a:solidFill>
              </a:rPr>
              <a:t>(</a:t>
            </a:r>
            <a:r>
              <a:rPr lang="ru-RU" altLang="ko-KR" sz="1400" dirty="0" smtClean="0">
                <a:solidFill>
                  <a:prstClr val="black"/>
                </a:solidFill>
              </a:rPr>
              <a:t>лайнер для глаз</a:t>
            </a:r>
            <a:r>
              <a:rPr lang="en-US" altLang="ko-KR" sz="1400" dirty="0" smtClean="0">
                <a:solidFill>
                  <a:prstClr val="black"/>
                </a:solidFill>
              </a:rPr>
              <a:t>)</a:t>
            </a:r>
            <a:endParaRPr lang="en-US" altLang="ko-KR" sz="1400" dirty="0">
              <a:solidFill>
                <a:prstClr val="black"/>
              </a:solidFill>
            </a:endParaRPr>
          </a:p>
        </p:txBody>
      </p:sp>
      <p:pic>
        <p:nvPicPr>
          <p:cNvPr id="1027" name="Picture 3" descr="C:\Users\User\Desktop\EM02013800.jpg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701" t="64142" r="27415" b="19188"/>
          <a:stretch>
            <a:fillRect/>
          </a:stretch>
        </p:blipFill>
        <p:spPr bwMode="auto">
          <a:xfrm>
            <a:off x="945855" y="4968044"/>
            <a:ext cx="108012" cy="648072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6659" y="6434748"/>
            <a:ext cx="648072" cy="436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048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81698875"/>
              </p:ext>
            </p:extLst>
          </p:nvPr>
        </p:nvGraphicFramePr>
        <p:xfrm>
          <a:off x="538740" y="1043608"/>
          <a:ext cx="5760640" cy="75352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648072"/>
                <a:gridCol w="3024336"/>
              </a:tblGrid>
              <a:tr h="335280"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20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latin typeface="+mn-ea"/>
                        </a:rPr>
                        <a:t>Eye tone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dk1"/>
                          </a:solidFill>
                          <a:latin typeface="+mn-ea"/>
                        </a:rPr>
                        <a:t>Single</a:t>
                      </a:r>
                      <a:r>
                        <a:rPr kumimoji="0" lang="en-US" altLang="ko-KR" sz="800" baseline="0" dirty="0" smtClean="0">
                          <a:solidFill>
                            <a:schemeClr val="dk1"/>
                          </a:solidFill>
                          <a:latin typeface="+mn-ea"/>
                        </a:rPr>
                        <a:t> Shadow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dirty="0" smtClean="0">
                          <a:latin typeface="+mn-ea"/>
                          <a:ea typeface="+mn-ea"/>
                        </a:rPr>
                        <a:t>1.7</a:t>
                      </a:r>
                      <a:r>
                        <a:rPr lang="ru-RU" altLang="ko-KR" sz="800" b="1" dirty="0" err="1" smtClean="0">
                          <a:latin typeface="+mn-ea"/>
                          <a:ea typeface="+mn-ea"/>
                        </a:rPr>
                        <a:t>гр</a:t>
                      </a:r>
                      <a:endParaRPr lang="en-US" altLang="ko-KR" sz="800" b="1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Монотени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мягко ложатся на веки и дарят яркий цвет с натуральным оттенком. Подразделяются на матовые, </a:t>
                      </a:r>
                      <a:r>
                        <a:rPr lang="ru-RU" altLang="ko-KR" sz="800" b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шиммер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-тени (мерцающие) и тени-блеск.</a:t>
                      </a:r>
                      <a:endParaRPr lang="ko-KR" altLang="en-US" sz="800" b="0" dirty="0"/>
                    </a:p>
                  </a:txBody>
                  <a:tcPr anchor="ctr"/>
                </a:tc>
              </a:tr>
              <a:tr h="720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Party Lover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Triple Dome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Eye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Shadow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latin typeface="+mn-ea"/>
                          <a:ea typeface="+mn-ea"/>
                        </a:rPr>
                        <a:t>6.5</a:t>
                      </a:r>
                      <a:r>
                        <a:rPr kumimoji="0" lang="ru-RU" altLang="ko-KR" sz="800" b="1" dirty="0" err="1" smtClean="0">
                          <a:latin typeface="+mn-ea"/>
                          <a:ea typeface="+mn-ea"/>
                        </a:rPr>
                        <a:t>гр</a:t>
                      </a:r>
                      <a:endParaRPr kumimoji="0" lang="en-US" altLang="ko-KR" sz="800" b="1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ko-KR" sz="800" b="0" dirty="0" smtClean="0">
                          <a:solidFill>
                            <a:srgbClr val="000000"/>
                          </a:solidFill>
                        </a:rPr>
                        <a:t>Тени с тремя сверкающими оттенками и высокой степенью прилегания к нежной коже век. </a:t>
                      </a:r>
                      <a:endParaRPr lang="ko-KR" altLang="en-US" sz="800" b="0" dirty="0"/>
                    </a:p>
                  </a:txBody>
                  <a:tcPr anchor="ctr"/>
                </a:tc>
              </a:tr>
              <a:tr h="720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Shimmer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Triple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 Dome Shadow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Мерцающие </a:t>
                      </a:r>
                      <a:r>
                        <a:rPr lang="ru-RU" altLang="ko-KR" sz="8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запеченые</a:t>
                      </a:r>
                      <a:r>
                        <a:rPr lang="ru-RU" altLang="ko-KR" sz="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тени для век изготовлены по итальянской формуле</a:t>
                      </a:r>
                      <a:r>
                        <a:rPr lang="ru-RU" altLang="ko-KR" sz="8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и создают градацию оттенков благодаря трем цветам.</a:t>
                      </a:r>
                      <a:endParaRPr lang="ko-KR" altLang="en-US" sz="8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720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Crystal 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Cushion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Eye pot</a:t>
                      </a:r>
                      <a:endParaRPr kumimoji="0" lang="en-US" altLang="ko-KR" sz="8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3</a:t>
                      </a:r>
                      <a:r>
                        <a:rPr kumimoji="0" lang="ru-RU" altLang="ko-KR" sz="800" b="1" dirty="0" err="1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гр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Кристальные тени для век увлажняют тонкую кожу и имеют мягкую гладкую текстуру. Яркие краски и насыщенный блеск.</a:t>
                      </a:r>
                      <a:endParaRPr lang="en-US" altLang="ko-KR" sz="800" b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kumimoji="0" lang="ru-RU" altLang="ko-KR" sz="800" b="1" dirty="0" smtClean="0">
                          <a:solidFill>
                            <a:schemeClr val="tx1"/>
                          </a:solidFill>
                        </a:rPr>
                        <a:t>Альтернатива теням</a:t>
                      </a:r>
                      <a:r>
                        <a:rPr kumimoji="0" lang="ru-RU" altLang="ko-KR" sz="800" b="1" baseline="0" dirty="0" smtClean="0">
                          <a:solidFill>
                            <a:schemeClr val="tx1"/>
                          </a:solidFill>
                        </a:rPr>
                        <a:t> от «Армани»</a:t>
                      </a:r>
                      <a:r>
                        <a:rPr kumimoji="0" lang="ko-KR" altLang="en-US" sz="8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0" lang="en-US" altLang="ko-KR" sz="800" b="1" dirty="0" smtClean="0">
                          <a:solidFill>
                            <a:schemeClr val="tx1"/>
                          </a:solidFill>
                        </a:rPr>
                        <a:t>Eyes</a:t>
                      </a:r>
                      <a:r>
                        <a:rPr kumimoji="0" lang="en-US" altLang="ko-KR" sz="800" b="1" baseline="0" dirty="0" smtClean="0">
                          <a:solidFill>
                            <a:schemeClr val="tx1"/>
                          </a:solidFill>
                        </a:rPr>
                        <a:t> to Kill</a:t>
                      </a:r>
                      <a:r>
                        <a:rPr kumimoji="0" lang="ru-RU" altLang="ko-KR" sz="800" b="1" baseline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ko-KR" altLang="en-US" sz="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20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Shimmer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Jewelling Eyes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dirty="0" smtClean="0">
                          <a:latin typeface="+mn-ea"/>
                          <a:ea typeface="+mn-ea"/>
                        </a:rPr>
                        <a:t>2.7</a:t>
                      </a:r>
                      <a:r>
                        <a:rPr lang="ru-RU" altLang="ko-KR" sz="800" b="1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гр</a:t>
                      </a:r>
                      <a:endParaRPr lang="en-US" altLang="ko-KR" sz="8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Перламутровые мерцающие тени прекрасно ложатся на веки, не осыпаются и не скатываются. Четырехцветная палитра позволяет экспериментировать с цветом, фактурой и плотностью нанесения. 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20000">
                <a:tc>
                  <a:txBody>
                    <a:bodyPr/>
                    <a:lstStyle/>
                    <a:p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latin typeface="+mn-ea"/>
                        </a:rPr>
                        <a:t>Crystal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latin typeface="+mn-ea"/>
                        </a:rPr>
                        <a:t>Lovely</a:t>
                      </a:r>
                      <a:r>
                        <a:rPr kumimoji="0" lang="ko-KR" altLang="en-US" sz="800" dirty="0" smtClean="0">
                          <a:latin typeface="+mn-ea"/>
                        </a:rPr>
                        <a:t> </a:t>
                      </a:r>
                      <a:r>
                        <a:rPr kumimoji="0" lang="en-US" altLang="ko-KR" sz="800" dirty="0" smtClean="0">
                          <a:latin typeface="+mn-ea"/>
                        </a:rPr>
                        <a:t>Eyes</a:t>
                      </a:r>
                      <a:endParaRPr lang="ko-KR" altLang="en-US" sz="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Средство для макияжа глаз 2 в 1: тени + подводка для глаз. Алмазный порошок в составе создает великолепный макияж глаз с деликатным жемчужным сиянием.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720000">
                <a:tc>
                  <a:txBody>
                    <a:bodyPr/>
                    <a:lstStyle/>
                    <a:p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latin typeface="+mn-ea"/>
                        </a:rPr>
                        <a:t>Crystal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</a:rPr>
                        <a:t>Stick</a:t>
                      </a:r>
                      <a:r>
                        <a:rPr kumimoji="0" lang="en-US" altLang="ko-KR" sz="800" baseline="0" dirty="0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</a:rPr>
                        <a:t> Shadow</a:t>
                      </a:r>
                      <a:endParaRPr lang="ko-KR" altLang="en-US" sz="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dirty="0" smtClean="0">
                          <a:latin typeface="+mn-ea"/>
                          <a:ea typeface="+mn-ea"/>
                        </a:rPr>
                        <a:t>1.35</a:t>
                      </a:r>
                      <a:r>
                        <a:rPr lang="ru-RU" altLang="ko-KR" sz="800" b="1" dirty="0" err="1" smtClean="0">
                          <a:latin typeface="+mn-ea"/>
                          <a:ea typeface="+mn-ea"/>
                        </a:rPr>
                        <a:t>гр</a:t>
                      </a:r>
                      <a:endParaRPr lang="en-US" altLang="ko-KR" sz="800" b="1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Тени для век удобной формы в </a:t>
                      </a:r>
                      <a:r>
                        <a:rPr lang="ru-RU" altLang="ko-KR" sz="800" b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стике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-карандаше.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720000">
                <a:tc>
                  <a:txBody>
                    <a:bodyPr/>
                    <a:lstStyle/>
                    <a:p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latin typeface="+mn-ea"/>
                        </a:rPr>
                        <a:t>Delight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latin typeface="+mn-ea"/>
                        </a:rPr>
                        <a:t>Circle</a:t>
                      </a:r>
                      <a:r>
                        <a:rPr lang="en-US" altLang="ko-KR" sz="800" baseline="0" dirty="0" smtClean="0">
                          <a:latin typeface="+mn-ea"/>
                        </a:rPr>
                        <a:t> Lens Maker</a:t>
                      </a:r>
                      <a:endParaRPr lang="ko-KR" altLang="en-US" sz="8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Двойные тени-карандаш без труда придадут взгляду выразительность и глубину.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720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Crystal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Tear 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Glitter</a:t>
                      </a:r>
                      <a:r>
                        <a:rPr kumimoji="0" lang="ko-KR" altLang="en-US" sz="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Eye 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Liner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latin typeface="+mn-ea"/>
                          <a:ea typeface="+mn-ea"/>
                        </a:rPr>
                        <a:t>5</a:t>
                      </a:r>
                      <a:r>
                        <a:rPr kumimoji="0" lang="ru-RU" altLang="ko-KR" sz="800" b="1" dirty="0" smtClean="0">
                          <a:latin typeface="+mn-ea"/>
                          <a:ea typeface="+mn-ea"/>
                        </a:rPr>
                        <a:t>мл</a:t>
                      </a:r>
                      <a:endParaRPr kumimoji="0" lang="en-US" altLang="ko-KR" sz="800" b="1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Жидкая подводка для глаз с мерцающими частицами.</a:t>
                      </a:r>
                      <a:endParaRPr lang="ko-KR" altLang="en-US" sz="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20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Crystal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Tear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Glitter</a:t>
                      </a:r>
                      <a:endParaRPr kumimoji="0"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Eye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Powder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0.6</a:t>
                      </a:r>
                      <a:r>
                        <a:rPr kumimoji="0" lang="ru-RU" altLang="ko-KR" sz="800" b="1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гр</a:t>
                      </a:r>
                      <a:endParaRPr kumimoji="0" lang="en-US" altLang="ko-KR" sz="8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Рассыпчатые мерцающие тени для век. Мягко наносятся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и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придают сияние глазам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lang="ko-KR" altLang="en-US" kern="0">
                <a:solidFill>
                  <a:srgbClr val="000000"/>
                </a:solidFill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lang="ko-KR" altLang="en-US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11" name="TextBox 10"/>
            <p:cNvSpPr txBox="1"/>
            <p:nvPr/>
          </p:nvSpPr>
          <p:spPr>
            <a:xfrm>
              <a:off x="5181600" y="113647"/>
              <a:ext cx="1187450" cy="2154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2" name="그룹 14"/>
            <p:cNvGrpSpPr>
              <a:grpSpLocks/>
            </p:cNvGrpSpPr>
            <p:nvPr/>
          </p:nvGrpSpPr>
          <p:grpSpPr bwMode="auto"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7" name="Rectangle 5"/>
              <p:cNvSpPr>
                <a:spLocks noChangeArrowheads="1"/>
              </p:cNvSpPr>
              <p:nvPr/>
            </p:nvSpPr>
            <p:spPr bwMode="auto"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8" name="Rectangle 9"/>
              <p:cNvSpPr>
                <a:spLocks noChangeArrowheads="1"/>
              </p:cNvSpPr>
              <p:nvPr/>
            </p:nvSpPr>
            <p:spPr bwMode="auto"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9" name="Rectangle 5"/>
              <p:cNvSpPr>
                <a:spLocks noChangeArrowheads="1"/>
              </p:cNvSpPr>
              <p:nvPr/>
            </p:nvSpPr>
            <p:spPr bwMode="auto">
              <a:xfrm>
                <a:off x="4563977" y="1571574"/>
                <a:ext cx="859432" cy="857197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 bwMode="auto">
              <a:xfrm>
                <a:off x="3700887" y="714375"/>
                <a:ext cx="863091" cy="85719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1" name="Rectangle 7"/>
              <p:cNvSpPr>
                <a:spLocks noChangeArrowheads="1"/>
              </p:cNvSpPr>
              <p:nvPr/>
            </p:nvSpPr>
            <p:spPr bwMode="auto"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/>
            </p:nvSpPr>
            <p:spPr bwMode="auto">
              <a:xfrm>
                <a:off x="3700887" y="1571574"/>
                <a:ext cx="863091" cy="857197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3" name="그룹 14"/>
            <p:cNvGrpSpPr>
              <a:grpSpLocks/>
            </p:cNvGrpSpPr>
            <p:nvPr/>
          </p:nvGrpSpPr>
          <p:grpSpPr bwMode="auto"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5" name="Rectangle 10"/>
              <p:cNvSpPr>
                <a:spLocks noChangeArrowheads="1"/>
              </p:cNvSpPr>
              <p:nvPr/>
            </p:nvSpPr>
            <p:spPr bwMode="auto"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21"/>
              <p:cNvSpPr>
                <a:spLocks noChangeArrowheads="1"/>
              </p:cNvSpPr>
              <p:nvPr/>
            </p:nvSpPr>
            <p:spPr bwMode="auto"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4" name="그림 22" descr="회사로고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print"/>
          <a:srcRect r="42868"/>
          <a:stretch>
            <a:fillRect/>
          </a:stretch>
        </p:blipFill>
        <p:spPr bwMode="auto">
          <a:xfrm>
            <a:off x="851236" y="1548505"/>
            <a:ext cx="319112" cy="360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그림 32" descr="트리플돔아이섀도우02카페모카 사본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0908" y="2197099"/>
            <a:ext cx="437446" cy="41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536" y="3716580"/>
            <a:ext cx="408773" cy="426792"/>
          </a:xfrm>
          <a:prstGeom prst="rect">
            <a:avLst/>
          </a:prstGeom>
        </p:spPr>
      </p:pic>
      <p:pic>
        <p:nvPicPr>
          <p:cNvPr id="29" name="Picture 2" descr="C:\Users\User\Desktop\2014년02월06일 14시08분1\토니모리 딜라이트 쥬얼링 아이즈_01골드쥬얼링 복사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6168" y="4368369"/>
            <a:ext cx="405253" cy="417945"/>
          </a:xfrm>
          <a:prstGeom prst="rect">
            <a:avLst/>
          </a:prstGeom>
          <a:noFill/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1396"/>
          <a:stretch>
            <a:fillRect/>
          </a:stretch>
        </p:blipFill>
        <p:spPr bwMode="auto">
          <a:xfrm>
            <a:off x="908723" y="5051195"/>
            <a:ext cx="122011" cy="5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2639"/>
          <a:stretch>
            <a:fillRect/>
          </a:stretch>
        </p:blipFill>
        <p:spPr bwMode="auto">
          <a:xfrm>
            <a:off x="888624" y="5775346"/>
            <a:ext cx="242052" cy="591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" descr="C:\Users\User\Desktop\Desktop\딜라이트 써클렌즈 메이커 02 내추럴 브라운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03534" y="6462782"/>
            <a:ext cx="49202" cy="672283"/>
          </a:xfrm>
          <a:prstGeom prst="rect">
            <a:avLst/>
          </a:prstGeom>
          <a:noFill/>
        </p:spPr>
      </p:pic>
      <p:pic>
        <p:nvPicPr>
          <p:cNvPr id="33" name="그림 47" descr="티어글리터 아이파우더 2호 핑크 사본.gif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3418" y="8005391"/>
            <a:ext cx="518999" cy="51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그림 52" descr="크리스탈_티어글리터_아이라이너1호 화이트 사본.gif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16353" y="7241253"/>
            <a:ext cx="412563" cy="589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600" dirty="0">
                <a:solidFill>
                  <a:prstClr val="black"/>
                </a:solidFill>
              </a:rPr>
              <a:t>ONE POINT</a:t>
            </a:r>
            <a:r>
              <a:rPr lang="ko-KR" altLang="en-US" sz="1600" dirty="0">
                <a:solidFill>
                  <a:prstClr val="black"/>
                </a:solidFill>
              </a:rPr>
              <a:t> </a:t>
            </a:r>
            <a:r>
              <a:rPr lang="en-US" altLang="ko-KR" sz="1600" dirty="0">
                <a:solidFill>
                  <a:prstClr val="black"/>
                </a:solidFill>
              </a:rPr>
              <a:t>– </a:t>
            </a:r>
            <a:r>
              <a:rPr lang="ru-RU" altLang="ko-KR" sz="1600" dirty="0" smtClean="0">
                <a:solidFill>
                  <a:prstClr val="black"/>
                </a:solidFill>
              </a:rPr>
              <a:t>этапы макияжа</a:t>
            </a:r>
            <a:r>
              <a:rPr lang="en-US" altLang="ko-KR" sz="1600" dirty="0" smtClean="0">
                <a:solidFill>
                  <a:prstClr val="black"/>
                </a:solidFill>
              </a:rPr>
              <a:t>(</a:t>
            </a:r>
            <a:r>
              <a:rPr lang="ru-RU" altLang="ko-KR" sz="1600" dirty="0" smtClean="0">
                <a:solidFill>
                  <a:prstClr val="black"/>
                </a:solidFill>
              </a:rPr>
              <a:t>тени</a:t>
            </a:r>
            <a:r>
              <a:rPr lang="en-US" altLang="ko-KR" sz="1600" dirty="0" smtClean="0">
                <a:solidFill>
                  <a:prstClr val="black"/>
                </a:solidFill>
              </a:rPr>
              <a:t>)</a:t>
            </a:r>
            <a:endParaRPr lang="en-US" altLang="ko-KR" sz="1600" dirty="0">
              <a:solidFill>
                <a:prstClr val="black"/>
              </a:solidFill>
            </a:endParaRPr>
          </a:p>
        </p:txBody>
      </p:sp>
      <p:pic>
        <p:nvPicPr>
          <p:cNvPr id="37" name="그림 36"/>
          <p:cNvPicPr>
            <a:picLocks noChangeAspect="1"/>
          </p:cNvPicPr>
          <p:nvPr/>
        </p:nvPicPr>
        <p:blipFill rotWithShape="1">
          <a:blip r:embed="rId15" cstate="print">
            <a:extLst/>
          </a:blip>
          <a:srcRect l="50000" t="50000" r="29301"/>
          <a:stretch/>
        </p:blipFill>
        <p:spPr>
          <a:xfrm>
            <a:off x="824136" y="2987824"/>
            <a:ext cx="372616" cy="37995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48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78529850"/>
              </p:ext>
            </p:extLst>
          </p:nvPr>
        </p:nvGraphicFramePr>
        <p:xfrm>
          <a:off x="531138" y="1037637"/>
          <a:ext cx="5760640" cy="78763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648072"/>
                <a:gridCol w="3024336"/>
              </a:tblGrid>
              <a:tr h="335280"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r>
                        <a:rPr lang="ru-RU" altLang="ko-KR" sz="800" baseline="0" dirty="0" smtClean="0">
                          <a:solidFill>
                            <a:schemeClr val="tx1"/>
                          </a:solidFill>
                        </a:rPr>
                        <a:t>бъем</a:t>
                      </a:r>
                      <a:endParaRPr lang="en-US" altLang="ko-KR" sz="8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Perfect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 Lips</a:t>
                      </a:r>
                      <a:endParaRPr lang="en-US" altLang="ko-KR" sz="80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Shocking Lip</a:t>
                      </a:r>
                      <a:endParaRPr lang="en-US" altLang="ko-KR" sz="8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latin typeface="+mn-ea"/>
                          <a:ea typeface="+mn-ea"/>
                        </a:rPr>
                        <a:t>7</a:t>
                      </a:r>
                      <a:r>
                        <a:rPr kumimoji="0" lang="ru-RU" altLang="ko-KR" sz="800" b="1" dirty="0" err="1" smtClean="0">
                          <a:latin typeface="+mn-ea"/>
                          <a:ea typeface="+mn-ea"/>
                        </a:rPr>
                        <a:t>гр</a:t>
                      </a:r>
                      <a:endParaRPr kumimoji="0" lang="en-US" altLang="ko-KR" sz="800" b="1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Segoe UI" pitchFamily="34" charset="0"/>
                        </a:rPr>
                        <a:t>Тинт для губ с эффектом тату создает стойкое покрытие, которое сохраняется в течение всего дня.</a:t>
                      </a:r>
                      <a:endParaRPr lang="ko-KR" altLang="ko-KR" sz="800" b="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Segoe UI" pitchFamily="34" charset="0"/>
                      </a:endParaRPr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Delight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Magic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Lip Tint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latin typeface="+mn-ea"/>
                          <a:ea typeface="+mn-ea"/>
                        </a:rPr>
                        <a:t>7</a:t>
                      </a:r>
                      <a:r>
                        <a:rPr kumimoji="0" lang="ru-RU" altLang="ko-KR" sz="800" b="1" dirty="0" err="1" smtClean="0">
                          <a:latin typeface="+mn-ea"/>
                          <a:ea typeface="+mn-ea"/>
                        </a:rPr>
                        <a:t>гр</a:t>
                      </a:r>
                      <a:endParaRPr kumimoji="0" lang="en-US" altLang="ko-KR" sz="800" b="1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Увлажняющий </a:t>
                      </a:r>
                      <a:r>
                        <a:rPr lang="ru-RU" altLang="ko-KR" sz="800" b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тинт</a:t>
                      </a:r>
                      <a:r>
                        <a:rPr lang="ru-RU" altLang="ko-KR" sz="8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-бальзам придает губам сочный блеск и увлажняет их, благодаря фруктовым экстрактам.</a:t>
                      </a:r>
                      <a:endParaRPr lang="en-US" altLang="ko-KR" sz="800" b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dirty="0" smtClean="0">
                          <a:latin typeface="+mn-ea"/>
                          <a:ea typeface="+mn-ea"/>
                        </a:rPr>
                        <a:t>После нанесения на губы меняет</a:t>
                      </a:r>
                      <a:r>
                        <a:rPr lang="ru-RU" altLang="ko-KR" sz="800" b="1" baseline="0" dirty="0" smtClean="0">
                          <a:latin typeface="+mn-ea"/>
                          <a:ea typeface="+mn-ea"/>
                        </a:rPr>
                        <a:t> цвет, приобретая красный оттенок.</a:t>
                      </a:r>
                      <a:endParaRPr lang="ko-KR" altLang="en-US" sz="800" b="1" dirty="0" smtClean="0"/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Color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Fix</a:t>
                      </a:r>
                      <a:endParaRPr kumimoji="0"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err="1" smtClean="0">
                          <a:solidFill>
                            <a:schemeClr val="tx1"/>
                          </a:solidFill>
                        </a:rPr>
                        <a:t>Tok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0" lang="en-US" altLang="ko-KR" sz="800" baseline="0" dirty="0" err="1" smtClean="0">
                          <a:solidFill>
                            <a:schemeClr val="tx1"/>
                          </a:solidFill>
                        </a:rPr>
                        <a:t>Tok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Tint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맑은 고딕" pitchFamily="50" charset="-127"/>
                        </a:rPr>
                        <a:t>1.1</a:t>
                      </a:r>
                      <a:r>
                        <a:rPr kumimoji="0"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맑은 고딕" pitchFamily="50" charset="-127"/>
                        </a:rPr>
                        <a:t>гр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</a:rPr>
                        <a:t>Мягкий </a:t>
                      </a:r>
                      <a:r>
                        <a:rPr lang="ru-RU" altLang="ko-KR" sz="800" b="0" dirty="0" err="1" smtClean="0">
                          <a:solidFill>
                            <a:schemeClr val="tx1"/>
                          </a:solidFill>
                          <a:latin typeface="+mn-ea"/>
                        </a:rPr>
                        <a:t>тинт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</a:rPr>
                        <a:t> с аппликатором в виде двустороннего </a:t>
                      </a:r>
                      <a:r>
                        <a:rPr lang="ru-RU" altLang="ko-KR" sz="800" b="0" dirty="0" err="1" smtClean="0">
                          <a:solidFill>
                            <a:schemeClr val="tx1"/>
                          </a:solidFill>
                          <a:latin typeface="+mn-ea"/>
                        </a:rPr>
                        <a:t>стика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</a:rPr>
                        <a:t> для растушевки и создания градиента на губах.</a:t>
                      </a:r>
                      <a:endParaRPr lang="ko-KR" altLang="en-US" sz="800" b="0" dirty="0"/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Delight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Bam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0" lang="en-US" altLang="ko-KR" sz="800" baseline="0" dirty="0" err="1" smtClean="0">
                          <a:solidFill>
                            <a:schemeClr val="tx1"/>
                          </a:solidFill>
                        </a:rPr>
                        <a:t>Bam</a:t>
                      </a:r>
                      <a:r>
                        <a:rPr kumimoji="0" lang="ko-KR" altLang="en-US" sz="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Tint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помада</a:t>
                      </a:r>
                      <a:endParaRPr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  <a:p>
                      <a:pPr algn="ctr"/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0.5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endParaRPr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  <a:p>
                      <a:pPr algn="ctr"/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бальзам</a:t>
                      </a:r>
                      <a:endParaRPr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  <a:p>
                      <a:pPr algn="ctr"/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1.1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endParaRPr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Двухстороннее средство для ухода за губами: </a:t>
                      </a:r>
                      <a:r>
                        <a:rPr lang="ru-RU" altLang="ko-KR" sz="800" b="0" baseline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тинт+бальзам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. Благодаря 2-шаговому нанесению не сушит кожу губ, доставляя чувство комфорта.</a:t>
                      </a:r>
                      <a:endParaRPr lang="ko-KR" altLang="en-US" sz="800" b="0" dirty="0"/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Kiss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Lover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Style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Lipstick</a:t>
                      </a:r>
                      <a:endParaRPr lang="ko-KR" altLang="en-US" sz="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맑은 고딕" pitchFamily="50" charset="-127"/>
                        </a:rPr>
                        <a:t>3.5</a:t>
                      </a:r>
                      <a:r>
                        <a:rPr kumimoji="0"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맑은 고딕" pitchFamily="50" charset="-127"/>
                        </a:rPr>
                        <a:t>гр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34" charset="-127"/>
                          <a:ea typeface="맑은 고딕" pitchFamily="34" charset="-127"/>
                        </a:rPr>
                        <a:t>Помада для губ создаёт глянцевый эффект, визуально увеличивая объем губ.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Prestige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Carat</a:t>
                      </a:r>
                      <a:r>
                        <a:rPr kumimoji="0" lang="ko-KR" altLang="en-US" sz="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Lipstick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SPF15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3.4</a:t>
                      </a:r>
                      <a:r>
                        <a:rPr kumimoji="0"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Помада с шелковой текстурой плавно обволакивает губы, сохраняя надолго увлажнение и насыщенность цвета.</a:t>
                      </a:r>
                      <a:endParaRPr lang="ko-KR" altLang="en-US" sz="800" b="0" dirty="0"/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Timeless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Carat Lipstick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3.5</a:t>
                      </a:r>
                      <a:r>
                        <a:rPr lang="ru-RU" altLang="ko-KR" sz="800" b="1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гр</a:t>
                      </a:r>
                      <a:endParaRPr lang="en-US" altLang="ko-KR" sz="8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Помада с яркими живыми оттенками создана на основе интенсивной увлажняющей, формулы,  активно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</a:rPr>
                        <a:t> ухаживающей за кожей губ. Представлена в двух видах:: с шелковым и матовым финишем.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en-US" altLang="ko-KR" sz="800" b="1" dirty="0" smtClean="0"/>
                        <a:t>S-Silky, M-Matte</a:t>
                      </a:r>
                      <a:r>
                        <a:rPr lang="ru-RU" altLang="ko-KR" sz="800" b="1" dirty="0" smtClean="0"/>
                        <a:t>.</a:t>
                      </a:r>
                      <a:endParaRPr lang="ko-KR" altLang="en-US" sz="800" b="1" dirty="0"/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Kiss Lover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Lip Lux</a:t>
                      </a:r>
                      <a:r>
                        <a:rPr kumimoji="0" lang="ko-KR" altLang="en-US" sz="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9.5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Блеск для губ обеспечивает плотное мягкое покрытие с притягательным сиянием.</a:t>
                      </a:r>
                      <a:endParaRPr lang="ko-KR" altLang="en-US" sz="800" b="0" dirty="0"/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Kiss Lover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Lip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Master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5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</a:rPr>
                        <a:t>Средство 3 в 1: сочетание стойкого </a:t>
                      </a:r>
                      <a:r>
                        <a:rPr lang="ru-RU" altLang="ko-KR" sz="800" b="0" baseline="0" dirty="0" err="1" smtClean="0">
                          <a:solidFill>
                            <a:schemeClr val="tx1"/>
                          </a:solidFill>
                        </a:rPr>
                        <a:t>тинта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</a:rPr>
                        <a:t>, нежной помады и интенсивного блеска для губ.</a:t>
                      </a:r>
                      <a:endParaRPr lang="en-US" altLang="ko-KR" sz="8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en-US" altLang="ko-KR" sz="8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ru-RU" altLang="ko-KR" sz="800" b="1" baseline="0" dirty="0" smtClean="0">
                          <a:solidFill>
                            <a:srgbClr val="FF0000"/>
                          </a:solidFill>
                        </a:rPr>
                        <a:t>Альтернатива продукту</a:t>
                      </a:r>
                      <a:r>
                        <a:rPr lang="en-US" altLang="ko-KR" sz="800" b="1" baseline="0" dirty="0" smtClean="0">
                          <a:solidFill>
                            <a:schemeClr val="tx1"/>
                          </a:solidFill>
                        </a:rPr>
                        <a:t> Giorgio</a:t>
                      </a:r>
                      <a:r>
                        <a:rPr lang="ko-KR" altLang="en-US" sz="8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="1" baseline="0" dirty="0" smtClean="0">
                          <a:solidFill>
                            <a:schemeClr val="tx1"/>
                          </a:solidFill>
                        </a:rPr>
                        <a:t>Armani</a:t>
                      </a:r>
                      <a:r>
                        <a:rPr lang="ko-KR" altLang="en-US" sz="8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="1" baseline="0" dirty="0" smtClean="0">
                          <a:solidFill>
                            <a:schemeClr val="tx1"/>
                          </a:solidFill>
                        </a:rPr>
                        <a:t>Lip Maestro</a:t>
                      </a:r>
                      <a:r>
                        <a:rPr lang="ko-KR" altLang="en-US" sz="8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altLang="ko-KR" sz="80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Color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Fix</a:t>
                      </a:r>
                      <a:endParaRPr kumimoji="0"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Lip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Crayon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2.6</a:t>
                      </a:r>
                      <a:r>
                        <a:rPr kumimoji="0" lang="ru-RU" altLang="ko-KR" sz="800" b="1" dirty="0" err="1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гр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Средство сочетает карандаш для губ и помаду. Помада-карандаш имеет кремовую текстуру, не растекается и дарит надолго стойкий и яркий цвет.</a:t>
                      </a:r>
                      <a:endParaRPr lang="ko-KR" altLang="en-US" sz="800" b="0" dirty="0" smtClean="0"/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Kiss Lover</a:t>
                      </a:r>
                      <a:endParaRPr lang="en-US" altLang="ko-KR" sz="8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Lip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 Click</a:t>
                      </a:r>
                      <a:endParaRPr lang="en-US" altLang="ko-KR" sz="8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2.2g</a:t>
                      </a:r>
                      <a:endParaRPr lang="en-US" altLang="ko-KR" sz="8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Стойкая губная помада создает интенсивный тон одним движением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</a:rPr>
                        <a:t> (0,1 см).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lang="ko-KR" altLang="en-US" kern="0">
                <a:solidFill>
                  <a:srgbClr val="000000"/>
                </a:solidFill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lang="ko-KR" altLang="en-US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11" name="TextBox 10"/>
            <p:cNvSpPr txBox="1"/>
            <p:nvPr/>
          </p:nvSpPr>
          <p:spPr>
            <a:xfrm>
              <a:off x="5181600" y="113647"/>
              <a:ext cx="1187450" cy="2154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2" name="그룹 14"/>
            <p:cNvGrpSpPr>
              <a:grpSpLocks/>
            </p:cNvGrpSpPr>
            <p:nvPr/>
          </p:nvGrpSpPr>
          <p:grpSpPr bwMode="auto"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7" name="Rectangle 5"/>
              <p:cNvSpPr>
                <a:spLocks noChangeArrowheads="1"/>
              </p:cNvSpPr>
              <p:nvPr/>
            </p:nvSpPr>
            <p:spPr bwMode="auto"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8" name="Rectangle 9"/>
              <p:cNvSpPr>
                <a:spLocks noChangeArrowheads="1"/>
              </p:cNvSpPr>
              <p:nvPr/>
            </p:nvSpPr>
            <p:spPr bwMode="auto"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9" name="Rectangle 5"/>
              <p:cNvSpPr>
                <a:spLocks noChangeArrowheads="1"/>
              </p:cNvSpPr>
              <p:nvPr/>
            </p:nvSpPr>
            <p:spPr bwMode="auto">
              <a:xfrm>
                <a:off x="4563977" y="1571574"/>
                <a:ext cx="859432" cy="857197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 bwMode="auto">
              <a:xfrm>
                <a:off x="3700887" y="714375"/>
                <a:ext cx="863091" cy="85719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1" name="Rectangle 7"/>
              <p:cNvSpPr>
                <a:spLocks noChangeArrowheads="1"/>
              </p:cNvSpPr>
              <p:nvPr/>
            </p:nvSpPr>
            <p:spPr bwMode="auto"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/>
            </p:nvSpPr>
            <p:spPr bwMode="auto">
              <a:xfrm>
                <a:off x="3700887" y="1571574"/>
                <a:ext cx="863091" cy="857197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3" name="그룹 14"/>
            <p:cNvGrpSpPr>
              <a:grpSpLocks/>
            </p:cNvGrpSpPr>
            <p:nvPr/>
          </p:nvGrpSpPr>
          <p:grpSpPr bwMode="auto"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5" name="Rectangle 10"/>
              <p:cNvSpPr>
                <a:spLocks noChangeArrowheads="1"/>
              </p:cNvSpPr>
              <p:nvPr/>
            </p:nvSpPr>
            <p:spPr bwMode="auto"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21"/>
              <p:cNvSpPr>
                <a:spLocks noChangeArrowheads="1"/>
              </p:cNvSpPr>
              <p:nvPr/>
            </p:nvSpPr>
            <p:spPr bwMode="auto"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4" name="그림 22" descr="회사로고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1235" y="2267744"/>
            <a:ext cx="425517" cy="222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1"/>
          <p:cNvGrpSpPr/>
          <p:nvPr/>
        </p:nvGrpSpPr>
        <p:grpSpPr>
          <a:xfrm>
            <a:off x="863748" y="3531149"/>
            <a:ext cx="260999" cy="536795"/>
            <a:chOff x="767009" y="2232016"/>
            <a:chExt cx="1066698" cy="2484000"/>
          </a:xfrm>
        </p:grpSpPr>
        <p:pic>
          <p:nvPicPr>
            <p:cNvPr id="28" name="Picture 2" descr="C:\Users\User\Desktop\2014년05월01일 13시33분\딜라이트 밤밤 틴트 01호 핑크 레이디_3 복사.png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>
              <a:off x="1032783" y="2280377"/>
              <a:ext cx="454306" cy="23762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Picture 3" descr="C:\Users\User\Desktop\2014년05월01일 13시33분\딜라이트 밤밤 틴트 01호 핑크 레이디_1 복사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H="1">
              <a:off x="767009" y="2339752"/>
              <a:ext cx="351913" cy="2318891"/>
            </a:xfrm>
            <a:prstGeom prst="rect">
              <a:avLst/>
            </a:prstGeom>
            <a:noFill/>
          </p:spPr>
        </p:pic>
        <p:pic>
          <p:nvPicPr>
            <p:cNvPr id="30" name="Picture 4" descr="C:\Users\User\Desktop\2014년05월01일 13시33분\딜라이트 밤밤 틴트 01호 핑크 레이디_2 복사.png"/>
            <p:cNvPicPr>
              <a:picLocks noChangeAspect="1" noChangeArrowheads="1"/>
            </p:cNvPicPr>
            <p:nvPr/>
          </p:nvPicPr>
          <p:blipFill>
            <a:blip r:embed="rId9" cstate="print"/>
            <a:stretch>
              <a:fillRect/>
            </a:stretch>
          </p:blipFill>
          <p:spPr bwMode="auto">
            <a:xfrm>
              <a:off x="1271065" y="2232016"/>
              <a:ext cx="562642" cy="2484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 l="5926" r="84198"/>
          <a:stretch>
            <a:fillRect/>
          </a:stretch>
        </p:blipFill>
        <p:spPr bwMode="auto">
          <a:xfrm>
            <a:off x="980731" y="8286369"/>
            <a:ext cx="89017" cy="534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 descr="C:\Users\User\Desktop\제품사진 (1)\제품사진\IMG_5297-1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6713" y="4188649"/>
            <a:ext cx="334982" cy="527367"/>
          </a:xfrm>
          <a:prstGeom prst="rect">
            <a:avLst/>
          </a:prstGeom>
          <a:noFill/>
        </p:spPr>
      </p:pic>
      <p:pic>
        <p:nvPicPr>
          <p:cNvPr id="37" name="Picture 2" descr="C:\Users\User\Desktop\제품사진 (1)\제품사진\IMG_5824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36715" y="4860032"/>
            <a:ext cx="271079" cy="544932"/>
          </a:xfrm>
          <a:prstGeom prst="rect">
            <a:avLst/>
          </a:prstGeom>
          <a:noFill/>
        </p:spPr>
      </p:pic>
      <p:pic>
        <p:nvPicPr>
          <p:cNvPr id="38" name="Picture 2" descr="C:\Users\User\Desktop\Desktop\타임리스 캐럿 립스틱_케이스컷 복사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36713" y="5564485"/>
            <a:ext cx="268088" cy="447675"/>
          </a:xfrm>
          <a:prstGeom prst="rect">
            <a:avLst/>
          </a:prstGeom>
          <a:noFill/>
        </p:spPr>
      </p:pic>
      <p:pic>
        <p:nvPicPr>
          <p:cNvPr id="39" name="Picture 2" descr="C:\Users\User\Desktop\제품사진 (1)\제품사진\rip_0.png"/>
          <p:cNvPicPr>
            <a:picLocks noChangeAspect="1" noChangeArrowheads="1"/>
          </p:cNvPicPr>
          <p:nvPr/>
        </p:nvPicPr>
        <p:blipFill>
          <a:blip r:embed="rId14" cstate="print"/>
          <a:srcRect r="78006"/>
          <a:stretch>
            <a:fillRect/>
          </a:stretch>
        </p:blipFill>
        <p:spPr bwMode="auto">
          <a:xfrm>
            <a:off x="908720" y="7524328"/>
            <a:ext cx="142536" cy="648072"/>
          </a:xfrm>
          <a:prstGeom prst="rect">
            <a:avLst/>
          </a:prstGeom>
          <a:noFill/>
        </p:spPr>
      </p:pic>
      <p:pic>
        <p:nvPicPr>
          <p:cNvPr id="40" name="Picture 2" descr="C:\Users\User\Desktop\Desktop\키스러버 립 럭스 01 골드바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08721" y="6300192"/>
            <a:ext cx="111716" cy="466705"/>
          </a:xfrm>
          <a:prstGeom prst="rect">
            <a:avLst/>
          </a:prstGeom>
          <a:noFill/>
        </p:spPr>
      </p:pic>
      <p:pic>
        <p:nvPicPr>
          <p:cNvPr id="41" name="Picture 2" descr="C:\Users\User\Desktop\output\IMG_9768-1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36715" y="6948264"/>
            <a:ext cx="238763" cy="491355"/>
          </a:xfrm>
          <a:prstGeom prst="rect">
            <a:avLst/>
          </a:prstGeom>
          <a:noFill/>
        </p:spPr>
      </p:pic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548683" y="465150"/>
            <a:ext cx="45005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600" dirty="0" smtClean="0">
                <a:solidFill>
                  <a:prstClr val="black"/>
                </a:solidFill>
              </a:rPr>
              <a:t>ONE POINT</a:t>
            </a:r>
            <a:r>
              <a:rPr lang="ko-KR" altLang="en-US" sz="1600" dirty="0" smtClean="0">
                <a:solidFill>
                  <a:prstClr val="black"/>
                </a:solidFill>
              </a:rPr>
              <a:t> </a:t>
            </a:r>
            <a:r>
              <a:rPr lang="en-US" altLang="ko-KR" sz="1600" dirty="0" smtClean="0">
                <a:solidFill>
                  <a:prstClr val="black"/>
                </a:solidFill>
              </a:rPr>
              <a:t>– </a:t>
            </a:r>
            <a:r>
              <a:rPr lang="ru-RU" altLang="ko-KR" sz="1400" dirty="0">
                <a:solidFill>
                  <a:prstClr val="black"/>
                </a:solidFill>
              </a:rPr>
              <a:t>этапы макияжа(средства для губ)</a:t>
            </a:r>
          </a:p>
          <a:p>
            <a:pPr>
              <a:spcBef>
                <a:spcPct val="50000"/>
              </a:spcBef>
              <a:defRPr/>
            </a:pPr>
            <a:endParaRPr lang="en-US" altLang="ko-KR" sz="1600" dirty="0">
              <a:solidFill>
                <a:prstClr val="black"/>
              </a:solidFill>
            </a:endParaRPr>
          </a:p>
        </p:txBody>
      </p:sp>
      <p:pic>
        <p:nvPicPr>
          <p:cNvPr id="32" name="Picture 4" descr="C:\Users\User\Desktop\제품 이미지3\컬러픽스 톡톡 틴트 05 안젤라 코랄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500" y="2745620"/>
            <a:ext cx="746260" cy="67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 descr="C:\Users\User\Desktop\제품 이미지3\컬러픽스 톡톡 틴트 05 안젤라 코랄_팁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64102" y="2699792"/>
            <a:ext cx="920682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그림 42"/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108" t="4505" r="29562" b="56689"/>
          <a:stretch/>
        </p:blipFill>
        <p:spPr>
          <a:xfrm>
            <a:off x="787964" y="1404449"/>
            <a:ext cx="157011" cy="615334"/>
          </a:xfrm>
          <a:prstGeom prst="rect">
            <a:avLst/>
          </a:prstGeom>
        </p:spPr>
      </p:pic>
      <p:pic>
        <p:nvPicPr>
          <p:cNvPr id="44" name="그림 43"/>
          <p:cNvPicPr>
            <a:picLocks noChangeAspect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634" t="56210" r="29036" b="4984"/>
          <a:stretch/>
        </p:blipFill>
        <p:spPr>
          <a:xfrm>
            <a:off x="970084" y="1403648"/>
            <a:ext cx="154660" cy="60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48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36440305"/>
              </p:ext>
            </p:extLst>
          </p:nvPr>
        </p:nvGraphicFramePr>
        <p:xfrm>
          <a:off x="538740" y="1046852"/>
          <a:ext cx="5760640" cy="628826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648072"/>
                <a:gridCol w="3024336"/>
              </a:tblGrid>
              <a:tr h="335280"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50427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Crystal</a:t>
                      </a:r>
                      <a:endParaRPr kumimoji="0" lang="en-US" altLang="ko-KR" sz="8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Blusher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latin typeface="+mn-ea"/>
                          <a:ea typeface="+mn-ea"/>
                        </a:rPr>
                        <a:t>6.5</a:t>
                      </a:r>
                      <a:r>
                        <a:rPr kumimoji="0" lang="ru-RU" altLang="ko-KR" sz="800" b="1" dirty="0" err="1" smtClean="0">
                          <a:latin typeface="+mn-ea"/>
                          <a:ea typeface="+mn-ea"/>
                        </a:rPr>
                        <a:t>гр</a:t>
                      </a:r>
                      <a:endParaRPr kumimoji="0" lang="en-US" altLang="ko-KR" sz="800" b="1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Монорумяна</a:t>
                      </a:r>
                      <a:r>
                        <a:rPr lang="ru-RU" altLang="ko-KR" sz="8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создают невесомое кристальное покрытие, придавая макияжу шарм и естественный</a:t>
                      </a:r>
                      <a:r>
                        <a:rPr lang="ru-RU" altLang="ko-KR" sz="80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вид.</a:t>
                      </a: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1" dirty="0" smtClean="0">
                          <a:solidFill>
                            <a:srgbClr val="FF0000"/>
                          </a:solidFill>
                        </a:rPr>
                        <a:t>★ 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Средство отмечено в </a:t>
                      </a:r>
                      <a:r>
                        <a:rPr lang="ru-RU" altLang="ko-KR" sz="800" b="1" dirty="0" err="1" smtClean="0">
                          <a:solidFill>
                            <a:schemeClr val="tx1"/>
                          </a:solidFill>
                        </a:rPr>
                        <a:t>Get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altLang="ko-KR" sz="800" b="1" dirty="0" err="1" smtClean="0">
                          <a:solidFill>
                            <a:schemeClr val="tx1"/>
                          </a:solidFill>
                        </a:rPr>
                        <a:t>It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altLang="ko-KR" sz="800" b="1" dirty="0" err="1" smtClean="0">
                          <a:solidFill>
                            <a:schemeClr val="tx1"/>
                          </a:solidFill>
                        </a:rPr>
                        <a:t>Beauty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 - шоу обо всем, что связано с красотой, наставником в мире красоты Кореи.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50427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latin typeface="+mn-ea"/>
                        </a:rPr>
                        <a:t>Delight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dk1"/>
                          </a:solidFill>
                          <a:latin typeface="+mn-ea"/>
                        </a:rPr>
                        <a:t>Blusher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dirty="0" smtClean="0">
                          <a:latin typeface="+mn-ea"/>
                          <a:ea typeface="+mn-ea"/>
                        </a:rPr>
                        <a:t>4.5g</a:t>
                      </a:r>
                      <a:endParaRPr lang="en-US" altLang="ko-KR" sz="800" b="1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</a:pP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</a:rPr>
                        <a:t>Румяна с мягким </a:t>
                      </a:r>
                      <a:r>
                        <a:rPr lang="ru-RU" altLang="ko-KR" sz="800" b="0" baseline="0" dirty="0" err="1" smtClean="0">
                          <a:solidFill>
                            <a:schemeClr val="tx1"/>
                          </a:solidFill>
                        </a:rPr>
                        <a:t>шиммером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</a:rPr>
                        <a:t> обладают легчайшей текстурой, придавая коже красивый натуральный оттенок.</a:t>
                      </a:r>
                    </a:p>
                  </a:txBody>
                  <a:tcPr anchor="ctr"/>
                </a:tc>
              </a:tr>
              <a:tr h="850427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Delight Petit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Blusher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7</a:t>
                      </a:r>
                      <a:r>
                        <a:rPr kumimoji="0" lang="ru-RU" altLang="ko-KR" sz="800" b="1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гр</a:t>
                      </a:r>
                      <a:endParaRPr kumimoji="0" lang="en-US" altLang="ko-KR" sz="8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Естественное жемчужное сияние румян со специальной пуховкой оживляет кожу, делает лицо более молодым и привлекательным.</a:t>
                      </a:r>
                      <a:endParaRPr lang="ko-KR" altLang="en-US" sz="800" b="0" dirty="0" smtClean="0"/>
                    </a:p>
                  </a:txBody>
                  <a:tcPr anchor="ctr"/>
                </a:tc>
              </a:tr>
              <a:tr h="850427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Crystal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Marble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Highlighter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err="1" smtClean="0">
                          <a:solidFill>
                            <a:schemeClr val="tx1"/>
                          </a:solidFill>
                          <a:latin typeface="+mn-ea"/>
                        </a:rPr>
                        <a:t>Хайлайтер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</a:rPr>
                        <a:t>,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  <a:latin typeface="+mn-ea"/>
                        </a:rPr>
                        <a:t> изготовленной </a:t>
                      </a:r>
                      <a:r>
                        <a:rPr lang="ru-RU" altLang="ko-KR" sz="800" b="0" baseline="0" smtClean="0">
                          <a:solidFill>
                            <a:schemeClr val="tx1"/>
                          </a:solidFill>
                          <a:latin typeface="+mn-ea"/>
                        </a:rPr>
                        <a:t>по особой технологии </a:t>
                      </a:r>
                      <a:r>
                        <a:rPr lang="ru-RU" altLang="ko-KR" sz="800" b="0" baseline="0" dirty="0" err="1" smtClean="0">
                          <a:solidFill>
                            <a:schemeClr val="tx1"/>
                          </a:solidFill>
                          <a:latin typeface="+mn-ea"/>
                        </a:rPr>
                        <a:t>запечения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  <a:latin typeface="+mn-ea"/>
                        </a:rPr>
                        <a:t>, предназначен 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</a:rPr>
                        <a:t>для придания коже лица свечения и красивого контура. Выравнивает тон и рельеф кожи, придавая макияжу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  <a:latin typeface="+mn-ea"/>
                        </a:rPr>
                        <a:t> ухоженный и элегантный вид.</a:t>
                      </a:r>
                      <a:endParaRPr lang="ko-KR" altLang="en-US" sz="800" b="0" dirty="0"/>
                    </a:p>
                  </a:txBody>
                  <a:tcPr anchor="ctr"/>
                </a:tc>
              </a:tr>
              <a:tr h="850427">
                <a:tc>
                  <a:txBody>
                    <a:bodyPr/>
                    <a:lstStyle/>
                    <a:p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Shimmer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 Jeweling</a:t>
                      </a:r>
                      <a:endParaRPr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Blusher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8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гр</a:t>
                      </a:r>
                      <a:endParaRPr lang="en-US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Четырехцветные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румяна-</a:t>
                      </a:r>
                      <a:r>
                        <a:rPr lang="ru-RU" altLang="ko-KR" sz="800" b="0" baseline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шиммер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придают коже элегантное мерцание, визуальный объем и великолепные неповторимые оттенки.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ru-RU" altLang="ko-KR" sz="800" b="0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кисть</a:t>
                      </a:r>
                      <a:r>
                        <a:rPr lang="ru-RU" altLang="ko-KR" sz="800" b="0" baseline="0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 в комплекте</a:t>
                      </a:r>
                      <a:r>
                        <a:rPr lang="en-US" altLang="ko-KR" sz="800" b="0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anchor="ctr"/>
                </a:tc>
              </a:tr>
              <a:tr h="850427">
                <a:tc>
                  <a:txBody>
                    <a:bodyPr/>
                    <a:lstStyle/>
                    <a:p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Shimmer</a:t>
                      </a:r>
                      <a:r>
                        <a:rPr lang="ko-KR" altLang="en-US" sz="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Lover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Cube Bar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9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гр</a:t>
                      </a:r>
                      <a:endParaRPr lang="en-US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Универсальная палетка для макияжа состоит из пятит разных оттенков, которые можно использовать как румяна, тени для век или </a:t>
                      </a:r>
                      <a:r>
                        <a:rPr lang="ru-RU" altLang="ko-KR" sz="800" b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шиммер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.</a:t>
                      </a:r>
                      <a:endParaRPr lang="ko-KR" altLang="en-US" sz="800" b="0" dirty="0"/>
                    </a:p>
                  </a:txBody>
                  <a:tcPr anchor="ctr"/>
                </a:tc>
              </a:tr>
              <a:tr h="850427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Crystal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Light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latin typeface="+mn-ea"/>
                          <a:ea typeface="+mn-ea"/>
                        </a:rPr>
                        <a:t>10</a:t>
                      </a:r>
                      <a:r>
                        <a:rPr kumimoji="0" lang="ru-RU" altLang="ko-KR" sz="800" b="1" dirty="0" smtClean="0">
                          <a:latin typeface="+mn-ea"/>
                          <a:ea typeface="+mn-ea"/>
                        </a:rPr>
                        <a:t>мл</a:t>
                      </a:r>
                      <a:endParaRPr kumimoji="0" lang="ru-RU" altLang="ko-KR" sz="800" b="1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Жидкий</a:t>
                      </a:r>
                      <a:r>
                        <a:rPr lang="ru-RU" altLang="ko-KR" sz="8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ru-RU" altLang="ko-KR" sz="800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х</a:t>
                      </a:r>
                      <a:r>
                        <a:rPr lang="ru-RU" altLang="ko-KR" sz="8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айлайтер</a:t>
                      </a:r>
                      <a:r>
                        <a:rPr lang="ru-RU" altLang="ko-KR" sz="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с кремовой текстурой придает коже изысканное</a:t>
                      </a:r>
                      <a:r>
                        <a:rPr lang="ru-RU" altLang="ko-KR" sz="8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свечение</a:t>
                      </a:r>
                      <a:r>
                        <a:rPr lang="ru-RU" altLang="ko-KR" sz="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и </a:t>
                      </a:r>
                      <a:r>
                        <a:rPr lang="ru-RU" altLang="ko-KR" sz="8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скульптурирует</a:t>
                      </a:r>
                      <a:r>
                        <a:rPr lang="ru-RU" altLang="ko-KR" sz="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лицо. </a:t>
                      </a: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dirty="0" smtClean="0">
                          <a:solidFill>
                            <a:srgbClr val="FF0000"/>
                          </a:solidFill>
                        </a:rPr>
                        <a:t>Альтернатива средствам</a:t>
                      </a:r>
                      <a:r>
                        <a:rPr lang="en-US" altLang="ko-KR" sz="800" b="1" dirty="0" smtClean="0">
                          <a:solidFill>
                            <a:srgbClr val="FF0000"/>
                          </a:solidFill>
                        </a:rPr>
                        <a:t>:</a:t>
                      </a:r>
                      <a:r>
                        <a:rPr kumimoji="0" lang="en-US" altLang="ko-KR" sz="800" b="1" dirty="0" smtClean="0">
                          <a:solidFill>
                            <a:srgbClr val="FF0066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kumimoji="0" lang="en-US" altLang="ko-KR" sz="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Benefit</a:t>
                      </a:r>
                      <a:r>
                        <a:rPr kumimoji="0" lang="en-US" altLang="ko-KR" sz="8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High Beam </a:t>
                      </a:r>
                      <a:r>
                        <a:rPr kumimoji="0" lang="en-US" altLang="ko-KR" sz="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&amp; Moon</a:t>
                      </a:r>
                      <a:r>
                        <a:rPr kumimoji="0" lang="en-US" altLang="ko-KR" sz="8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Beam</a:t>
                      </a:r>
                      <a:endParaRPr kumimoji="0" lang="ko-KR" altLang="en-US" sz="8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lang="ko-KR" altLang="en-US" kern="0">
                <a:solidFill>
                  <a:srgbClr val="000000"/>
                </a:solidFill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lang="ko-KR" altLang="en-US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11" name="TextBox 10"/>
            <p:cNvSpPr txBox="1"/>
            <p:nvPr/>
          </p:nvSpPr>
          <p:spPr>
            <a:xfrm>
              <a:off x="5181600" y="113647"/>
              <a:ext cx="1187450" cy="2154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2" name="그룹 14"/>
            <p:cNvGrpSpPr>
              <a:grpSpLocks/>
            </p:cNvGrpSpPr>
            <p:nvPr/>
          </p:nvGrpSpPr>
          <p:grpSpPr bwMode="auto"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7" name="Rectangle 5"/>
              <p:cNvSpPr>
                <a:spLocks noChangeArrowheads="1"/>
              </p:cNvSpPr>
              <p:nvPr/>
            </p:nvSpPr>
            <p:spPr bwMode="auto"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8" name="Rectangle 9"/>
              <p:cNvSpPr>
                <a:spLocks noChangeArrowheads="1"/>
              </p:cNvSpPr>
              <p:nvPr/>
            </p:nvSpPr>
            <p:spPr bwMode="auto"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9" name="Rectangle 5"/>
              <p:cNvSpPr>
                <a:spLocks noChangeArrowheads="1"/>
              </p:cNvSpPr>
              <p:nvPr/>
            </p:nvSpPr>
            <p:spPr bwMode="auto">
              <a:xfrm>
                <a:off x="4563977" y="1571574"/>
                <a:ext cx="859432" cy="857197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 bwMode="auto">
              <a:xfrm>
                <a:off x="3700887" y="714375"/>
                <a:ext cx="863091" cy="85719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1" name="Rectangle 7"/>
              <p:cNvSpPr>
                <a:spLocks noChangeArrowheads="1"/>
              </p:cNvSpPr>
              <p:nvPr/>
            </p:nvSpPr>
            <p:spPr bwMode="auto"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/>
            </p:nvSpPr>
            <p:spPr bwMode="auto">
              <a:xfrm>
                <a:off x="3700887" y="1571574"/>
                <a:ext cx="863091" cy="857197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3" name="그룹 14"/>
            <p:cNvGrpSpPr>
              <a:grpSpLocks/>
            </p:cNvGrpSpPr>
            <p:nvPr/>
          </p:nvGrpSpPr>
          <p:grpSpPr bwMode="auto"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5" name="Rectangle 10"/>
              <p:cNvSpPr>
                <a:spLocks noChangeArrowheads="1"/>
              </p:cNvSpPr>
              <p:nvPr/>
            </p:nvSpPr>
            <p:spPr bwMode="auto"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21"/>
              <p:cNvSpPr>
                <a:spLocks noChangeArrowheads="1"/>
              </p:cNvSpPr>
              <p:nvPr/>
            </p:nvSpPr>
            <p:spPr bwMode="auto"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4" name="그림 22" descr="회사로고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" name="그림 37" descr="크리스탈 블러셔 07호 브론징 브라운 사본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723" y="1553634"/>
            <a:ext cx="516935" cy="51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6" descr="C:\Users\User\Desktop\제품1\딜라이트블러셔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63" y="2595115"/>
            <a:ext cx="437391" cy="283892"/>
          </a:xfrm>
          <a:prstGeom prst="rect">
            <a:avLst/>
          </a:prstGeom>
          <a:noFill/>
        </p:spPr>
      </p:pic>
      <p:pic>
        <p:nvPicPr>
          <p:cNvPr id="25" name="Picture 2" descr="\\민경사원\신제품촬영\2014\메이크업\딜라이트 쁘띠 블러셔_02 쁘띠 피치_내부컷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3982" y="3150685"/>
            <a:ext cx="698480" cy="698480"/>
          </a:xfrm>
          <a:prstGeom prst="rect">
            <a:avLst/>
          </a:prstGeom>
          <a:noFill/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4704" y="5724128"/>
            <a:ext cx="620816" cy="620816"/>
          </a:xfrm>
          <a:prstGeom prst="rect">
            <a:avLst/>
          </a:prstGeom>
        </p:spPr>
      </p:pic>
      <p:grpSp>
        <p:nvGrpSpPr>
          <p:cNvPr id="27" name="그룹 59"/>
          <p:cNvGrpSpPr/>
          <p:nvPr/>
        </p:nvGrpSpPr>
        <p:grpSpPr>
          <a:xfrm>
            <a:off x="836712" y="4158797"/>
            <a:ext cx="392544" cy="531147"/>
            <a:chOff x="323528" y="1635930"/>
            <a:chExt cx="1368844" cy="2307994"/>
          </a:xfrm>
        </p:grpSpPr>
        <p:pic>
          <p:nvPicPr>
            <p:cNvPr id="28" name="그림 2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3528" y="1635930"/>
              <a:ext cx="932709" cy="945381"/>
            </a:xfrm>
            <a:prstGeom prst="rect">
              <a:avLst/>
            </a:prstGeom>
          </p:spPr>
        </p:pic>
        <p:pic>
          <p:nvPicPr>
            <p:cNvPr id="29" name="그림 2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79294" y="2343172"/>
              <a:ext cx="913078" cy="910577"/>
            </a:xfrm>
            <a:prstGeom prst="rect">
              <a:avLst/>
            </a:prstGeom>
          </p:spPr>
        </p:pic>
        <p:pic>
          <p:nvPicPr>
            <p:cNvPr id="30" name="그림 2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0347" y="3018988"/>
              <a:ext cx="932709" cy="924936"/>
            </a:xfrm>
            <a:prstGeom prst="rect">
              <a:avLst/>
            </a:prstGeom>
          </p:spPr>
        </p:pic>
      </p:grpSp>
      <p:grpSp>
        <p:nvGrpSpPr>
          <p:cNvPr id="2" name="그룹 1"/>
          <p:cNvGrpSpPr/>
          <p:nvPr/>
        </p:nvGrpSpPr>
        <p:grpSpPr>
          <a:xfrm>
            <a:off x="836712" y="6660232"/>
            <a:ext cx="331547" cy="527392"/>
            <a:chOff x="631043" y="1787692"/>
            <a:chExt cx="1112817" cy="1579429"/>
          </a:xfrm>
        </p:grpSpPr>
        <p:pic>
          <p:nvPicPr>
            <p:cNvPr id="31" name="그림 49" descr="크리스탈라이트01호핑크빔 사본.gif"/>
            <p:cNvPicPr>
              <a:picLocks noChangeAspect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31043" y="1787692"/>
              <a:ext cx="661967" cy="1150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그림 50" descr="크리스탈라이트02호골드빔 사본.gif"/>
            <p:cNvPicPr>
              <a:picLocks noChangeAspect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030973" y="2159031"/>
              <a:ext cx="712887" cy="1208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600" dirty="0">
                <a:solidFill>
                  <a:prstClr val="black"/>
                </a:solidFill>
              </a:rPr>
              <a:t>ONE POINT</a:t>
            </a:r>
            <a:r>
              <a:rPr lang="ko-KR" altLang="en-US" sz="1600" dirty="0">
                <a:solidFill>
                  <a:prstClr val="black"/>
                </a:solidFill>
              </a:rPr>
              <a:t> </a:t>
            </a:r>
            <a:r>
              <a:rPr lang="en-US" altLang="ko-KR" sz="1600" dirty="0">
                <a:solidFill>
                  <a:prstClr val="black"/>
                </a:solidFill>
              </a:rPr>
              <a:t>– </a:t>
            </a:r>
            <a:r>
              <a:rPr lang="ru-RU" altLang="ko-KR" sz="1600" dirty="0" smtClean="0">
                <a:solidFill>
                  <a:prstClr val="black"/>
                </a:solidFill>
              </a:rPr>
              <a:t>этапы макияжа (румяна)</a:t>
            </a:r>
            <a:endParaRPr lang="en-US" altLang="ko-KR" sz="1600" dirty="0">
              <a:solidFill>
                <a:prstClr val="black"/>
              </a:solidFill>
            </a:endParaRPr>
          </a:p>
        </p:txBody>
      </p:sp>
      <p:pic>
        <p:nvPicPr>
          <p:cNvPr id="33" name="Picture 3" descr="\\민경사원\신제품촬영\2014\쉬머 쥬얼링 블러셔 01 핑크 프리즘.jpg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233" y="4788024"/>
            <a:ext cx="787403" cy="78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048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58784133"/>
              </p:ext>
            </p:extLst>
          </p:nvPr>
        </p:nvGraphicFramePr>
        <p:xfrm>
          <a:off x="537906" y="1027128"/>
          <a:ext cx="5760640" cy="81201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648072"/>
                <a:gridCol w="3024336"/>
              </a:tblGrid>
              <a:tr h="335280"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Timeless Ferment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Snail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 Lip</a:t>
                      </a:r>
                      <a:endParaRPr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Treatment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10</a:t>
                      </a:r>
                      <a:r>
                        <a:rPr kumimoji="0"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Лечебный увлажняющий бальзам для губ с ферментированным экстрактом муцина улитки. Поможет справиться с трещинками, сухостью, раздражениями</a:t>
                      </a:r>
                      <a:r>
                        <a:rPr lang="ru-RU" altLang="ko-KR" sz="80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на нежной коже губ.</a:t>
                      </a:r>
                      <a:endParaRPr lang="en-US" altLang="ko-KR" sz="800" b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Timeless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 Ferment</a:t>
                      </a:r>
                      <a:endParaRPr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Snail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 Lip</a:t>
                      </a:r>
                      <a:endParaRPr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Treatment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Stick</a:t>
                      </a:r>
                      <a:endParaRPr lang="ko-KR" altLang="en-US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SPF13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3</a:t>
                      </a:r>
                      <a:r>
                        <a:rPr kumimoji="0"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</a:pPr>
                      <a:r>
                        <a:rPr lang="ru-RU" altLang="ko-KR" sz="8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Улиточный увлажняющий бальзам для губ в </a:t>
                      </a:r>
                      <a:r>
                        <a:rPr lang="ru-RU" altLang="ko-KR" sz="800" b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стике</a:t>
                      </a:r>
                      <a:r>
                        <a:rPr lang="ru-RU" altLang="ko-KR" sz="8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. Наполняет кожу здоровой яркостью, разглаживает, делает ее нежной и мягкой. Защищает от солнечных лучей в течение дня.</a:t>
                      </a:r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Delight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Lip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Care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Увлажняющий бальзам-</a:t>
                      </a:r>
                      <a:r>
                        <a:rPr lang="ru-RU" altLang="ko-KR" sz="800" b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стик</a:t>
                      </a:r>
                      <a:r>
                        <a:rPr lang="ru-RU" altLang="ko-KR" sz="8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для губ с нежным фруктовым ароматом. </a:t>
                      </a:r>
                      <a:endParaRPr lang="ko-KR" altLang="en-US" sz="800" b="0" dirty="0"/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Face Mix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Primer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Lip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 Concealer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9</a:t>
                      </a:r>
                      <a:r>
                        <a:rPr kumimoji="0"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/>
                        <a:t>База для губ придает губам однородный цвет, гладкость и подготавливает губы к последующему нанесению макияжа,</a:t>
                      </a:r>
                      <a:r>
                        <a:rPr lang="ru-RU" altLang="ko-KR" sz="800" b="0" baseline="0" dirty="0" smtClean="0"/>
                        <a:t> влияя на интенсивность оттенка помады.</a:t>
                      </a:r>
                      <a:endParaRPr lang="en-US" altLang="ko-KR" sz="800" b="0" dirty="0" smtClean="0"/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Easy Touch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Auto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Lip Liner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Автоматический карандаш для губ с кремовой текстурой и встроенной кистью для растушевки</a:t>
                      </a:r>
                      <a:r>
                        <a:rPr lang="ru-RU" altLang="ko-KR" sz="80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цвета.</a:t>
                      </a:r>
                      <a:endParaRPr lang="ko-KR" altLang="en-US" sz="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Delight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Water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Melting Gloss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7.8</a:t>
                      </a:r>
                      <a:r>
                        <a:rPr kumimoji="0"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Блеск для губ с мягкой палитрой оттенков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</a:rPr>
                        <a:t> и 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 увлажняющим эффектом словно тает на губах,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</a:rPr>
                        <a:t> подчеркивая природную красоту губ.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Delight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Tony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Tint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8.3</a:t>
                      </a:r>
                      <a:r>
                        <a:rPr kumimoji="0" lang="ru-RU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мл</a:t>
                      </a:r>
                      <a:endParaRPr kumimoji="0" lang="ru-RU" altLang="ko-KR" sz="8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Тинт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для губ с </a:t>
                      </a:r>
                      <a:r>
                        <a:rPr lang="ru-RU" altLang="ko-KR" sz="800" b="0" baseline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гелевой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текстурой и фруктовым ароматом придает губам насыщенный цвет, делая их привлекательно сочными и гладкими.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Kiss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Lover</a:t>
                      </a:r>
                      <a:r>
                        <a:rPr kumimoji="0" lang="ko-KR" altLang="en-US" sz="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kumimoji="0" lang="en-US" altLang="ko-KR" sz="8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Live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Tint</a:t>
                      </a:r>
                      <a:endParaRPr kumimoji="0" lang="en-US" altLang="ko-KR" sz="8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9</a:t>
                      </a:r>
                      <a:r>
                        <a:rPr kumimoji="0" lang="ru-RU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мл</a:t>
                      </a:r>
                      <a:endParaRPr kumimoji="0" lang="en-US" altLang="ko-KR" sz="8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Легкий </a:t>
                      </a:r>
                      <a:r>
                        <a:rPr lang="ru-RU" altLang="ko-KR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тинт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на водной основе придает губам яркий, естественный оттенок,</a:t>
                      </a:r>
                      <a:r>
                        <a:rPr lang="ru-RU" altLang="ko-KR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сохраняя надолго их свежий увлажненный вид.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Delight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Shaking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 Tint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8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endParaRPr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Двухфазный </a:t>
                      </a:r>
                      <a:r>
                        <a:rPr lang="ru-RU" altLang="ko-KR" sz="800" b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тинт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для губ дарит губам сочное, глянцевое покрытие, придавая им влажный блеск и соблазнительный объём.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baseline="0" dirty="0" smtClean="0">
                          <a:solidFill>
                            <a:schemeClr val="tx1"/>
                          </a:solidFill>
                        </a:rPr>
                        <a:t>Перед использованием встряхнуть.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Delight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kumimoji="0"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Tint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Crayon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2.8</a:t>
                      </a:r>
                      <a:r>
                        <a:rPr kumimoji="0" lang="ru-RU" altLang="ko-KR" sz="800" b="1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гр</a:t>
                      </a:r>
                      <a:endParaRPr kumimoji="0" lang="en-US" altLang="ko-KR" sz="8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Тинт-карандаш для губ с кремовой текстурой увлажняет, нежно покрывает губы и придает им стойкий изысканный оттенок.</a:t>
                      </a: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en-US" altLang="ko-KR" sz="800" b="1" baseline="0" dirty="0" smtClean="0">
                          <a:solidFill>
                            <a:schemeClr val="tx1"/>
                          </a:solidFill>
                        </a:rPr>
                        <a:t> No.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5~7</a:t>
                      </a:r>
                      <a:r>
                        <a:rPr lang="ko-KR" altLang="en-US" sz="8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ru-RU" altLang="ko-KR" sz="8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придают губам сияние при неоновом свете.</a:t>
                      </a:r>
                      <a:endParaRPr lang="ko-KR" altLang="ko-KR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684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Delight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err="1" smtClean="0">
                          <a:solidFill>
                            <a:schemeClr val="tx1"/>
                          </a:solidFill>
                        </a:rPr>
                        <a:t>Dalcom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 Stick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dirty="0" smtClean="0"/>
                        <a:t>3.6</a:t>
                      </a:r>
                      <a:r>
                        <a:rPr lang="ru-RU" altLang="ko-KR" sz="800" b="1" dirty="0" err="1" smtClean="0"/>
                        <a:t>гр</a:t>
                      </a:r>
                      <a:endParaRPr lang="en-US" altLang="ko-KR" sz="8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Тинт-бальзам в </a:t>
                      </a:r>
                      <a:r>
                        <a:rPr lang="ru-RU" altLang="ko-KR" sz="800" b="0" dirty="0" err="1" smtClean="0">
                          <a:solidFill>
                            <a:schemeClr val="tx1"/>
                          </a:solidFill>
                        </a:rPr>
                        <a:t>стике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 со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</a:rPr>
                        <a:t> стильными оттенками выполняет не только декоративную функцию, но и эффективно ухаживает за нежной кожей губ.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01 </a:t>
                      </a:r>
                      <a:r>
                        <a:rPr lang="en-US" altLang="ko-KR" sz="800" b="0" dirty="0" err="1" smtClean="0">
                          <a:solidFill>
                            <a:schemeClr val="tx1"/>
                          </a:solidFill>
                        </a:rPr>
                        <a:t>Dalcom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Cherry</a:t>
                      </a: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/ 02</a:t>
                      </a:r>
                      <a:r>
                        <a:rPr lang="ko-KR" altLang="en-US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="0" baseline="0" dirty="0" err="1" smtClean="0">
                          <a:solidFill>
                            <a:schemeClr val="tx1"/>
                          </a:solidFill>
                        </a:rPr>
                        <a:t>Dalcom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Berry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/ 03</a:t>
                      </a:r>
                      <a:r>
                        <a:rPr lang="ko-KR" altLang="en-US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="0" baseline="0" dirty="0" err="1" smtClean="0">
                          <a:solidFill>
                            <a:schemeClr val="tx1"/>
                          </a:solidFill>
                        </a:rPr>
                        <a:t>Dalcom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="0" baseline="0" dirty="0" err="1" smtClean="0">
                          <a:solidFill>
                            <a:schemeClr val="tx1"/>
                          </a:solidFill>
                        </a:rPr>
                        <a:t>Grapefuirt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/ 04</a:t>
                      </a:r>
                      <a:r>
                        <a:rPr lang="ko-KR" altLang="en-US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="0" baseline="0" dirty="0" err="1" smtClean="0">
                          <a:solidFill>
                            <a:schemeClr val="tx1"/>
                          </a:solidFill>
                        </a:rPr>
                        <a:t>Dalcom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Peach</a:t>
                      </a: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05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="0" baseline="0" dirty="0" err="1" smtClean="0">
                          <a:solidFill>
                            <a:schemeClr val="tx1"/>
                          </a:solidFill>
                        </a:rPr>
                        <a:t>Dalcom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Tangerine</a:t>
                      </a:r>
                      <a:endParaRPr lang="ko-KR" altLang="en-US" sz="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ko-KR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lang="ko-KR" altLang="en-US" kern="0">
                <a:solidFill>
                  <a:srgbClr val="000000"/>
                </a:solidFill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lang="ko-KR" altLang="en-US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11" name="TextBox 10"/>
            <p:cNvSpPr txBox="1"/>
            <p:nvPr/>
          </p:nvSpPr>
          <p:spPr>
            <a:xfrm>
              <a:off x="5181600" y="113647"/>
              <a:ext cx="1187450" cy="2154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2" name="그룹 14"/>
            <p:cNvGrpSpPr>
              <a:grpSpLocks/>
            </p:cNvGrpSpPr>
            <p:nvPr/>
          </p:nvGrpSpPr>
          <p:grpSpPr bwMode="auto"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7" name="Rectangle 5"/>
              <p:cNvSpPr>
                <a:spLocks noChangeArrowheads="1"/>
              </p:cNvSpPr>
              <p:nvPr/>
            </p:nvSpPr>
            <p:spPr bwMode="auto"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8" name="Rectangle 9"/>
              <p:cNvSpPr>
                <a:spLocks noChangeArrowheads="1"/>
              </p:cNvSpPr>
              <p:nvPr/>
            </p:nvSpPr>
            <p:spPr bwMode="auto"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9" name="Rectangle 5"/>
              <p:cNvSpPr>
                <a:spLocks noChangeArrowheads="1"/>
              </p:cNvSpPr>
              <p:nvPr/>
            </p:nvSpPr>
            <p:spPr bwMode="auto">
              <a:xfrm>
                <a:off x="4563977" y="1571574"/>
                <a:ext cx="859432" cy="857197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 bwMode="auto">
              <a:xfrm>
                <a:off x="3700887" y="714375"/>
                <a:ext cx="863091" cy="85719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1" name="Rectangle 7"/>
              <p:cNvSpPr>
                <a:spLocks noChangeArrowheads="1"/>
              </p:cNvSpPr>
              <p:nvPr/>
            </p:nvSpPr>
            <p:spPr bwMode="auto"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/>
            </p:nvSpPr>
            <p:spPr bwMode="auto">
              <a:xfrm>
                <a:off x="3700887" y="1571574"/>
                <a:ext cx="863091" cy="857197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3" name="그룹 14"/>
            <p:cNvGrpSpPr>
              <a:grpSpLocks/>
            </p:cNvGrpSpPr>
            <p:nvPr/>
          </p:nvGrpSpPr>
          <p:grpSpPr bwMode="auto"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5" name="Rectangle 10"/>
              <p:cNvSpPr>
                <a:spLocks noChangeArrowheads="1"/>
              </p:cNvSpPr>
              <p:nvPr/>
            </p:nvSpPr>
            <p:spPr bwMode="auto"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21"/>
              <p:cNvSpPr>
                <a:spLocks noChangeArrowheads="1"/>
              </p:cNvSpPr>
              <p:nvPr/>
            </p:nvSpPr>
            <p:spPr bwMode="auto"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4" name="그림 22" descr="회사로고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" name="Picture 2" descr="C:\Users\User\Desktop\2014년02월06일 14시08분1\토니모리 딜라이트 립 케어스틱_01허니레몬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1995" y="2771800"/>
            <a:ext cx="216024" cy="547899"/>
          </a:xfrm>
          <a:prstGeom prst="rect">
            <a:avLst/>
          </a:prstGeom>
          <a:noFill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r="50000"/>
          <a:stretch>
            <a:fillRect/>
          </a:stretch>
        </p:blipFill>
        <p:spPr bwMode="auto">
          <a:xfrm>
            <a:off x="908723" y="3491880"/>
            <a:ext cx="185677" cy="51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8723" y="5487119"/>
            <a:ext cx="163025" cy="597049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31112" y="4860032"/>
            <a:ext cx="121627" cy="516007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flipH="1">
            <a:off x="908720" y="6300192"/>
            <a:ext cx="135672" cy="40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C:\Users\User\Desktop\Desktop\토니모리 이지터치 오토 립라이너_02 로즈 핑크 복사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70622" y="4139952"/>
            <a:ext cx="244738" cy="58611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3" cstate="print"/>
          <a:srcRect r="74962"/>
          <a:stretch>
            <a:fillRect/>
          </a:stretch>
        </p:blipFill>
        <p:spPr bwMode="auto">
          <a:xfrm>
            <a:off x="942260" y="7020272"/>
            <a:ext cx="110479" cy="391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그룹 32"/>
          <p:cNvGrpSpPr/>
          <p:nvPr/>
        </p:nvGrpSpPr>
        <p:grpSpPr>
          <a:xfrm>
            <a:off x="704699" y="7524328"/>
            <a:ext cx="636069" cy="624855"/>
            <a:chOff x="-1395536" y="4067944"/>
            <a:chExt cx="2281038" cy="2065014"/>
          </a:xfrm>
        </p:grpSpPr>
        <p:pic>
          <p:nvPicPr>
            <p:cNvPr id="34" name="Picture 2" descr="\\민경사원\신제품촬영\2014\메이크업\딜라이트 틴트 크레용_03 체인지 옐로우_내부컷.jpg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1179512" y="4067944"/>
              <a:ext cx="2065014" cy="2065014"/>
            </a:xfrm>
            <a:prstGeom prst="rect">
              <a:avLst/>
            </a:prstGeom>
            <a:noFill/>
          </p:spPr>
        </p:pic>
        <p:pic>
          <p:nvPicPr>
            <p:cNvPr id="35" name="Picture 3" descr="\\민경사원\신제품촬영\2014\메이크업\딜라이트 틴트 크레용_03 체인지 옐로우.jpg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1395536" y="4139952"/>
              <a:ext cx="1971600" cy="1971599"/>
            </a:xfrm>
            <a:prstGeom prst="rect">
              <a:avLst/>
            </a:prstGeom>
            <a:noFill/>
          </p:spPr>
        </p:pic>
      </p:grpSp>
      <p:sp>
        <p:nvSpPr>
          <p:cNvPr id="37" name="Text Box 12"/>
          <p:cNvSpPr txBox="1">
            <a:spLocks noChangeArrowheads="1"/>
          </p:cNvSpPr>
          <p:nvPr/>
        </p:nvSpPr>
        <p:spPr bwMode="auto"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600" dirty="0">
                <a:solidFill>
                  <a:prstClr val="black"/>
                </a:solidFill>
              </a:rPr>
              <a:t>ONE POINT</a:t>
            </a:r>
            <a:r>
              <a:rPr lang="ko-KR" altLang="en-US" sz="1600" dirty="0">
                <a:solidFill>
                  <a:prstClr val="black"/>
                </a:solidFill>
              </a:rPr>
              <a:t> </a:t>
            </a:r>
            <a:r>
              <a:rPr lang="en-US" altLang="ko-KR" sz="1600" dirty="0">
                <a:solidFill>
                  <a:prstClr val="black"/>
                </a:solidFill>
              </a:rPr>
              <a:t>– </a:t>
            </a:r>
            <a:r>
              <a:rPr lang="ru-RU" altLang="ko-KR" sz="1400" dirty="0" smtClean="0">
                <a:solidFill>
                  <a:prstClr val="black"/>
                </a:solidFill>
              </a:rPr>
              <a:t>этапы макияжа</a:t>
            </a:r>
            <a:r>
              <a:rPr lang="en-US" altLang="ko-KR" sz="1400" dirty="0" smtClean="0">
                <a:solidFill>
                  <a:prstClr val="black"/>
                </a:solidFill>
              </a:rPr>
              <a:t>(</a:t>
            </a:r>
            <a:r>
              <a:rPr lang="ru-RU" altLang="ko-KR" sz="1400" dirty="0" smtClean="0">
                <a:solidFill>
                  <a:prstClr val="black"/>
                </a:solidFill>
              </a:rPr>
              <a:t>средства для губ</a:t>
            </a:r>
            <a:r>
              <a:rPr lang="en-US" altLang="ko-KR" sz="1400" dirty="0" smtClean="0">
                <a:solidFill>
                  <a:prstClr val="black"/>
                </a:solidFill>
              </a:rPr>
              <a:t>)</a:t>
            </a:r>
            <a:endParaRPr lang="en-US" altLang="ko-KR" sz="1400" dirty="0">
              <a:solidFill>
                <a:prstClr val="black"/>
              </a:solidFill>
            </a:endParaRPr>
          </a:p>
        </p:txBody>
      </p:sp>
      <p:pic>
        <p:nvPicPr>
          <p:cNvPr id="38" name="그림 3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4315" b="97462" l="9804" r="892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3708" y="2051720"/>
            <a:ext cx="162843" cy="62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그림 38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902" y="1475656"/>
            <a:ext cx="518457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그룹 35"/>
          <p:cNvGrpSpPr/>
          <p:nvPr/>
        </p:nvGrpSpPr>
        <p:grpSpPr>
          <a:xfrm>
            <a:off x="754616" y="8316416"/>
            <a:ext cx="553506" cy="528778"/>
            <a:chOff x="232741" y="323526"/>
            <a:chExt cx="1817048" cy="1284281"/>
          </a:xfrm>
        </p:grpSpPr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741" y="323528"/>
              <a:ext cx="295534" cy="1277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301" y="323526"/>
              <a:ext cx="286761" cy="1277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4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419" y="328782"/>
              <a:ext cx="283238" cy="1279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5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586" y="328782"/>
              <a:ext cx="288944" cy="1277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6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7120" y="323528"/>
              <a:ext cx="302669" cy="1282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40048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2000251"/>
            <a:ext cx="6858000" cy="5749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>
            <a:defPPr>
              <a:defRPr lang="ko-KR"/>
            </a:defPPr>
            <a:lvl1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kumimoji="1" sz="2400">
                <a:solidFill>
                  <a:prstClr val="black"/>
                </a:solidFill>
              </a:defRPr>
            </a:lvl1pPr>
          </a:lstStyle>
          <a:p>
            <a:r>
              <a:rPr lang="ru-RU" altLang="ko-KR" dirty="0" smtClean="0"/>
              <a:t>Средства для ухода за телом и волосами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81367" y="231647"/>
            <a:ext cx="1187450" cy="2308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latinLnBrk="0">
              <a:defRPr/>
            </a:pPr>
            <a:r>
              <a:rPr lang="en-US" altLang="ko-KR" sz="900" kern="0" dirty="0" smtClean="0">
                <a:solidFill>
                  <a:sysClr val="windowText" lastClr="000000"/>
                </a:solidFill>
              </a:rPr>
              <a:t>Internal Use Only</a:t>
            </a:r>
            <a:endParaRPr lang="ko-KR" altLang="en-US" sz="900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FFBDDE-D0A8-40BE-BFFD-A3C718FDF07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600" dirty="0" smtClean="0">
                <a:solidFill>
                  <a:prstClr val="black"/>
                </a:solidFill>
              </a:rPr>
              <a:t>ONE POINT</a:t>
            </a:r>
            <a:r>
              <a:rPr lang="ko-KR" altLang="en-US" sz="1600" dirty="0" smtClean="0">
                <a:solidFill>
                  <a:prstClr val="black"/>
                </a:solidFill>
              </a:rPr>
              <a:t> </a:t>
            </a:r>
            <a:r>
              <a:rPr lang="en-US" altLang="ko-KR" sz="1600" dirty="0" smtClean="0">
                <a:solidFill>
                  <a:prstClr val="black"/>
                </a:solidFill>
              </a:rPr>
              <a:t>-</a:t>
            </a:r>
            <a:r>
              <a:rPr lang="ru-RU" altLang="ko-KR" sz="1600" dirty="0" smtClean="0">
                <a:solidFill>
                  <a:prstClr val="black"/>
                </a:solidFill>
              </a:rPr>
              <a:t> тело</a:t>
            </a:r>
            <a:endParaRPr lang="en-US" altLang="ko-KR" sz="1600" dirty="0">
              <a:solidFill>
                <a:prstClr val="black"/>
              </a:solidFill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10226537"/>
              </p:ext>
            </p:extLst>
          </p:nvPr>
        </p:nvGraphicFramePr>
        <p:xfrm>
          <a:off x="535383" y="1043608"/>
          <a:ext cx="5760640" cy="77683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648072"/>
                <a:gridCol w="3024336"/>
              </a:tblGrid>
              <a:tr h="335280"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12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Bubble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Tree Milk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Soft Body Cleanser</a:t>
                      </a: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Body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Lotion</a:t>
                      </a:r>
                      <a:endParaRPr lang="ko-KR" alt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30</a:t>
                      </a:r>
                      <a:r>
                        <a:rPr kumimoji="0" lang="en-US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0</a:t>
                      </a:r>
                      <a:r>
                        <a:rPr kumimoji="0" lang="ru-RU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мл</a:t>
                      </a:r>
                    </a:p>
                    <a:p>
                      <a:pPr algn="ctr"/>
                      <a:r>
                        <a:rPr kumimoji="0" lang="ru-RU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каждый</a:t>
                      </a: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Питательный гель для душа и лосьон для тела с успокаивающим ароматом детского талька.</a:t>
                      </a:r>
                      <a:endParaRPr kumimoji="0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</a:tr>
              <a:tr h="612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Bubble Tree Orange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Vital Body Cleanser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Body Lotion</a:t>
                      </a:r>
                      <a:endParaRPr lang="ko-KR" alt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300</a:t>
                      </a:r>
                      <a:r>
                        <a:rPr kumimoji="0" lang="ru-RU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мл</a:t>
                      </a:r>
                    </a:p>
                    <a:p>
                      <a:pPr algn="ctr"/>
                      <a:r>
                        <a:rPr lang="ru-RU" altLang="ko-KR" sz="800" b="1" dirty="0" smtClean="0"/>
                        <a:t>каждый</a:t>
                      </a:r>
                      <a:endParaRPr lang="ko-KR" altLang="en-US" sz="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Освежающий гель для душа и лосьон для тела с цитрусовым ароматом подарят заряд бодрости и хорошее настроение на целый день.</a:t>
                      </a:r>
                      <a:endParaRPr lang="ko-KR" altLang="en-US" sz="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612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b="0" dirty="0" smtClean="0"/>
                        <a:t>Florida Refresh</a:t>
                      </a:r>
                    </a:p>
                    <a:p>
                      <a:pPr algn="ctr"/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Body Cleanser</a:t>
                      </a:r>
                      <a:endParaRPr lang="en-US" altLang="ko-KR" sz="8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Body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Lotion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300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каждый</a:t>
                      </a: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Универсальное средство освежает и эффективно очищает от загрязнения и ороговевших клеток кожу головы, волосы, и тело. Легкий тонизирующий лосьон с </a:t>
                      </a:r>
                      <a:r>
                        <a:rPr lang="ru-RU" altLang="ko-KR" sz="800" b="0" dirty="0" err="1" smtClean="0">
                          <a:solidFill>
                            <a:schemeClr val="tx1"/>
                          </a:solidFill>
                        </a:rPr>
                        <a:t>гелевой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 текстурой великолепно увлажняет кожу.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ko-KR" altLang="en-US" sz="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12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b="0" dirty="0" err="1" smtClean="0"/>
                        <a:t>Floria</a:t>
                      </a:r>
                      <a:r>
                        <a:rPr lang="en-US" altLang="ko-KR" sz="800" b="0" dirty="0" smtClean="0"/>
                        <a:t> Refresh</a:t>
                      </a:r>
                    </a:p>
                    <a:p>
                      <a:pPr algn="ctr"/>
                      <a:r>
                        <a:rPr lang="en-US" altLang="ko-KR" sz="800" b="0" dirty="0" smtClean="0"/>
                        <a:t>Inner</a:t>
                      </a:r>
                      <a:r>
                        <a:rPr lang="en-US" altLang="ko-KR" sz="800" b="0" baseline="0" dirty="0" smtClean="0"/>
                        <a:t> Bubble</a:t>
                      </a:r>
                      <a:endParaRPr lang="en-US" altLang="ko-KR" sz="800" b="0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Cleanser</a:t>
                      </a:r>
                      <a:endParaRPr lang="en-US" altLang="ko-KR" sz="800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150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kumimoji="0"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</a:pPr>
                      <a:r>
                        <a:rPr lang="ru-RU" altLang="ko-KR" sz="800" dirty="0" smtClean="0"/>
                        <a:t>Антибактериальный гель для интимной гигиены бережно очищает и заботится чувствительную кожу, эффективно очищая, защищая от загрязнения и </a:t>
                      </a:r>
                      <a:r>
                        <a:rPr lang="ru-RU" altLang="ko-KR" sz="800" dirty="0" err="1" smtClean="0"/>
                        <a:t>непритяного</a:t>
                      </a:r>
                      <a:r>
                        <a:rPr lang="ru-RU" altLang="ko-KR" sz="800" baseline="0" dirty="0" smtClean="0"/>
                        <a:t> запаха.</a:t>
                      </a:r>
                      <a:endParaRPr lang="en-US" altLang="ko-KR" sz="800" dirty="0" smtClean="0"/>
                    </a:p>
                  </a:txBody>
                  <a:tcPr anchor="ctr"/>
                </a:tc>
              </a:tr>
              <a:tr h="612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dirty="0" err="1" smtClean="0">
                          <a:solidFill>
                            <a:schemeClr val="tx1"/>
                          </a:solidFill>
                        </a:rPr>
                        <a:t>Floria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 Moisture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Body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Cleanser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Body Lotion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300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Увлажняющий цветочный гель для душа образует обильную пену. Нежнейший увлажняющий лосьон для тела позволит сделать кожу еще более шелковистой и нежной.</a:t>
                      </a:r>
                      <a:endParaRPr lang="en-US" altLang="ko-KR" sz="800" kern="120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612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In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Shower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Body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Lotion</a:t>
                      </a:r>
                      <a:endParaRPr lang="en-US" altLang="ko-KR" sz="800" b="0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Rich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200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err="1" smtClean="0"/>
                        <a:t>Парфюмированное</a:t>
                      </a:r>
                      <a:r>
                        <a:rPr lang="ru-RU" altLang="ko-KR" sz="800" b="0" dirty="0" smtClean="0"/>
                        <a:t> цветочное средство объединяет в себе гель для душа и лосьон -  одновременно очищает кожу во время принятия душа и эффективно увлажняет. </a:t>
                      </a:r>
                      <a:endParaRPr lang="en-US" altLang="ko-KR" sz="800" b="0" dirty="0" smtClean="0"/>
                    </a:p>
                  </a:txBody>
                  <a:tcPr anchor="ctr"/>
                </a:tc>
              </a:tr>
              <a:tr h="612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Cream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Body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Scrub</a:t>
                      </a:r>
                      <a:endParaRPr lang="ko-KR" alt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150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err="1" smtClean="0">
                          <a:solidFill>
                            <a:schemeClr val="tx1"/>
                          </a:solidFill>
                        </a:rPr>
                        <a:t>Кремообразный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altLang="ko-KR" sz="800" b="0" dirty="0" err="1" smtClean="0">
                          <a:solidFill>
                            <a:schemeClr val="tx1"/>
                          </a:solidFill>
                        </a:rPr>
                        <a:t>скраб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 для тела с мелкоизмельченной скорлупой грецкого ореха деликатно и без повреждений кожи </a:t>
                      </a:r>
                      <a:r>
                        <a:rPr lang="ru-RU" altLang="ko-KR" sz="800" b="0" dirty="0" err="1" smtClean="0">
                          <a:solidFill>
                            <a:schemeClr val="tx1"/>
                          </a:solidFill>
                        </a:rPr>
                        <a:t>отшелушивает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 ороговевшие клетки, а также смывает пыль, пот и кожный жир.</a:t>
                      </a:r>
                      <a:endParaRPr lang="ko-KR" altLang="en-US" sz="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12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Essence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Body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Mist</a:t>
                      </a:r>
                      <a:endParaRPr lang="ko-KR" alt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150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Цветочное средство для ухода за телом 2 в 1: </a:t>
                      </a:r>
                      <a:r>
                        <a:rPr lang="ru-RU" altLang="ko-KR" sz="800" b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мист+эссенция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– спрей глубоко увлажняет кожу и восстанавливает ее гладкость, мгновенно проникая в эпидермис.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612000">
                <a:tc>
                  <a:txBody>
                    <a:bodyPr/>
                    <a:lstStyle/>
                    <a:p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Body Butter</a:t>
                      </a:r>
                      <a:endParaRPr lang="ko-KR" altLang="en-US" sz="8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200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Увлажняющее цветочное крем-масло для тела интенсивно</a:t>
                      </a:r>
                      <a:r>
                        <a:rPr lang="ru-RU" altLang="ko-KR" sz="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питает и смягчает сухую кожу.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612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dirty="0" err="1" smtClean="0">
                          <a:solidFill>
                            <a:schemeClr val="tx1"/>
                          </a:solidFill>
                        </a:rPr>
                        <a:t>Floria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Firm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ing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Body Cleanser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Body Serum</a:t>
                      </a:r>
                      <a:endParaRPr lang="ko-KR" alt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300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Гель для душа с цветочными экстрактами и нежной текстурой при соприкосновении с водой превращается в роскошную густую пену. Подтягивающая сыворотка для тела повышает эластичность и придает гладкость.</a:t>
                      </a: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/>
                        <a:t>[</a:t>
                      </a:r>
                      <a:r>
                        <a:rPr lang="ru-RU" altLang="ko-KR" sz="800" b="0" dirty="0" err="1" smtClean="0"/>
                        <a:t>Антивозрастной</a:t>
                      </a:r>
                      <a:r>
                        <a:rPr lang="ru-RU" altLang="ko-KR" sz="800" b="0" dirty="0" smtClean="0"/>
                        <a:t> уход</a:t>
                      </a:r>
                      <a:r>
                        <a:rPr lang="en-US" altLang="ko-KR" sz="800" b="0" dirty="0" smtClean="0"/>
                        <a:t>]</a:t>
                      </a:r>
                      <a:endParaRPr lang="ko-KR" altLang="en-US" sz="800" b="0" dirty="0" smtClean="0"/>
                    </a:p>
                  </a:txBody>
                  <a:tcPr anchor="ctr"/>
                </a:tc>
              </a:tr>
              <a:tr h="612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dirty="0" err="1" smtClean="0">
                          <a:solidFill>
                            <a:schemeClr val="tx1"/>
                          </a:solidFill>
                        </a:rPr>
                        <a:t>Floria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Firming</a:t>
                      </a:r>
                      <a:endParaRPr lang="en-US" altLang="ko-KR" sz="800" b="0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Body Oil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150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dirty="0" smtClean="0"/>
                        <a:t>Укрепляющее масло для тела</a:t>
                      </a:r>
                      <a:r>
                        <a:rPr lang="ru-RU" altLang="ko-KR" sz="800" baseline="0" dirty="0" smtClean="0"/>
                        <a:t> с</a:t>
                      </a:r>
                      <a:r>
                        <a:rPr lang="ru-RU" altLang="ko-KR" sz="800" dirty="0" smtClean="0"/>
                        <a:t> комплексом розовых цветов заботится о сухой коже, делая ее упругой, мягкой и сияющей. </a:t>
                      </a:r>
                      <a:endParaRPr lang="en-US" altLang="ko-KR" sz="800" dirty="0" smtClean="0"/>
                    </a:p>
                  </a:txBody>
                  <a:tcPr anchor="ctr"/>
                </a:tc>
              </a:tr>
              <a:tr h="612000">
                <a:tc>
                  <a:txBody>
                    <a:bodyPr/>
                    <a:lstStyle/>
                    <a:p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dirty="0" err="1" smtClean="0">
                          <a:solidFill>
                            <a:schemeClr val="tx1"/>
                          </a:solidFill>
                        </a:rPr>
                        <a:t>Floria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Firming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Body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Cream</a:t>
                      </a:r>
                      <a:endParaRPr lang="ko-KR" alt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200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aseline="0" dirty="0" smtClean="0"/>
                        <a:t>Цветочный крем для тела интенсивно укрепляет и подтягивает кожу.</a:t>
                      </a:r>
                      <a:endParaRPr lang="en-US" altLang="ko-KR" sz="800" baseline="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/>
                        <a:t>[</a:t>
                      </a:r>
                      <a:r>
                        <a:rPr lang="ru-RU" altLang="ko-KR" sz="800" b="0" dirty="0" err="1" smtClean="0"/>
                        <a:t>Антивозрастной</a:t>
                      </a:r>
                      <a:r>
                        <a:rPr lang="ru-RU" altLang="ko-KR" sz="800" b="0" dirty="0" smtClean="0"/>
                        <a:t> уход</a:t>
                      </a:r>
                      <a:r>
                        <a:rPr lang="en-US" altLang="ko-KR" sz="800" b="0" dirty="0" smtClean="0"/>
                        <a:t>]</a:t>
                      </a:r>
                      <a:endParaRPr lang="ko-KR" altLang="en-US" sz="800" b="0" dirty="0"/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lang="ko-KR" altLang="en-US" kern="0">
                <a:solidFill>
                  <a:srgbClr val="000000"/>
                </a:solidFill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lang="ko-KR" altLang="en-US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11" name="TextBox 10"/>
            <p:cNvSpPr txBox="1"/>
            <p:nvPr/>
          </p:nvSpPr>
          <p:spPr>
            <a:xfrm>
              <a:off x="5181600" y="113647"/>
              <a:ext cx="1187450" cy="2154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2" name="그룹 14"/>
            <p:cNvGrpSpPr>
              <a:grpSpLocks/>
            </p:cNvGrpSpPr>
            <p:nvPr/>
          </p:nvGrpSpPr>
          <p:grpSpPr bwMode="auto"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7" name="Rectangle 5"/>
              <p:cNvSpPr>
                <a:spLocks noChangeArrowheads="1"/>
              </p:cNvSpPr>
              <p:nvPr/>
            </p:nvSpPr>
            <p:spPr bwMode="auto"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8" name="Rectangle 9"/>
              <p:cNvSpPr>
                <a:spLocks noChangeArrowheads="1"/>
              </p:cNvSpPr>
              <p:nvPr/>
            </p:nvSpPr>
            <p:spPr bwMode="auto"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9" name="Rectangle 5"/>
              <p:cNvSpPr>
                <a:spLocks noChangeArrowheads="1"/>
              </p:cNvSpPr>
              <p:nvPr/>
            </p:nvSpPr>
            <p:spPr bwMode="auto">
              <a:xfrm>
                <a:off x="4563977" y="1571574"/>
                <a:ext cx="859432" cy="857197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 bwMode="auto">
              <a:xfrm>
                <a:off x="3700887" y="714375"/>
                <a:ext cx="863091" cy="85719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1" name="Rectangle 7"/>
              <p:cNvSpPr>
                <a:spLocks noChangeArrowheads="1"/>
              </p:cNvSpPr>
              <p:nvPr/>
            </p:nvSpPr>
            <p:spPr bwMode="auto"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/>
            </p:nvSpPr>
            <p:spPr bwMode="auto">
              <a:xfrm>
                <a:off x="3700887" y="1571574"/>
                <a:ext cx="863091" cy="857197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3" name="그룹 14"/>
            <p:cNvGrpSpPr>
              <a:grpSpLocks/>
            </p:cNvGrpSpPr>
            <p:nvPr/>
          </p:nvGrpSpPr>
          <p:grpSpPr bwMode="auto"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5" name="Rectangle 10"/>
              <p:cNvSpPr>
                <a:spLocks noChangeArrowheads="1"/>
              </p:cNvSpPr>
              <p:nvPr/>
            </p:nvSpPr>
            <p:spPr bwMode="auto"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21"/>
              <p:cNvSpPr>
                <a:spLocks noChangeArrowheads="1"/>
              </p:cNvSpPr>
              <p:nvPr/>
            </p:nvSpPr>
            <p:spPr bwMode="auto"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4" name="그림 22" descr="회사로고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7" name="Picture 2" descr="C:\Users\User\Desktop\플로리아 모이스처 바디 로션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042" t="7437" r="36608" b="7514"/>
          <a:stretch>
            <a:fillRect/>
          </a:stretch>
        </p:blipFill>
        <p:spPr bwMode="auto">
          <a:xfrm>
            <a:off x="1010698" y="3851923"/>
            <a:ext cx="205802" cy="592444"/>
          </a:xfrm>
          <a:prstGeom prst="rect">
            <a:avLst/>
          </a:prstGeom>
          <a:noFill/>
        </p:spPr>
      </p:pic>
      <p:pic>
        <p:nvPicPr>
          <p:cNvPr id="28" name="Picture 3" descr="C:\Users\User\Desktop\플로리아 모이스처 바디 클렌저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726" t="7657" r="33200" b="7294"/>
          <a:stretch>
            <a:fillRect/>
          </a:stretch>
        </p:blipFill>
        <p:spPr bwMode="auto">
          <a:xfrm>
            <a:off x="764704" y="3855000"/>
            <a:ext cx="240105" cy="592445"/>
          </a:xfrm>
          <a:prstGeom prst="rect">
            <a:avLst/>
          </a:prstGeom>
          <a:noFill/>
        </p:spPr>
      </p:pic>
      <p:pic>
        <p:nvPicPr>
          <p:cNvPr id="29" name="Picture 2" descr="C:\Users\User\Desktop\2014년02월06일 14시08분1\플로리아 모이스처 크림 바디 스크럽 복사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6713" y="5076057"/>
            <a:ext cx="297026" cy="519643"/>
          </a:xfrm>
          <a:prstGeom prst="rect">
            <a:avLst/>
          </a:prstGeom>
          <a:noFill/>
        </p:spPr>
      </p:pic>
      <p:pic>
        <p:nvPicPr>
          <p:cNvPr id="30" name="Picture 2" descr="\\민경사원\신제품촬영\2013\바디\플로리아 모이스처 인샤워 바디로션 리치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3718" y="4499992"/>
            <a:ext cx="558976" cy="55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060" t="53567" r="41264" b="30280"/>
          <a:stretch/>
        </p:blipFill>
        <p:spPr bwMode="auto">
          <a:xfrm>
            <a:off x="908723" y="5724129"/>
            <a:ext cx="253397" cy="490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377" t="61643" r="29915" b="30280"/>
          <a:stretch/>
        </p:blipFill>
        <p:spPr bwMode="auto">
          <a:xfrm>
            <a:off x="827767" y="6505707"/>
            <a:ext cx="382355" cy="230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 descr="\\민경사원\신제품촬영\2014\바디&amp;핸드&amp;헤어\바디\플로리아 리프레쉬 멀티 클렌저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255" y="2568765"/>
            <a:ext cx="744963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\\민경사원\신제품촬영\2014\바디&amp;핸드&amp;헤어\바디\플로리아 리프레쉬 바디 로션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0279" y="2566287"/>
            <a:ext cx="670155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\\민경사원\신제품촬영\2014\클렌징\플로리아 리프레쉬 여성청결제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457" y="3203849"/>
            <a:ext cx="633411" cy="63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User\Desktop\플로리아 퍼밍 바디 세럼.jpg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865" t="6889" r="37604" b="6783"/>
          <a:stretch>
            <a:fillRect/>
          </a:stretch>
        </p:blipFill>
        <p:spPr bwMode="auto">
          <a:xfrm>
            <a:off x="980729" y="6908933"/>
            <a:ext cx="223767" cy="576000"/>
          </a:xfrm>
          <a:prstGeom prst="rect">
            <a:avLst/>
          </a:prstGeom>
          <a:noFill/>
        </p:spPr>
      </p:pic>
      <p:pic>
        <p:nvPicPr>
          <p:cNvPr id="37" name="Picture 4" descr="C:\Users\User\Desktop\플로리아 퍼밍 바디 클렌저.jp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16" t="7662" r="36653" b="7289"/>
          <a:stretch>
            <a:fillRect/>
          </a:stretch>
        </p:blipFill>
        <p:spPr bwMode="auto">
          <a:xfrm>
            <a:off x="748339" y="6908429"/>
            <a:ext cx="235563" cy="565979"/>
          </a:xfrm>
          <a:prstGeom prst="rect">
            <a:avLst/>
          </a:prstGeom>
          <a:noFill/>
        </p:spPr>
      </p:pic>
      <p:pic>
        <p:nvPicPr>
          <p:cNvPr id="38" name="Picture 2" descr="C:\Users\User\Desktop\2014년02월06일 14시08분1\플로리아 퍼밍 바디 오일 복사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74455" y="7580087"/>
            <a:ext cx="233927" cy="506111"/>
          </a:xfrm>
          <a:prstGeom prst="rect">
            <a:avLst/>
          </a:prstGeom>
          <a:noFill/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852" t="45587" r="27408" b="45293"/>
          <a:stretch/>
        </p:blipFill>
        <p:spPr bwMode="auto">
          <a:xfrm>
            <a:off x="841455" y="8374229"/>
            <a:ext cx="338932" cy="23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그룹 39"/>
          <p:cNvGrpSpPr/>
          <p:nvPr/>
        </p:nvGrpSpPr>
        <p:grpSpPr>
          <a:xfrm>
            <a:off x="692696" y="1979712"/>
            <a:ext cx="598100" cy="581716"/>
            <a:chOff x="-3945660" y="1574403"/>
            <a:chExt cx="1712904" cy="2061154"/>
          </a:xfrm>
        </p:grpSpPr>
        <p:pic>
          <p:nvPicPr>
            <p:cNvPr id="41" name="그림 4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3945660" y="1574403"/>
              <a:ext cx="784444" cy="2061154"/>
            </a:xfrm>
            <a:prstGeom prst="rect">
              <a:avLst/>
            </a:prstGeom>
          </p:spPr>
        </p:pic>
        <p:pic>
          <p:nvPicPr>
            <p:cNvPr id="42" name="그림 41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3017200" y="1574403"/>
              <a:ext cx="784444" cy="2061154"/>
            </a:xfrm>
            <a:prstGeom prst="rect">
              <a:avLst/>
            </a:prstGeom>
          </p:spPr>
        </p:pic>
        <p:pic>
          <p:nvPicPr>
            <p:cNvPr id="43" name="그림 42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766" t="7275" r="59095" b="14420"/>
            <a:stretch/>
          </p:blipFill>
          <p:spPr>
            <a:xfrm>
              <a:off x="-3776977" y="2368175"/>
              <a:ext cx="557864" cy="1059371"/>
            </a:xfrm>
            <a:prstGeom prst="rect">
              <a:avLst/>
            </a:prstGeom>
          </p:spPr>
        </p:pic>
        <p:pic>
          <p:nvPicPr>
            <p:cNvPr id="44" name="그림 43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2133" t="11297" r="63747" b="8879"/>
            <a:stretch/>
          </p:blipFill>
          <p:spPr>
            <a:xfrm>
              <a:off x="-2871809" y="2407716"/>
              <a:ext cx="560565" cy="1059369"/>
            </a:xfrm>
            <a:prstGeom prst="rect">
              <a:avLst/>
            </a:prstGeom>
          </p:spPr>
        </p:pic>
      </p:grpSp>
      <p:grpSp>
        <p:nvGrpSpPr>
          <p:cNvPr id="45" name="그룹 44"/>
          <p:cNvGrpSpPr/>
          <p:nvPr/>
        </p:nvGrpSpPr>
        <p:grpSpPr>
          <a:xfrm>
            <a:off x="692696" y="1378179"/>
            <a:ext cx="598100" cy="601533"/>
            <a:chOff x="953161" y="2937400"/>
            <a:chExt cx="1088657" cy="1326410"/>
          </a:xfrm>
        </p:grpSpPr>
        <p:pic>
          <p:nvPicPr>
            <p:cNvPr id="46" name="그림 45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53161" y="2937400"/>
              <a:ext cx="504811" cy="1326410"/>
            </a:xfrm>
            <a:prstGeom prst="rect">
              <a:avLst/>
            </a:prstGeom>
          </p:spPr>
        </p:pic>
        <p:pic>
          <p:nvPicPr>
            <p:cNvPr id="47" name="그림 46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537006" y="2937400"/>
              <a:ext cx="504812" cy="1326410"/>
            </a:xfrm>
            <a:prstGeom prst="rect">
              <a:avLst/>
            </a:prstGeom>
          </p:spPr>
        </p:pic>
        <p:pic>
          <p:nvPicPr>
            <p:cNvPr id="48" name="그림 47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283" t="9664" r="57345" b="10580"/>
            <a:stretch/>
          </p:blipFill>
          <p:spPr>
            <a:xfrm>
              <a:off x="1618753" y="3419873"/>
              <a:ext cx="370931" cy="701093"/>
            </a:xfrm>
            <a:prstGeom prst="rect">
              <a:avLst/>
            </a:prstGeom>
          </p:spPr>
        </p:pic>
        <p:pic>
          <p:nvPicPr>
            <p:cNvPr id="49" name="그림 48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8363" t="9648" r="59297" b="17554"/>
            <a:stretch/>
          </p:blipFill>
          <p:spPr>
            <a:xfrm>
              <a:off x="1048248" y="3386210"/>
              <a:ext cx="364528" cy="6817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40048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16287083"/>
              </p:ext>
            </p:extLst>
          </p:nvPr>
        </p:nvGraphicFramePr>
        <p:xfrm>
          <a:off x="535803" y="1043608"/>
          <a:ext cx="5760640" cy="80625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648072"/>
                <a:gridCol w="3024336"/>
              </a:tblGrid>
              <a:tr h="335280"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0104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Romantic Garden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Body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Cleanser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Body Lotion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Shower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Cologne</a:t>
                      </a:r>
                      <a:endParaRPr lang="ko-KR" alt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300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95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ko-KR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Парфюмированная</a:t>
                      </a:r>
                      <a:r>
                        <a:rPr kumimoji="0" lang="ru-RU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линия для ухода за телом (гель для душа, лосьон для тела, спрей для тела) окутает кожу восхитительным цветочным ароматом.</a:t>
                      </a:r>
                      <a:endParaRPr kumimoji="0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</a:tr>
              <a:tr h="70104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Fresh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Breeze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Body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Cleanser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Body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Lotion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Shower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="0" baseline="0" dirty="0" err="1" smtClean="0">
                          <a:solidFill>
                            <a:schemeClr val="tx1"/>
                          </a:solidFill>
                        </a:rPr>
                        <a:t>Colonge</a:t>
                      </a:r>
                      <a:endParaRPr lang="ko-KR" alt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300</a:t>
                      </a:r>
                      <a:r>
                        <a:rPr kumimoji="0" lang="ru-RU" altLang="ko-KR" sz="7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95</a:t>
                      </a:r>
                      <a:r>
                        <a:rPr kumimoji="0" lang="ru-RU" altLang="ko-KR" sz="7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kumimoji="0" lang="ru-RU" altLang="ko-KR" sz="7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Парфюмированная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линия для ухода за телом (гель для душа, лосьон для тела, спрей для тела) сочетает превосходный свежий аромат с оттенком чувственности и ухаживающие компоненты.</a:t>
                      </a:r>
                      <a:endParaRPr lang="ko-KR" altLang="en-US" sz="1900" b="0" dirty="0"/>
                    </a:p>
                  </a:txBody>
                  <a:tcPr anchor="ctr"/>
                </a:tc>
              </a:tr>
              <a:tr h="70104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Perfumed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Body Classic 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Shower Gel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Essence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Mist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290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12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</a:rPr>
                        <a:t>Гель для душа и </a:t>
                      </a:r>
                      <a:r>
                        <a:rPr lang="ru-RU" altLang="ko-KR" sz="800" dirty="0" err="1" smtClean="0">
                          <a:solidFill>
                            <a:schemeClr val="tx1"/>
                          </a:solidFill>
                        </a:rPr>
                        <a:t>мист</a:t>
                      </a:r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</a:rPr>
                        <a:t> для тела дарят коже ощущение</a:t>
                      </a:r>
                      <a:r>
                        <a:rPr lang="ru-RU" altLang="ko-KR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</a:rPr>
                        <a:t>увлажнённости и гладкости. Обладает эффектом ароматерапии, окутывая тело знаменитым ароматом парфюма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 Burberry body</a:t>
                      </a:r>
                      <a:r>
                        <a:rPr lang="ru-RU" altLang="ko-KR" sz="800" baseline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kumimoji="0" lang="en-US" altLang="ko-KR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ru-RU" altLang="ko-KR" sz="8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Антивозрастной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 </a:t>
                      </a:r>
                      <a:r>
                        <a:rPr lang="ru-RU" altLang="ko-KR" sz="8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отбеливаюший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уход</a:t>
                      </a:r>
                      <a:r>
                        <a:rPr lang="en-US" altLang="ko-KR" sz="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kumimoji="0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</a:tr>
              <a:tr h="70104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Perfumed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Body Grace Cream Shower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Lotion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Mist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290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120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dirty="0" err="1" smtClean="0">
                          <a:solidFill>
                            <a:schemeClr val="tx1"/>
                          </a:solidFill>
                        </a:rPr>
                        <a:t>Парфюмированный</a:t>
                      </a:r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</a:rPr>
                        <a:t> крем для душа и </a:t>
                      </a:r>
                      <a:r>
                        <a:rPr lang="ru-RU" altLang="ko-KR" sz="800" dirty="0" err="1" smtClean="0">
                          <a:solidFill>
                            <a:schemeClr val="tx1"/>
                          </a:solidFill>
                        </a:rPr>
                        <a:t>мист</a:t>
                      </a:r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</a:rPr>
                        <a:t> делают</a:t>
                      </a:r>
                      <a:r>
                        <a:rPr lang="ru-RU" altLang="ko-KR" sz="800" baseline="0" dirty="0" smtClean="0">
                          <a:solidFill>
                            <a:schemeClr val="tx1"/>
                          </a:solidFill>
                        </a:rPr>
                        <a:t> кожу </a:t>
                      </a:r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</a:rPr>
                        <a:t>гладкой и увлажненной</a:t>
                      </a:r>
                      <a:r>
                        <a:rPr lang="ru-RU" altLang="ko-KR" sz="800" baseline="0" dirty="0" smtClean="0">
                          <a:solidFill>
                            <a:schemeClr val="tx1"/>
                          </a:solidFill>
                        </a:rPr>
                        <a:t> и дарят прекрасное настроение, </a:t>
                      </a:r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</a:rPr>
                        <a:t>оставляя на ней изысканный цветочно-фруктовый аромат французских духов</a:t>
                      </a:r>
                      <a:r>
                        <a:rPr lang="ru-RU" altLang="ko-KR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Dior </a:t>
                      </a:r>
                      <a:r>
                        <a:rPr lang="en-US" altLang="ko-KR" sz="800" baseline="0" dirty="0" err="1" smtClean="0">
                          <a:solidFill>
                            <a:schemeClr val="tx1"/>
                          </a:solidFill>
                        </a:rPr>
                        <a:t>J’adore</a:t>
                      </a:r>
                      <a:r>
                        <a:rPr lang="ru-RU" altLang="ko-KR" sz="800" baseline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altLang="ko-KR" sz="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ru-RU" altLang="ko-KR" sz="8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Антивозрастной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 </a:t>
                      </a:r>
                      <a:r>
                        <a:rPr lang="ru-RU" altLang="ko-KR" sz="8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отбеливаюший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уход]</a:t>
                      </a:r>
                    </a:p>
                  </a:txBody>
                  <a:tcPr anchor="ctr"/>
                </a:tc>
              </a:tr>
              <a:tr h="70104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Petit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Art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Perfume Mist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65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kumimoji="0" lang="ru-RU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Три варианта </a:t>
                      </a:r>
                      <a:r>
                        <a:rPr lang="ru-RU" altLang="ko-KR" sz="800" b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парфюмированного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спрея: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Pure Yellow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– 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с ароматом парфюма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 Givenchy </a:t>
                      </a:r>
                      <a:r>
                        <a:rPr lang="en-US" altLang="ko-KR" sz="800" b="1" dirty="0" err="1" smtClean="0">
                          <a:solidFill>
                            <a:schemeClr val="tx1"/>
                          </a:solidFill>
                        </a:rPr>
                        <a:t>Ptisenbon</a:t>
                      </a:r>
                      <a:endParaRPr lang="en-US" altLang="ko-KR" sz="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Romantic Pink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– с цветочным ароматом парфюма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LANVIN ECLAT D'ARPEGE </a:t>
                      </a:r>
                    </a:p>
                    <a:p>
                      <a:pPr algn="just" latinLnBrk="1">
                        <a:lnSpc>
                          <a:spcPct val="100000"/>
                        </a:lnSpc>
                      </a:pP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Fresh Green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– со свежим ароматом парфюма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 Elizabeth Aden Green tea</a:t>
                      </a:r>
                    </a:p>
                  </a:txBody>
                  <a:tcPr anchor="ctr"/>
                </a:tc>
              </a:tr>
              <a:tr h="701040">
                <a:tc>
                  <a:txBody>
                    <a:bodyPr/>
                    <a:lstStyle/>
                    <a:p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Ten Minute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0" dirty="0" smtClean="0">
                          <a:solidFill>
                            <a:schemeClr val="tx1"/>
                          </a:solidFill>
                        </a:rPr>
                        <a:t>Body</a:t>
                      </a:r>
                      <a:r>
                        <a:rPr kumimoji="0" lang="en-US" altLang="ko-KR" sz="800" b="0" baseline="0" dirty="0" smtClean="0">
                          <a:solidFill>
                            <a:schemeClr val="tx1"/>
                          </a:solidFill>
                        </a:rPr>
                        <a:t> Glow Lotion</a:t>
                      </a:r>
                      <a:endParaRPr lang="ko-KR" alt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150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Лосьон-</a:t>
                      </a:r>
                      <a:r>
                        <a:rPr lang="ru-RU" altLang="ko-KR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хайлайтер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обладает розовым тоном.</a:t>
                      </a:r>
                      <a:r>
                        <a:rPr lang="ru-RU" altLang="ko-KR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Ухаживает за кожей и 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придает ей объем и красивое свечение.</a:t>
                      </a:r>
                      <a:endParaRPr lang="en-US" altLang="ko-KR" sz="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701040">
                <a:tc>
                  <a:txBody>
                    <a:bodyPr/>
                    <a:lstStyle/>
                    <a:p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Ten Minute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0" dirty="0" smtClean="0">
                          <a:solidFill>
                            <a:schemeClr val="tx1"/>
                          </a:solidFill>
                        </a:rPr>
                        <a:t>Self</a:t>
                      </a:r>
                      <a:r>
                        <a:rPr kumimoji="0" lang="en-US" altLang="ko-KR" sz="800" b="0" baseline="0" dirty="0" smtClean="0">
                          <a:solidFill>
                            <a:schemeClr val="tx1"/>
                          </a:solidFill>
                        </a:rPr>
                        <a:t> Tanning Mousse</a:t>
                      </a:r>
                      <a:endParaRPr lang="ko-KR" alt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120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kumimoji="0" lang="ru-RU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Мусс-автозагар с </a:t>
                      </a:r>
                      <a:r>
                        <a:rPr lang="ru-RU" altLang="ko-KR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гелевой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текстурой придает коже равномерный оттенок загара. Содержит растительный комплекс. </a:t>
                      </a:r>
                      <a:endParaRPr lang="en-US" altLang="ko-KR" sz="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70104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Tony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Moly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Slim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Body Gel</a:t>
                      </a:r>
                      <a:endParaRPr lang="ko-KR" alt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120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мл</a:t>
                      </a:r>
                      <a:endParaRPr kumimoji="0" lang="ru-RU" altLang="ko-KR" sz="800" b="1" dirty="0" smtClean="0">
                        <a:solidFill>
                          <a:prstClr val="black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 latinLnBrk="1"/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Антицеллюлитный гель для коррекции фигуры с массажной насадкой.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648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Tony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Moly</a:t>
                      </a:r>
                    </a:p>
                    <a:p>
                      <a:pPr algn="ctr"/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Slim Body Patch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16g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Антицеллюлитный </a:t>
                      </a:r>
                      <a:r>
                        <a:rPr lang="ru-RU" altLang="ko-KR" sz="8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патч</a:t>
                      </a:r>
                      <a:r>
                        <a:rPr lang="ru-RU" altLang="ko-KR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– универсальное и простое в применении средство, чтобы избавиться от лишних сантиметров. Позволяет видимо улучшить поверхность кожи, сделать её ровнее и эластичнее.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en-US" altLang="ko-KR" sz="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altLang="ko-KR" sz="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Носить на коже в течение двух часов.</a:t>
                      </a:r>
                      <a:endParaRPr lang="en-US" altLang="ko-KR" sz="8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648000">
                <a:tc>
                  <a:txBody>
                    <a:bodyPr/>
                    <a:lstStyle/>
                    <a:p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Hug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Me</a:t>
                      </a:r>
                      <a:endParaRPr kumimoji="0"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0" dirty="0" smtClean="0">
                          <a:solidFill>
                            <a:schemeClr val="tx1"/>
                          </a:solidFill>
                        </a:rPr>
                        <a:t>Hair</a:t>
                      </a:r>
                      <a:r>
                        <a:rPr kumimoji="0" lang="en-US" altLang="ko-KR" sz="800" b="0" baseline="0" dirty="0" smtClean="0">
                          <a:solidFill>
                            <a:schemeClr val="tx1"/>
                          </a:solidFill>
                        </a:rPr>
                        <a:t> Removal Cream</a:t>
                      </a:r>
                      <a:endParaRPr lang="ko-KR" alt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80</a:t>
                      </a:r>
                      <a:r>
                        <a:rPr kumimoji="0" lang="ru-RU" altLang="ko-KR" sz="800" b="1" dirty="0" smtClean="0">
                          <a:latin typeface="+mn-lt"/>
                          <a:ea typeface="맑은 고딕" pitchFamily="50" charset="-127"/>
                        </a:rPr>
                        <a:t>мл</a:t>
                      </a:r>
                      <a:endParaRPr kumimoji="0" lang="ru-RU" altLang="ko-KR" sz="800" b="1" dirty="0" smtClean="0">
                        <a:latin typeface="+mn-lt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Крем для депиляции за одну процедуру быстро и безболезненно удаляет нежелательные волосы на теле</a:t>
                      </a:r>
                      <a:r>
                        <a:rPr lang="ru-RU" altLang="ko-KR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в домашних условиях. Не вызывает раздражения,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успокаивая чувствительную кожу.</a:t>
                      </a:r>
                      <a:endParaRPr lang="ko-KR" altLang="en-US" sz="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48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Hug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Me 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aseline="0" dirty="0" err="1" smtClean="0">
                          <a:solidFill>
                            <a:schemeClr val="tx1"/>
                          </a:solidFill>
                        </a:rPr>
                        <a:t>Deo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Spray</a:t>
                      </a:r>
                      <a:endParaRPr lang="ko-KR" alt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100</a:t>
                      </a:r>
                      <a:r>
                        <a:rPr kumimoji="0" lang="ru-RU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мл</a:t>
                      </a:r>
                      <a:endParaRPr kumimoji="0" lang="ru-RU" altLang="ko-KR" sz="8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err="1" smtClean="0">
                          <a:solidFill>
                            <a:schemeClr val="tx1"/>
                          </a:solidFill>
                        </a:rPr>
                        <a:t>Гипоаллергенный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 дезодорант-спрей для тела обладает ненавязчивым ароматом, устраняет неприятный запах, предотвращает его появление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</a:rPr>
                        <a:t> и нежно ухаживает за кожей.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lang="ko-KR" altLang="en-US" kern="0">
                <a:solidFill>
                  <a:srgbClr val="000000"/>
                </a:solidFill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lang="ko-KR" altLang="en-US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11" name="TextBox 10"/>
            <p:cNvSpPr txBox="1"/>
            <p:nvPr/>
          </p:nvSpPr>
          <p:spPr>
            <a:xfrm>
              <a:off x="5181600" y="113647"/>
              <a:ext cx="1187450" cy="2154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2" name="그룹 14"/>
            <p:cNvGrpSpPr>
              <a:grpSpLocks/>
            </p:cNvGrpSpPr>
            <p:nvPr/>
          </p:nvGrpSpPr>
          <p:grpSpPr bwMode="auto"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7" name="Rectangle 5"/>
              <p:cNvSpPr>
                <a:spLocks noChangeArrowheads="1"/>
              </p:cNvSpPr>
              <p:nvPr/>
            </p:nvSpPr>
            <p:spPr bwMode="auto"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8" name="Rectangle 9"/>
              <p:cNvSpPr>
                <a:spLocks noChangeArrowheads="1"/>
              </p:cNvSpPr>
              <p:nvPr/>
            </p:nvSpPr>
            <p:spPr bwMode="auto"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9" name="Rectangle 5"/>
              <p:cNvSpPr>
                <a:spLocks noChangeArrowheads="1"/>
              </p:cNvSpPr>
              <p:nvPr/>
            </p:nvSpPr>
            <p:spPr bwMode="auto">
              <a:xfrm>
                <a:off x="4563977" y="1571574"/>
                <a:ext cx="859432" cy="857197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 bwMode="auto">
              <a:xfrm>
                <a:off x="3700887" y="714375"/>
                <a:ext cx="863091" cy="857199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1" name="Rectangle 7"/>
              <p:cNvSpPr>
                <a:spLocks noChangeArrowheads="1"/>
              </p:cNvSpPr>
              <p:nvPr/>
            </p:nvSpPr>
            <p:spPr bwMode="auto"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/>
            </p:nvSpPr>
            <p:spPr bwMode="auto">
              <a:xfrm>
                <a:off x="3700887" y="1571574"/>
                <a:ext cx="863091" cy="857197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3" name="그룹 14"/>
            <p:cNvGrpSpPr>
              <a:grpSpLocks/>
            </p:cNvGrpSpPr>
            <p:nvPr/>
          </p:nvGrpSpPr>
          <p:grpSpPr bwMode="auto"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5" name="Rectangle 10"/>
              <p:cNvSpPr>
                <a:spLocks noChangeArrowheads="1"/>
              </p:cNvSpPr>
              <p:nvPr/>
            </p:nvSpPr>
            <p:spPr bwMode="auto"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21"/>
              <p:cNvSpPr>
                <a:spLocks noChangeArrowheads="1"/>
              </p:cNvSpPr>
              <p:nvPr/>
            </p:nvSpPr>
            <p:spPr bwMode="auto"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4" name="그림 22" descr="회사로고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0" name="그룹 29"/>
          <p:cNvGrpSpPr/>
          <p:nvPr/>
        </p:nvGrpSpPr>
        <p:grpSpPr>
          <a:xfrm>
            <a:off x="780585" y="4319972"/>
            <a:ext cx="479771" cy="479947"/>
            <a:chOff x="911483" y="2261460"/>
            <a:chExt cx="1033917" cy="895832"/>
          </a:xfrm>
        </p:grpSpPr>
        <p:pic>
          <p:nvPicPr>
            <p:cNvPr id="31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483" y="2261460"/>
              <a:ext cx="352343" cy="895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3826" y="2261460"/>
              <a:ext cx="338549" cy="895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2375" y="2261460"/>
              <a:ext cx="343025" cy="895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4" name="Picture 2" descr="C:\Users\User\Desktop\Desktop\바디젤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7363" y="6516216"/>
            <a:ext cx="561467" cy="561467"/>
          </a:xfrm>
          <a:prstGeom prst="rect">
            <a:avLst/>
          </a:prstGeom>
          <a:noFill/>
        </p:spPr>
      </p:pic>
      <p:grpSp>
        <p:nvGrpSpPr>
          <p:cNvPr id="2" name="그룹 1"/>
          <p:cNvGrpSpPr/>
          <p:nvPr/>
        </p:nvGrpSpPr>
        <p:grpSpPr>
          <a:xfrm>
            <a:off x="644852" y="7252171"/>
            <a:ext cx="678424" cy="433108"/>
            <a:chOff x="267747" y="7596336"/>
            <a:chExt cx="1512168" cy="1225196"/>
          </a:xfrm>
        </p:grpSpPr>
        <p:pic>
          <p:nvPicPr>
            <p:cNvPr id="35" name="Picture 4" descr="C:\Users\User\Desktop\output\BD99000800 복사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67747" y="7596336"/>
              <a:ext cx="1225196" cy="1225196"/>
            </a:xfrm>
            <a:prstGeom prst="rect">
              <a:avLst/>
            </a:prstGeom>
            <a:noFill/>
          </p:spPr>
        </p:pic>
        <p:pic>
          <p:nvPicPr>
            <p:cNvPr id="36" name="Picture 5" descr="C:\Users\User\Desktop\제품컷!\gkt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987827" y="7884368"/>
              <a:ext cx="792088" cy="751548"/>
            </a:xfrm>
            <a:prstGeom prst="rect">
              <a:avLst/>
            </a:prstGeom>
            <a:noFill/>
          </p:spPr>
        </p:pic>
      </p:grp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528"/>
          <a:stretch>
            <a:fillRect/>
          </a:stretch>
        </p:blipFill>
        <p:spPr bwMode="auto">
          <a:xfrm>
            <a:off x="788957" y="5052892"/>
            <a:ext cx="476907" cy="56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 descr="\\민경사원\신제품촬영\2014\바디&amp;핸드&amp;헤어\바디\탠 미닛 셀프 태닝 무스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420" y="5724128"/>
            <a:ext cx="656722" cy="65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그림 38" descr="제모크림 copy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80585" y="7848364"/>
            <a:ext cx="508392" cy="578785"/>
          </a:xfrm>
          <a:prstGeom prst="rect">
            <a:avLst/>
          </a:prstGeom>
        </p:spPr>
      </p:pic>
      <p:grpSp>
        <p:nvGrpSpPr>
          <p:cNvPr id="40" name="그룹 39"/>
          <p:cNvGrpSpPr/>
          <p:nvPr/>
        </p:nvGrpSpPr>
        <p:grpSpPr>
          <a:xfrm>
            <a:off x="819222" y="8559307"/>
            <a:ext cx="361546" cy="423515"/>
            <a:chOff x="701845" y="7452320"/>
            <a:chExt cx="864096" cy="1287611"/>
          </a:xfrm>
        </p:grpSpPr>
        <p:pic>
          <p:nvPicPr>
            <p:cNvPr id="41" name="Picture 3" descr="C:\Users\User\Desktop\2014년05월01일 13시33분\허그미 데오 스프레이 아쿠아향 복사.pn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701845" y="7460637"/>
              <a:ext cx="514749" cy="1260325"/>
            </a:xfrm>
            <a:prstGeom prst="rect">
              <a:avLst/>
            </a:prstGeom>
            <a:noFill/>
          </p:spPr>
        </p:pic>
        <p:pic>
          <p:nvPicPr>
            <p:cNvPr id="42" name="Picture 4" descr="C:\Users\User\Desktop\2014년05월01일 13시33분\허그미 데오 스프레이 시트러스향 복사.pn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061885" y="7452320"/>
              <a:ext cx="504056" cy="1287611"/>
            </a:xfrm>
            <a:prstGeom prst="rect">
              <a:avLst/>
            </a:prstGeom>
            <a:noFill/>
          </p:spPr>
        </p:pic>
      </p:grpSp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663" t="39654" r="60361" b="36717"/>
          <a:stretch/>
        </p:blipFill>
        <p:spPr bwMode="auto">
          <a:xfrm>
            <a:off x="744590" y="1502483"/>
            <a:ext cx="385189" cy="52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" descr="C:\Users\User\Desktop\신제품\블루밍 데이즈 샤워 코롱 - 로맨틱 가든 복사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132525" y="1613973"/>
            <a:ext cx="139040" cy="399763"/>
          </a:xfrm>
          <a:prstGeom prst="rect">
            <a:avLst/>
          </a:prstGeom>
          <a:noFill/>
        </p:spPr>
      </p:pic>
      <p:grpSp>
        <p:nvGrpSpPr>
          <p:cNvPr id="3" name="그룹 2"/>
          <p:cNvGrpSpPr/>
          <p:nvPr/>
        </p:nvGrpSpPr>
        <p:grpSpPr>
          <a:xfrm>
            <a:off x="712794" y="2170787"/>
            <a:ext cx="560710" cy="554908"/>
            <a:chOff x="627566" y="4660745"/>
            <a:chExt cx="987618" cy="965459"/>
          </a:xfrm>
        </p:grpSpPr>
        <p:pic>
          <p:nvPicPr>
            <p:cNvPr id="45" name="Picture 3" descr="C:\Users\User\Desktop\신제품\블루밍 데이즈 샤워 코롱 - 프레쉬 브리즈 복사.pn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340768" y="4911312"/>
              <a:ext cx="274416" cy="659622"/>
            </a:xfrm>
            <a:prstGeom prst="rect">
              <a:avLst/>
            </a:prstGeom>
            <a:noFill/>
          </p:spPr>
        </p:pic>
        <p:pic>
          <p:nvPicPr>
            <p:cNvPr id="46" name="Picture 3"/>
            <p:cNvPicPr>
              <a:picLocks noChangeAspect="1" noChangeArrowheads="1"/>
            </p:cNvPicPr>
            <p:nvPr/>
          </p:nvPicPr>
          <p:blipFill rotWithShape="1"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5780" t="47184" r="59979" b="30021"/>
            <a:stretch/>
          </p:blipFill>
          <p:spPr bwMode="auto">
            <a:xfrm>
              <a:off x="627566" y="4660745"/>
              <a:ext cx="753978" cy="965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그룹 4"/>
          <p:cNvGrpSpPr/>
          <p:nvPr/>
        </p:nvGrpSpPr>
        <p:grpSpPr>
          <a:xfrm>
            <a:off x="744480" y="2805619"/>
            <a:ext cx="473136" cy="517028"/>
            <a:chOff x="548680" y="2300795"/>
            <a:chExt cx="1118041" cy="929916"/>
          </a:xfrm>
        </p:grpSpPr>
        <p:pic>
          <p:nvPicPr>
            <p:cNvPr id="47" name="Picture 2" descr="C:\Users\User\Desktop\신제품컷\퍼퓸드바디클래식.pn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48680" y="2306701"/>
              <a:ext cx="685993" cy="924010"/>
            </a:xfrm>
            <a:prstGeom prst="rect">
              <a:avLst/>
            </a:prstGeom>
            <a:noFill/>
          </p:spPr>
        </p:pic>
        <p:pic>
          <p:nvPicPr>
            <p:cNvPr id="48" name="Picture 2" descr="C:\Users\User\Desktop\신제품컷\퍼퓸드바디클래식.pn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980728" y="2300795"/>
              <a:ext cx="685993" cy="924010"/>
            </a:xfrm>
            <a:prstGeom prst="rect">
              <a:avLst/>
            </a:prstGeom>
            <a:noFill/>
          </p:spPr>
        </p:pic>
      </p:grpSp>
      <p:grpSp>
        <p:nvGrpSpPr>
          <p:cNvPr id="23" name="그룹 22"/>
          <p:cNvGrpSpPr/>
          <p:nvPr/>
        </p:nvGrpSpPr>
        <p:grpSpPr>
          <a:xfrm>
            <a:off x="763831" y="3576221"/>
            <a:ext cx="503408" cy="473504"/>
            <a:chOff x="548680" y="6084168"/>
            <a:chExt cx="1152128" cy="936104"/>
          </a:xfrm>
        </p:grpSpPr>
        <p:pic>
          <p:nvPicPr>
            <p:cNvPr id="49" name="Picture 3" descr="C:\Users\User\Desktop\신제품컷\퍼퓸드바디그레이스.png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48680" y="6084168"/>
              <a:ext cx="755851" cy="925200"/>
            </a:xfrm>
            <a:prstGeom prst="rect">
              <a:avLst/>
            </a:prstGeom>
            <a:noFill/>
          </p:spPr>
        </p:pic>
        <p:pic>
          <p:nvPicPr>
            <p:cNvPr id="50" name="Picture 3" descr="C:\Users\User\Desktop\신제품컷\퍼퓸드바디그레이스.png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944957" y="6095072"/>
              <a:ext cx="755851" cy="925200"/>
            </a:xfrm>
            <a:prstGeom prst="rect">
              <a:avLst/>
            </a:prstGeom>
            <a:noFill/>
          </p:spPr>
        </p:pic>
      </p:grpSp>
      <p:sp>
        <p:nvSpPr>
          <p:cNvPr id="51" name="Text Box 12"/>
          <p:cNvSpPr txBox="1">
            <a:spLocks noChangeArrowheads="1"/>
          </p:cNvSpPr>
          <p:nvPr/>
        </p:nvSpPr>
        <p:spPr bwMode="auto"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600" dirty="0">
                <a:solidFill>
                  <a:prstClr val="black"/>
                </a:solidFill>
              </a:rPr>
              <a:t>ONE POINT</a:t>
            </a:r>
            <a:r>
              <a:rPr lang="ko-KR" altLang="en-US" sz="1600" dirty="0">
                <a:solidFill>
                  <a:prstClr val="black"/>
                </a:solidFill>
              </a:rPr>
              <a:t> </a:t>
            </a:r>
            <a:r>
              <a:rPr lang="en-US" altLang="ko-KR" sz="1600" dirty="0">
                <a:solidFill>
                  <a:prstClr val="black"/>
                </a:solidFill>
              </a:rPr>
              <a:t>- </a:t>
            </a:r>
            <a:r>
              <a:rPr lang="ru-RU" altLang="ko-KR" sz="1600" dirty="0" smtClean="0">
                <a:solidFill>
                  <a:prstClr val="black"/>
                </a:solidFill>
              </a:rPr>
              <a:t>тело</a:t>
            </a:r>
            <a:endParaRPr lang="en-US" altLang="ko-KR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48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5" name="TextBox 4"/>
            <p:cNvSpPr txBox="1"/>
            <p:nvPr/>
          </p:nvSpPr>
          <p:spPr>
            <a:xfrm>
              <a:off x="5181600" y="113646"/>
              <a:ext cx="1187450" cy="2154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 lang="en-US"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3" name="그룹 14"/>
            <p:cNvGrpSpPr/>
            <p:nvPr/>
          </p:nvGrpSpPr>
          <p:grpSpPr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1" name="Rectangle 5"/>
              <p:cNvSpPr>
                <a:spLocks noChangeArrowheads="1"/>
              </p:cNvSpPr>
              <p:nvPr/>
            </p:nvSpPr>
            <p:spPr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2" name="Rectangle 9"/>
              <p:cNvSpPr>
                <a:spLocks noChangeArrowheads="1"/>
              </p:cNvSpPr>
              <p:nvPr/>
            </p:nvSpPr>
            <p:spPr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>
              <a:xfrm>
                <a:off x="4563977" y="1571574"/>
                <a:ext cx="859432" cy="857197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4" name="Rectangle 9"/>
              <p:cNvSpPr>
                <a:spLocks noChangeArrowheads="1"/>
              </p:cNvSpPr>
              <p:nvPr/>
            </p:nvSpPr>
            <p:spPr>
              <a:xfrm>
                <a:off x="3700887" y="714375"/>
                <a:ext cx="863091" cy="857199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5" name="Rectangle 7"/>
              <p:cNvSpPr>
                <a:spLocks noChangeArrowheads="1"/>
              </p:cNvSpPr>
              <p:nvPr/>
            </p:nvSpPr>
            <p:spPr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7"/>
              <p:cNvSpPr>
                <a:spLocks noChangeArrowheads="1"/>
              </p:cNvSpPr>
              <p:nvPr/>
            </p:nvSpPr>
            <p:spPr>
              <a:xfrm>
                <a:off x="3700887" y="1571574"/>
                <a:ext cx="863091" cy="857197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4" name="그룹 14"/>
            <p:cNvGrpSpPr/>
            <p:nvPr/>
          </p:nvGrpSpPr>
          <p:grpSpPr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9" name="Rectangle 10"/>
              <p:cNvSpPr>
                <a:spLocks noChangeArrowheads="1"/>
              </p:cNvSpPr>
              <p:nvPr/>
            </p:nvSpPr>
            <p:spPr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0" name="Rectangle 21"/>
              <p:cNvSpPr>
                <a:spLocks noChangeArrowheads="1"/>
              </p:cNvSpPr>
              <p:nvPr/>
            </p:nvSpPr>
            <p:spPr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8" name="그림 22" descr="회사로고.JPG"/>
            <p:cNvPicPr>
              <a:picLocks noChangeAspect="1"/>
            </p:cNvPicPr>
            <p:nvPr/>
          </p:nvPicPr>
          <p:blipFill rotWithShape="1">
            <a:blip r:embed="rId5" cstate="print"/>
            <a:srcRect/>
            <a:stretch>
              <a:fillRect/>
            </a:stretch>
          </p:blipFill>
          <p:spPr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sp>
        <p:nvSpPr>
          <p:cNvPr id="17" name="Text Box 12"/>
          <p:cNvSpPr txBox="1">
            <a:spLocks noChangeArrowheads="1"/>
          </p:cNvSpPr>
          <p:nvPr/>
        </p:nvSpPr>
        <p:spPr>
          <a:xfrm>
            <a:off x="538163" y="1020737"/>
            <a:ext cx="5771157" cy="2632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spcAft>
                <a:spcPts val="0"/>
              </a:spcAft>
              <a:defRPr lang="en-US"/>
            </a:pPr>
            <a:r>
              <a:rPr lang="en-US" altLang="en-US" sz="1200" b="1">
                <a:solidFill>
                  <a:prstClr val="black"/>
                </a:solidFill>
              </a:rPr>
              <a:t>Bio</a:t>
            </a:r>
            <a:r>
              <a:rPr lang="ko-KR" altLang="en-US" sz="1200" b="1">
                <a:solidFill>
                  <a:prstClr val="black"/>
                </a:solidFill>
              </a:rPr>
              <a:t> </a:t>
            </a:r>
            <a:r>
              <a:rPr lang="en-US" altLang="en-US" sz="1200" b="1">
                <a:solidFill>
                  <a:prstClr val="black"/>
                </a:solidFill>
              </a:rPr>
              <a:t>Ex</a:t>
            </a:r>
            <a:r>
              <a:rPr lang="ko-KR" altLang="en-US" sz="1200" b="1">
                <a:solidFill>
                  <a:prstClr val="black"/>
                </a:solidFill>
              </a:rPr>
              <a:t> </a:t>
            </a:r>
            <a:r>
              <a:rPr lang="en-US" altLang="en-US" sz="1200" b="1">
                <a:solidFill>
                  <a:prstClr val="black"/>
                </a:solidFill>
              </a:rPr>
              <a:t>Active Cell Line</a:t>
            </a:r>
          </a:p>
        </p:txBody>
      </p:sp>
      <p:grpSp>
        <p:nvGrpSpPr>
          <p:cNvPr id="6" name="Group 2"/>
          <p:cNvGrpSpPr/>
          <p:nvPr/>
        </p:nvGrpSpPr>
        <p:grpSpPr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19" name="Line 10"/>
            <p:cNvSpPr>
              <a:spLocks noChangeShapeType="1"/>
            </p:cNvSpPr>
            <p:nvPr/>
          </p:nvSpPr>
          <p:spPr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  <p:sp>
          <p:nvSpPr>
            <p:cNvPr id="20" name="Line 11"/>
            <p:cNvSpPr>
              <a:spLocks noChangeShapeType="1"/>
            </p:cNvSpPr>
            <p:nvPr/>
          </p:nvSpPr>
          <p:spPr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</p:grpSp>
      <p:sp>
        <p:nvSpPr>
          <p:cNvPr id="21" name="Text Box 12"/>
          <p:cNvSpPr txBox="1">
            <a:spLocks noChangeArrowheads="1"/>
          </p:cNvSpPr>
          <p:nvPr/>
        </p:nvSpPr>
        <p:spPr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 lang="en-US"/>
            </a:pPr>
            <a:r>
              <a:rPr lang="en-US" altLang="ko-KR" sz="1600" b="1" dirty="0">
                <a:solidFill>
                  <a:prstClr val="black"/>
                </a:solidFill>
              </a:rPr>
              <a:t>ONE POINT– SKIN CARE</a:t>
            </a:r>
          </a:p>
        </p:txBody>
      </p:sp>
      <p:sp>
        <p:nvSpPr>
          <p:cNvPr id="23" name="모서리가 둥근 직사각형 22"/>
          <p:cNvSpPr/>
          <p:nvPr/>
        </p:nvSpPr>
        <p:spPr>
          <a:xfrm>
            <a:off x="2550503" y="1432223"/>
            <a:ext cx="1152000" cy="252000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8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Особая текстура</a:t>
            </a:r>
            <a:endParaRPr lang="en-US" altLang="en-US" sz="8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2485800" y="2586783"/>
            <a:ext cx="1296000" cy="252000"/>
          </a:xfrm>
          <a:prstGeom prst="rect">
            <a:avLst/>
          </a:prstGeom>
          <a:solidFill>
            <a:srgbClr val="000000"/>
          </a:solidFill>
          <a:ln w="127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700" b="1" kern="0" dirty="0" smtClean="0">
                <a:solidFill>
                  <a:srgbClr val="FFFFFF"/>
                </a:solidFill>
                <a:latin typeface="맑은 고딕"/>
                <a:ea typeface="맑은 고딕"/>
              </a:rPr>
              <a:t>Превосходно проникает в кожу</a:t>
            </a:r>
            <a:endParaRPr lang="en-US" altLang="en-US" sz="700" b="1" kern="0" dirty="0">
              <a:solidFill>
                <a:srgbClr val="FFFFFF"/>
              </a:solidFill>
              <a:latin typeface="맑은 고딕"/>
              <a:ea typeface="맑은 고딕"/>
            </a:endParaRPr>
          </a:p>
        </p:txBody>
      </p:sp>
      <p:pic>
        <p:nvPicPr>
          <p:cNvPr id="25" name="Picture 17" descr="arrow"/>
          <p:cNvPicPr>
            <a:picLocks noChangeAspect="1" noChangeArrowheads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 rot="16200000">
            <a:off x="3598874" y="2097870"/>
            <a:ext cx="1388445" cy="28803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26" name="대각선 방향의 모서리가 둥근 사각형 25"/>
          <p:cNvSpPr/>
          <p:nvPr/>
        </p:nvSpPr>
        <p:spPr>
          <a:xfrm>
            <a:off x="4581128" y="1691680"/>
            <a:ext cx="1584176" cy="1008112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tx1">
              <a:lumMod val="50000"/>
              <a:lumOff val="50000"/>
            </a:scheme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800" b="1" kern="0" dirty="0" err="1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Антивозрастной</a:t>
            </a:r>
            <a:r>
              <a:rPr lang="ru-RU" altLang="en-US" sz="800" b="1" kern="0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 уход за кожей, запускающий процесс обновления на клеточном уровне</a:t>
            </a:r>
            <a:endParaRPr lang="en-US" altLang="en-US" sz="800" b="1" kern="0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27" name="모서리가 둥근 직사각형 26"/>
          <p:cNvSpPr/>
          <p:nvPr/>
        </p:nvSpPr>
        <p:spPr>
          <a:xfrm>
            <a:off x="970312" y="1720255"/>
            <a:ext cx="1306560" cy="828000"/>
          </a:xfrm>
          <a:prstGeom prst="roundRect">
            <a:avLst>
              <a:gd name="adj" fmla="val 16667"/>
            </a:avLst>
          </a:prstGeom>
          <a:blipFill rotWithShape="1">
            <a:blip r:embed="rId7" cstate="print"/>
            <a:stretch>
              <a:fillRect/>
            </a:stretch>
          </a:blipFill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endParaRPr lang="en-US" altLang="" sz="800"/>
          </a:p>
        </p:txBody>
      </p:sp>
      <p:sp>
        <p:nvSpPr>
          <p:cNvPr id="28" name="모서리가 둥근 직사각형 27"/>
          <p:cNvSpPr/>
          <p:nvPr/>
        </p:nvSpPr>
        <p:spPr>
          <a:xfrm>
            <a:off x="1060195" y="1432224"/>
            <a:ext cx="1152000" cy="252000"/>
          </a:xfrm>
          <a:prstGeom prst="roundRect">
            <a:avLst>
              <a:gd name="adj" fmla="val 16667"/>
            </a:avLst>
          </a:prstGeom>
          <a:solidFill>
            <a:srgbClr val="9966FF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Растительные стволовые клетки</a:t>
            </a:r>
            <a:endParaRPr lang="en-US" altLang="en-US" sz="8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977459" y="2584351"/>
            <a:ext cx="1296000" cy="351758"/>
          </a:xfrm>
          <a:prstGeom prst="rect">
            <a:avLst/>
          </a:prstGeom>
          <a:solidFill>
            <a:srgbClr val="000000"/>
          </a:solidFill>
          <a:ln w="127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700" b="1" kern="0" dirty="0" smtClean="0">
                <a:solidFill>
                  <a:srgbClr val="FFFFFF"/>
                </a:solidFill>
                <a:latin typeface="맑은 고딕"/>
                <a:ea typeface="맑은 고딕"/>
              </a:rPr>
              <a:t>Антиоксидантный эффект и уход за морщинами</a:t>
            </a:r>
            <a:endParaRPr lang="en-US" altLang="en-US" sz="700" b="1" kern="0" dirty="0">
              <a:solidFill>
                <a:srgbClr val="FFFFFF"/>
              </a:solidFill>
              <a:latin typeface="맑은 고딕"/>
              <a:ea typeface="맑은 고딕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728" y="3030268"/>
            <a:ext cx="5724000" cy="215444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ko-KR" sz="800" dirty="0" smtClean="0"/>
              <a:t>Порядок применения</a:t>
            </a:r>
            <a:r>
              <a:rPr lang="en-US" altLang="ko-KR" sz="800" dirty="0" smtClean="0"/>
              <a:t>: </a:t>
            </a:r>
            <a:r>
              <a:rPr lang="ru-RU" altLang="ko-KR" sz="800" dirty="0"/>
              <a:t>э</a:t>
            </a:r>
            <a:r>
              <a:rPr lang="ru-RU" altLang="ko-KR" sz="800" dirty="0" smtClean="0"/>
              <a:t>ссенция</a:t>
            </a:r>
            <a:r>
              <a:rPr lang="en-US" altLang="ko-KR" sz="800" dirty="0" smtClean="0">
                <a:solidFill>
                  <a:prstClr val="black"/>
                </a:solidFill>
              </a:rPr>
              <a:t> </a:t>
            </a:r>
            <a:r>
              <a:rPr lang="ko-KR" altLang="en-US" sz="800" dirty="0">
                <a:solidFill>
                  <a:prstClr val="black"/>
                </a:solidFill>
              </a:rPr>
              <a:t>→ </a:t>
            </a:r>
            <a:r>
              <a:rPr lang="ru-RU" altLang="ko-KR" sz="800" dirty="0" smtClean="0">
                <a:solidFill>
                  <a:prstClr val="black"/>
                </a:solidFill>
              </a:rPr>
              <a:t>сыворотка</a:t>
            </a:r>
            <a:r>
              <a:rPr lang="ko-KR" altLang="en-US" sz="800" dirty="0" smtClean="0">
                <a:solidFill>
                  <a:prstClr val="black"/>
                </a:solidFill>
              </a:rPr>
              <a:t> </a:t>
            </a:r>
            <a:r>
              <a:rPr lang="ko-KR" altLang="en-US" sz="800" dirty="0">
                <a:solidFill>
                  <a:prstClr val="black"/>
                </a:solidFill>
              </a:rPr>
              <a:t>→ </a:t>
            </a:r>
            <a:r>
              <a:rPr lang="ru-RU" altLang="ko-KR" sz="800" dirty="0" smtClean="0">
                <a:solidFill>
                  <a:prstClr val="black"/>
                </a:solidFill>
              </a:rPr>
              <a:t>крем для кожи вокруг глаз или ночной крем для лица</a:t>
            </a:r>
            <a:endParaRPr lang="en-US" altLang="ko-KR" sz="800" dirty="0">
              <a:solidFill>
                <a:prstClr val="black"/>
              </a:solidFill>
            </a:endParaRPr>
          </a:p>
        </p:txBody>
      </p:sp>
      <p:sp>
        <p:nvSpPr>
          <p:cNvPr id="37" name="모서리가 둥근 직사각형 36"/>
          <p:cNvSpPr/>
          <p:nvPr/>
        </p:nvSpPr>
        <p:spPr>
          <a:xfrm>
            <a:off x="2471191" y="1727776"/>
            <a:ext cx="1306560" cy="828000"/>
          </a:xfrm>
          <a:prstGeom prst="roundRect">
            <a:avLst>
              <a:gd name="adj" fmla="val 16667"/>
            </a:avLst>
          </a:prstGeom>
          <a:blipFill rotWithShape="1">
            <a:blip r:embed="rId8" cstate="print"/>
            <a:stretch>
              <a:fillRect/>
            </a:stretch>
          </a:blipFill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endParaRPr lang="en-US" altLang="" sz="800"/>
          </a:p>
        </p:txBody>
      </p:sp>
      <p:graphicFrame>
        <p:nvGraphicFramePr>
          <p:cNvPr id="38" name="표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35429149"/>
              </p:ext>
            </p:extLst>
          </p:nvPr>
        </p:nvGraphicFramePr>
        <p:xfrm>
          <a:off x="548681" y="3310622"/>
          <a:ext cx="5760639" cy="373209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612067"/>
                <a:gridCol w="3060340"/>
              </a:tblGrid>
              <a:tr h="33528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50427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lang="en-US"/>
                      </a:pPr>
                      <a:r>
                        <a:rPr lang="en-US" altLang="en-US" sz="800" dirty="0"/>
                        <a:t>Bio Ex</a:t>
                      </a:r>
                    </a:p>
                    <a:p>
                      <a:pPr algn="ctr">
                        <a:defRPr lang="en-US"/>
                      </a:pPr>
                      <a:r>
                        <a:rPr lang="en-US" altLang="en-US" sz="800" dirty="0"/>
                        <a:t>Active Cell</a:t>
                      </a:r>
                    </a:p>
                    <a:p>
                      <a:pPr algn="ctr">
                        <a:defRPr lang="en-US"/>
                      </a:pPr>
                      <a:r>
                        <a:rPr lang="en-US" altLang="en-US" sz="800" dirty="0"/>
                        <a:t>First Essence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/>
                        <a:t>145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ko-KR" altLang="en-US" sz="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/>
                        <a:t>Эссенция сочетает действие тонера и бустера и</a:t>
                      </a:r>
                      <a:r>
                        <a:rPr lang="ru-RU" altLang="en-US" sz="800" b="0" baseline="0" dirty="0" smtClean="0"/>
                        <a:t> предназначена для </a:t>
                      </a:r>
                      <a:r>
                        <a:rPr lang="ru-RU" altLang="en-US" sz="800" b="0" dirty="0" smtClean="0"/>
                        <a:t>использования после умывания</a:t>
                      </a:r>
                      <a:r>
                        <a:rPr lang="ru-RU" altLang="en-US" sz="800" b="0" baseline="0" dirty="0" smtClean="0"/>
                        <a:t> –</a:t>
                      </a:r>
                      <a:r>
                        <a:rPr lang="ru-RU" altLang="en-US" sz="800" b="0" dirty="0" smtClean="0"/>
                        <a:t> защищает кожу от потери влаги и подготавливает её к дальнейшим </a:t>
                      </a:r>
                      <a:r>
                        <a:rPr lang="ru-RU" altLang="en-US" sz="800" b="0" dirty="0" err="1" smtClean="0"/>
                        <a:t>уходовым</a:t>
                      </a:r>
                      <a:r>
                        <a:rPr lang="ru-RU" altLang="en-US" sz="800" b="0" dirty="0" smtClean="0"/>
                        <a:t> средствам.</a:t>
                      </a:r>
                    </a:p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/>
                        <a:t>Содержит</a:t>
                      </a:r>
                      <a:r>
                        <a:rPr lang="ru-RU" altLang="en-US" sz="800" b="0" baseline="0" dirty="0" smtClean="0"/>
                        <a:t> 10 млн стволовых клеток растений в их оригинальной форме, отличающихся огромным набором полезных компонентов.</a:t>
                      </a:r>
                      <a:endParaRPr lang="en-US" altLang="en-US" sz="800" b="0" dirty="0"/>
                    </a:p>
                  </a:txBody>
                  <a:tcPr anchor="ctr"/>
                </a:tc>
              </a:tr>
              <a:tr h="850427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lang="en-US"/>
                      </a:pPr>
                      <a:r>
                        <a:rPr lang="en-US" altLang="en-US" sz="800" dirty="0"/>
                        <a:t>Bio Ex</a:t>
                      </a:r>
                    </a:p>
                    <a:p>
                      <a:pPr algn="ctr">
                        <a:defRPr lang="en-US"/>
                      </a:pPr>
                      <a:r>
                        <a:rPr lang="en-US" altLang="en-US" sz="800" dirty="0"/>
                        <a:t>Active Cell</a:t>
                      </a:r>
                      <a:endParaRPr lang="ko-KR" altLang="en-US" sz="800" dirty="0"/>
                    </a:p>
                    <a:p>
                      <a:pPr algn="ctr">
                        <a:defRPr lang="en-US"/>
                      </a:pPr>
                      <a:r>
                        <a:rPr lang="en-US" altLang="en-US" sz="800" dirty="0" err="1"/>
                        <a:t>Eyeface</a:t>
                      </a:r>
                      <a:r>
                        <a:rPr lang="en-US" altLang="en-US" sz="800" dirty="0"/>
                        <a:t> Cream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/>
                        <a:t>35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ko-KR" altLang="en-US" sz="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Антивозрастной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крем, одновременно обеспечивающий уход за кожей</a:t>
                      </a:r>
                      <a:r>
                        <a:rPr lang="ru-RU" altLang="en-US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вокруг глаз и кожей лица.</a:t>
                      </a:r>
                      <a:r>
                        <a:rPr lang="ru-RU" altLang="en-US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У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лучшает насыщение кислородом каждой клеточки, устраняет отечность, осветляет темные круги под глазами, разглаживает морщины.</a:t>
                      </a:r>
                      <a:r>
                        <a:rPr lang="ru-RU" altLang="en-US" sz="800" b="0" dirty="0" smtClean="0"/>
                        <a:t> Содержит</a:t>
                      </a:r>
                      <a:r>
                        <a:rPr lang="ru-RU" altLang="en-US" sz="800" b="0" baseline="0" dirty="0" smtClean="0"/>
                        <a:t> 10 млн стволовых клеток растений.</a:t>
                      </a:r>
                      <a:endParaRPr lang="en-US" altLang="ko-KR" sz="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50427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lang="en-US"/>
                      </a:pPr>
                      <a:r>
                        <a:rPr lang="en-US" altLang="en-US" sz="800" dirty="0"/>
                        <a:t>Bio Ex</a:t>
                      </a:r>
                    </a:p>
                    <a:p>
                      <a:pPr algn="ctr">
                        <a:defRPr lang="en-US"/>
                      </a:pPr>
                      <a:r>
                        <a:rPr lang="en-US" altLang="en-US" sz="800" dirty="0"/>
                        <a:t>Active Cell</a:t>
                      </a:r>
                    </a:p>
                    <a:p>
                      <a:pPr algn="ctr">
                        <a:defRPr lang="en-US"/>
                      </a:pPr>
                      <a:r>
                        <a:rPr lang="en-US" altLang="en-US" sz="800" dirty="0"/>
                        <a:t>Real Serum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/>
                        <a:t>60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ko-KR" altLang="en-US" sz="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/>
                        <a:t>Концентрированная сыворотка предназначена для возрастной кожи и позволяет значительно улучшить ее состояние, омолаживая на клеточном уровне. Имеет легкую текстуру, хорошо распределяется,</a:t>
                      </a:r>
                      <a:r>
                        <a:rPr lang="ru-RU" altLang="en-US" sz="800" b="0" baseline="0" dirty="0" smtClean="0"/>
                        <a:t> </a:t>
                      </a:r>
                      <a:r>
                        <a:rPr lang="ru-RU" altLang="en-US" sz="800" b="0" dirty="0" smtClean="0"/>
                        <a:t>быстро впитывается и начинает свое действие.</a:t>
                      </a:r>
                    </a:p>
                    <a:p>
                      <a:pPr marL="0" indent="0" algn="l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b="0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Перед использованием встряхнуть.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51081">
                <a:tc>
                  <a:txBody>
                    <a:bodyPr/>
                    <a:lstStyle/>
                    <a:p>
                      <a:pPr algn="ctr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lang="en-US"/>
                      </a:pPr>
                      <a:r>
                        <a:rPr lang="en-US" altLang="en-US" sz="800" dirty="0"/>
                        <a:t>Bio Ex</a:t>
                      </a:r>
                    </a:p>
                    <a:p>
                      <a:pPr algn="ctr">
                        <a:defRPr lang="en-US"/>
                      </a:pPr>
                      <a:r>
                        <a:rPr lang="en-US" altLang="en-US" sz="800" dirty="0"/>
                        <a:t>Active Cell</a:t>
                      </a:r>
                    </a:p>
                    <a:p>
                      <a:pPr algn="ctr">
                        <a:defRPr lang="en-US"/>
                      </a:pPr>
                      <a:r>
                        <a:rPr lang="en-US" altLang="en-US" sz="800" dirty="0"/>
                        <a:t>Night Cream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/>
                        <a:t>50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ko-KR" altLang="en-US" sz="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Регулярное использование ночного крема способствует разглаживанию морщин, делает кожу упругой и эластичной, уменьшает возрастную пигментацию,</a:t>
                      </a:r>
                      <a:r>
                        <a:rPr lang="ru-RU" altLang="en-US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интенсивно питая и оживляя кожу во время Вашего сна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altLang="ko-KR" sz="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9" cstate="print"/>
          <a:srcRect/>
          <a:stretch>
            <a:fillRect/>
          </a:stretch>
        </p:blipFill>
        <p:spPr>
          <a:xfrm>
            <a:off x="895765" y="5508104"/>
            <a:ext cx="209047" cy="739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 rotWithShape="1">
          <a:blip r:embed="rId10" cstate="print"/>
          <a:srcRect/>
          <a:stretch>
            <a:fillRect/>
          </a:stretch>
        </p:blipFill>
        <p:spPr>
          <a:xfrm>
            <a:off x="790870" y="6444208"/>
            <a:ext cx="477890" cy="399986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0905" y="4644008"/>
            <a:ext cx="256028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8720" y="3707903"/>
            <a:ext cx="278213" cy="72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5" name="Line 10"/>
            <p:cNvSpPr>
              <a:spLocks noChangeShapeType="1"/>
            </p:cNvSpPr>
            <p:nvPr/>
          </p:nvSpPr>
          <p:spPr bwMode="auto"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lang="ko-KR" altLang="en-US" kern="0">
                <a:solidFill>
                  <a:srgbClr val="000000"/>
                </a:solidFill>
              </a:endParaRPr>
            </a:p>
          </p:txBody>
        </p:sp>
        <p:sp>
          <p:nvSpPr>
            <p:cNvPr id="6" name="Line 11"/>
            <p:cNvSpPr>
              <a:spLocks noChangeShapeType="1"/>
            </p:cNvSpPr>
            <p:nvPr/>
          </p:nvSpPr>
          <p:spPr bwMode="auto"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lang="ko-KR" altLang="en-US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8" name="TextBox 7"/>
            <p:cNvSpPr txBox="1"/>
            <p:nvPr/>
          </p:nvSpPr>
          <p:spPr>
            <a:xfrm>
              <a:off x="5181600" y="113647"/>
              <a:ext cx="1187450" cy="2154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9" name="그룹 14"/>
            <p:cNvGrpSpPr>
              <a:grpSpLocks/>
            </p:cNvGrpSpPr>
            <p:nvPr/>
          </p:nvGrpSpPr>
          <p:grpSpPr bwMode="auto"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4" name="Rectangle 5"/>
              <p:cNvSpPr>
                <a:spLocks noChangeArrowheads="1"/>
              </p:cNvSpPr>
              <p:nvPr/>
            </p:nvSpPr>
            <p:spPr bwMode="auto"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5" name="Rectangle 9"/>
              <p:cNvSpPr>
                <a:spLocks noChangeArrowheads="1"/>
              </p:cNvSpPr>
              <p:nvPr/>
            </p:nvSpPr>
            <p:spPr bwMode="auto"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5"/>
              <p:cNvSpPr>
                <a:spLocks noChangeArrowheads="1"/>
              </p:cNvSpPr>
              <p:nvPr/>
            </p:nvSpPr>
            <p:spPr bwMode="auto">
              <a:xfrm>
                <a:off x="4563977" y="1571574"/>
                <a:ext cx="859432" cy="857197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7" name="Rectangle 9"/>
              <p:cNvSpPr>
                <a:spLocks noChangeArrowheads="1"/>
              </p:cNvSpPr>
              <p:nvPr/>
            </p:nvSpPr>
            <p:spPr bwMode="auto">
              <a:xfrm>
                <a:off x="3700887" y="714375"/>
                <a:ext cx="863091" cy="85719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8" name="Rectangle 7"/>
              <p:cNvSpPr>
                <a:spLocks noChangeArrowheads="1"/>
              </p:cNvSpPr>
              <p:nvPr/>
            </p:nvSpPr>
            <p:spPr bwMode="auto"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9" name="Rectangle 7"/>
              <p:cNvSpPr>
                <a:spLocks noChangeArrowheads="1"/>
              </p:cNvSpPr>
              <p:nvPr/>
            </p:nvSpPr>
            <p:spPr bwMode="auto">
              <a:xfrm>
                <a:off x="3700887" y="1571574"/>
                <a:ext cx="863091" cy="857197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0" name="그룹 14"/>
            <p:cNvGrpSpPr>
              <a:grpSpLocks/>
            </p:cNvGrpSpPr>
            <p:nvPr/>
          </p:nvGrpSpPr>
          <p:grpSpPr bwMode="auto"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3" name="Rectangle 21"/>
              <p:cNvSpPr>
                <a:spLocks noChangeArrowheads="1"/>
              </p:cNvSpPr>
              <p:nvPr/>
            </p:nvSpPr>
            <p:spPr bwMode="auto"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1" name="그림 22" descr="회사로고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600" dirty="0">
                <a:solidFill>
                  <a:prstClr val="black"/>
                </a:solidFill>
              </a:rPr>
              <a:t>ONE POINT</a:t>
            </a:r>
            <a:r>
              <a:rPr lang="ko-KR" altLang="en-US" sz="1600" dirty="0">
                <a:solidFill>
                  <a:prstClr val="black"/>
                </a:solidFill>
              </a:rPr>
              <a:t> </a:t>
            </a:r>
            <a:r>
              <a:rPr lang="en-US" altLang="ko-KR" sz="1600" dirty="0">
                <a:solidFill>
                  <a:prstClr val="black"/>
                </a:solidFill>
              </a:rPr>
              <a:t>- </a:t>
            </a:r>
            <a:r>
              <a:rPr lang="ru-RU" altLang="ko-KR" sz="1600" dirty="0" smtClean="0">
                <a:solidFill>
                  <a:prstClr val="black"/>
                </a:solidFill>
              </a:rPr>
              <a:t>тело</a:t>
            </a:r>
            <a:endParaRPr lang="en-US" altLang="ko-KR" sz="1600" dirty="0">
              <a:solidFill>
                <a:prstClr val="black"/>
              </a:solidFill>
            </a:endParaRPr>
          </a:p>
        </p:txBody>
      </p:sp>
      <p:graphicFrame>
        <p:nvGraphicFramePr>
          <p:cNvPr id="21" name="표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45621698"/>
              </p:ext>
            </p:extLst>
          </p:nvPr>
        </p:nvGraphicFramePr>
        <p:xfrm>
          <a:off x="535803" y="1043608"/>
          <a:ext cx="5760640" cy="31394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648072"/>
                <a:gridCol w="3024336"/>
              </a:tblGrid>
              <a:tr h="335280"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0104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Trust Me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Body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Secret Patch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шт.</a:t>
                      </a:r>
                      <a:endParaRPr lang="en-US" altLang="ko-KR" sz="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r>
                        <a:rPr lang="ru-RU" altLang="ko-KR" sz="800" b="1" dirty="0" err="1" smtClean="0">
                          <a:solidFill>
                            <a:schemeClr val="tx1"/>
                          </a:solidFill>
                        </a:rPr>
                        <a:t>гр</a:t>
                      </a:r>
                      <a:endParaRPr lang="ru-RU" altLang="ko-KR" sz="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ko-KR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Гидрогелевый</a:t>
                      </a:r>
                      <a:r>
                        <a:rPr kumimoji="0" lang="ru-RU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0" lang="ru-RU" altLang="ko-KR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патч</a:t>
                      </a:r>
                      <a:r>
                        <a:rPr kumimoji="0" lang="ru-RU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для области груди с эффектом </a:t>
                      </a:r>
                      <a:r>
                        <a:rPr kumimoji="0" lang="ru-RU" altLang="ko-KR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лифтинга</a:t>
                      </a:r>
                      <a:r>
                        <a:rPr kumimoji="0" lang="ru-RU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. Ухаживает за кожей, делая ее упругой и подтянутой. </a:t>
                      </a: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ko-KR" altLang="en-US" sz="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altLang="ko-KR" sz="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Носить на коже около</a:t>
                      </a:r>
                      <a:r>
                        <a:rPr lang="en-US" altLang="ko-KR" sz="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30 </a:t>
                      </a:r>
                      <a:r>
                        <a:rPr lang="ru-RU" altLang="ko-KR" sz="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минут</a:t>
                      </a:r>
                      <a:r>
                        <a:rPr lang="en-US" altLang="ko-KR" sz="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altLang="ko-KR" sz="8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70104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Trust Me Relaxing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Eye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Patch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*</a:t>
                      </a:r>
                      <a:endParaRPr lang="en-US" altLang="ko-KR" sz="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r>
                        <a:rPr lang="ru-RU" altLang="ko-KR" sz="800" b="1" dirty="0" err="1" smtClean="0">
                          <a:solidFill>
                            <a:schemeClr val="tx1"/>
                          </a:solidFill>
                        </a:rPr>
                        <a:t>гр</a:t>
                      </a:r>
                      <a:endParaRPr lang="en-US" altLang="ko-KR" sz="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Расслабляющий </a:t>
                      </a:r>
                      <a:r>
                        <a:rPr lang="ru-RU" altLang="ko-KR" sz="800" b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патч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для кожи вокруг глаз. Увлажняет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и тонизирует нежную кожу, эффективно устраняя следы усталости.</a:t>
                      </a: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Носить на коже около</a:t>
                      </a:r>
                      <a:r>
                        <a:rPr lang="en-US" altLang="ko-KR" sz="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altLang="ko-KR" sz="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r>
                        <a:rPr lang="en-US" altLang="ko-KR" sz="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altLang="ko-KR" sz="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минут</a:t>
                      </a:r>
                      <a:r>
                        <a:rPr lang="en-US" altLang="ko-KR" sz="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altLang="ko-KR" sz="8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70104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Trust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Me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Body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Taping Patch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*</a:t>
                      </a:r>
                      <a:endParaRPr lang="en-US" altLang="ko-KR" sz="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см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*5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м</a:t>
                      </a:r>
                      <a:endParaRPr lang="en-US" altLang="ko-KR" sz="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Ленточный пластырь для тела с жиросжигающим эффектом. Улучшает внешний вид, восстанавливает утраченную упругость и эластичность,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Носить на коже около</a:t>
                      </a:r>
                      <a:r>
                        <a:rPr lang="en-US" altLang="ko-KR" sz="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altLang="ko-KR" sz="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6-8 часов</a:t>
                      </a:r>
                      <a:r>
                        <a:rPr lang="en-US" altLang="ko-KR" sz="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altLang="ko-KR" sz="8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70104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Trust Me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Body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Corset Patch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шт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altLang="ko-KR" sz="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Корсетный </a:t>
                      </a:r>
                      <a:r>
                        <a:rPr lang="ru-RU" altLang="ko-KR" sz="800" b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патч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для тела с обширной площадью предназначен для локального удаления жировых отложений в области живота. Восстанавливает утраченную  упругость и эластичность.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Носить на коже около</a:t>
                      </a:r>
                      <a:r>
                        <a:rPr lang="en-US" altLang="ko-KR" sz="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altLang="ko-KR" sz="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6-8 часов</a:t>
                      </a:r>
                      <a:r>
                        <a:rPr lang="en-US" altLang="ko-KR" sz="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altLang="ko-KR" sz="8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38" t="19070" r="10882" b="23565"/>
          <a:stretch/>
        </p:blipFill>
        <p:spPr>
          <a:xfrm>
            <a:off x="737131" y="1403648"/>
            <a:ext cx="498390" cy="553766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0079" y="2121573"/>
            <a:ext cx="498390" cy="57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48" t="19380" r="10316" b="18450"/>
          <a:stretch/>
        </p:blipFill>
        <p:spPr>
          <a:xfrm>
            <a:off x="737131" y="2843809"/>
            <a:ext cx="500688" cy="576064"/>
          </a:xfrm>
          <a:prstGeom prst="rect">
            <a:avLst/>
          </a:prstGeom>
        </p:spPr>
      </p:pic>
      <p:pic>
        <p:nvPicPr>
          <p:cNvPr id="26" name="Picture 2" descr="C:\Users\User\Downloads\141208트러스트미_복부패치_1차수정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434" t="29506" r="43506" b="10171"/>
          <a:stretch/>
        </p:blipFill>
        <p:spPr bwMode="auto">
          <a:xfrm>
            <a:off x="768022" y="3491880"/>
            <a:ext cx="470447" cy="69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7890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06441700"/>
              </p:ext>
            </p:extLst>
          </p:nvPr>
        </p:nvGraphicFramePr>
        <p:xfrm>
          <a:off x="535803" y="1043608"/>
          <a:ext cx="5760640" cy="62664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648072"/>
                <a:gridCol w="3024336"/>
              </a:tblGrid>
              <a:tr h="335280"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576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Milk 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Hand Cream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70</a:t>
                      </a:r>
                      <a:r>
                        <a:rPr kumimoji="0" lang="ru-RU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мл</a:t>
                      </a:r>
                      <a:endParaRPr kumimoji="0" lang="ru-RU" altLang="ko-KR" sz="8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Крем для рук с молочными протеинами хорошо впитывается, не образует на коже липкую или жирную пленку,  придавая ей гладкость.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576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err="1" smtClean="0">
                          <a:solidFill>
                            <a:schemeClr val="tx1"/>
                          </a:solidFill>
                        </a:rPr>
                        <a:t>Floria</a:t>
                      </a:r>
                      <a:endParaRPr kumimoji="0"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Moisture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Hand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Cream</a:t>
                      </a:r>
                      <a:endParaRPr kumimoji="0" lang="ko-KR" altLang="en-US" sz="8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50</a:t>
                      </a:r>
                      <a:r>
                        <a:rPr kumimoji="0" lang="ru-RU" altLang="ko-KR" sz="800" b="1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мл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</a:pPr>
                      <a:r>
                        <a:rPr lang="ru-RU" altLang="ko-KR" sz="800" kern="1200" dirty="0" smtClean="0">
                          <a:effectLst/>
                        </a:rPr>
                        <a:t>Увлажняющий крем для рук из цветочной серии</a:t>
                      </a:r>
                      <a:r>
                        <a:rPr lang="ru-RU" altLang="ko-KR" sz="800" kern="1200" baseline="0" dirty="0" smtClean="0">
                          <a:effectLst/>
                        </a:rPr>
                        <a:t> интенсивно ухаживает за сухой кожей.</a:t>
                      </a:r>
                      <a:endParaRPr lang="ru-RU" altLang="ko-KR" sz="800" kern="1200" dirty="0" smtClean="0">
                        <a:effectLst/>
                      </a:endParaRPr>
                    </a:p>
                    <a:p>
                      <a:pPr algn="just" latinLnBrk="1">
                        <a:lnSpc>
                          <a:spcPct val="100000"/>
                        </a:lnSpc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Обладает ароматом, напоминающим парфюм</a:t>
                      </a:r>
                      <a:r>
                        <a:rPr kumimoji="0" lang="en-US" altLang="ko-K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Chloe Eau De </a:t>
                      </a:r>
                      <a:r>
                        <a:rPr kumimoji="0" lang="en-US" altLang="ko-KR" sz="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Parfum</a:t>
                      </a:r>
                      <a:r>
                        <a:rPr kumimoji="0" lang="ru-RU" altLang="ko-K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.</a:t>
                      </a:r>
                      <a:endParaRPr lang="en-US" altLang="ko-KR" sz="8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576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err="1" smtClean="0">
                          <a:solidFill>
                            <a:schemeClr val="tx1"/>
                          </a:solidFill>
                        </a:rPr>
                        <a:t>Floria</a:t>
                      </a:r>
                      <a:endParaRPr kumimoji="0"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Firming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Hand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Cream</a:t>
                      </a:r>
                      <a:endParaRPr kumimoji="0" lang="en-US" altLang="ko-KR" sz="8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50</a:t>
                      </a:r>
                      <a:r>
                        <a:rPr kumimoji="0" lang="ru-RU" altLang="ko-KR" sz="800" b="1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мл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dirty="0" smtClean="0"/>
                        <a:t>Укрепляющий крем для рук из цветочной серии возвращает коже утраченную упругость и эластичность, разглаживает морщины.</a:t>
                      </a: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Обладает ароматом, напоминающим парфюм</a:t>
                      </a:r>
                      <a:r>
                        <a:rPr kumimoji="0" lang="en-US" altLang="ko-K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0" lang="en-US" altLang="ko-KR" sz="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Lanvin</a:t>
                      </a:r>
                      <a:r>
                        <a:rPr lang="ko-KR" altLang="en-US" sz="800" dirty="0" smtClean="0"/>
                        <a:t> </a:t>
                      </a:r>
                      <a:r>
                        <a:rPr lang="en-US" altLang="ko-KR" sz="800" b="1" dirty="0" smtClean="0"/>
                        <a:t>Marry Me</a:t>
                      </a:r>
                      <a:r>
                        <a:rPr lang="ru-RU" altLang="ko-KR" sz="800" b="1" dirty="0" smtClean="0"/>
                        <a:t>.</a:t>
                      </a:r>
                      <a:endParaRPr lang="en-US" altLang="ko-KR" sz="8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[</a:t>
                      </a:r>
                      <a:r>
                        <a:rPr lang="ru-RU" altLang="ko-KR" sz="800" b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Антивозрастной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уход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g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]</a:t>
                      </a:r>
                    </a:p>
                  </a:txBody>
                  <a:tcPr anchor="ctr"/>
                </a:tc>
              </a:tr>
              <a:tr h="576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err="1" smtClean="0">
                          <a:solidFill>
                            <a:schemeClr val="tx1"/>
                          </a:solidFill>
                        </a:rPr>
                        <a:t>Floria</a:t>
                      </a:r>
                      <a:endParaRPr kumimoji="0"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Refresh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Hand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Gel</a:t>
                      </a:r>
                      <a:endParaRPr kumimoji="0" lang="ko-KR" altLang="en-US" sz="8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50</a:t>
                      </a:r>
                      <a:r>
                        <a:rPr kumimoji="0" lang="ru-RU" altLang="ko-KR" sz="800" b="1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мл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dirty="0" smtClean="0"/>
                        <a:t>Освежающий крем-гель быстро оживляет кожу рук и создает эффективный барьер, защищающий</a:t>
                      </a:r>
                      <a:r>
                        <a:rPr lang="ru-RU" altLang="ko-KR" sz="800" baseline="0" dirty="0" smtClean="0"/>
                        <a:t> </a:t>
                      </a:r>
                      <a:r>
                        <a:rPr lang="ru-RU" altLang="ko-KR" sz="800" dirty="0" smtClean="0"/>
                        <a:t>от негативного действия окружающей среды. </a:t>
                      </a: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ko-KR" altLang="en-US" sz="8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Обладает ароматом, напоминающим парфюм</a:t>
                      </a:r>
                      <a:r>
                        <a:rPr kumimoji="0" lang="en-US" altLang="ko-K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Elizabeth Arden Green Tea</a:t>
                      </a:r>
                      <a:r>
                        <a:rPr kumimoji="0" lang="ru-RU" altLang="ko-K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.</a:t>
                      </a:r>
                      <a:endParaRPr lang="en-US" altLang="ko-KR" sz="8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576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Pure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Milk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Hand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Cream</a:t>
                      </a:r>
                      <a:endParaRPr lang="ko-KR" alt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80</a:t>
                      </a:r>
                      <a:r>
                        <a:rPr lang="ru-RU" altLang="ko-KR" sz="800" b="1" dirty="0" err="1" smtClean="0">
                          <a:solidFill>
                            <a:schemeClr val="tx1"/>
                          </a:solidFill>
                        </a:rPr>
                        <a:t>гр</a:t>
                      </a:r>
                      <a:endParaRPr lang="en-US" altLang="ko-KR" sz="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</a:rPr>
                        <a:t>Крем для рук с молочными протеинами хорошо впитывается, не образует на коже липкую пленку,</a:t>
                      </a:r>
                      <a:r>
                        <a:rPr lang="ru-RU" altLang="ko-KR" sz="800" baseline="0" dirty="0" smtClean="0">
                          <a:solidFill>
                            <a:schemeClr val="tx1"/>
                          </a:solidFill>
                        </a:rPr>
                        <a:t> обладает успокаивающим запахом детского талька.</a:t>
                      </a:r>
                      <a:endParaRPr lang="ru-RU" altLang="ko-KR" sz="8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576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Green Tangerine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0" dirty="0" smtClean="0">
                          <a:solidFill>
                            <a:schemeClr val="tx1"/>
                          </a:solidFill>
                        </a:rPr>
                        <a:t>Hand</a:t>
                      </a:r>
                      <a:r>
                        <a:rPr kumimoji="0" lang="en-US" altLang="ko-KR" sz="800" b="0" baseline="0" dirty="0" smtClean="0">
                          <a:solidFill>
                            <a:schemeClr val="tx1"/>
                          </a:solidFill>
                        </a:rPr>
                        <a:t> Essence</a:t>
                      </a:r>
                      <a:endParaRPr lang="ko-KR" alt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80</a:t>
                      </a:r>
                      <a:r>
                        <a:rPr kumimoji="0"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aseline="0" dirty="0" smtClean="0">
                          <a:solidFill>
                            <a:schemeClr val="tx1"/>
                          </a:solidFill>
                        </a:rPr>
                        <a:t>Увлажняющая эссенция для рук с экстрактом зелёного мандарина наполняет кожу витаминами в любое время года и окутывает приятным цитрусовым ароматом.</a:t>
                      </a:r>
                      <a:endParaRPr lang="en-US" altLang="ko-KR" sz="80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576000">
                <a:tc>
                  <a:txBody>
                    <a:bodyPr/>
                    <a:lstStyle/>
                    <a:p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Butter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Mellow</a:t>
                      </a:r>
                      <a:endParaRPr kumimoji="0"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0" dirty="0" smtClean="0">
                          <a:solidFill>
                            <a:schemeClr val="tx1"/>
                          </a:solidFill>
                        </a:rPr>
                        <a:t>Hand</a:t>
                      </a:r>
                      <a:r>
                        <a:rPr kumimoji="0" lang="en-US" altLang="ko-KR" sz="800" b="0" baseline="0" dirty="0" smtClean="0">
                          <a:solidFill>
                            <a:schemeClr val="tx1"/>
                          </a:solidFill>
                        </a:rPr>
                        <a:t> Butter</a:t>
                      </a:r>
                      <a:endParaRPr lang="ko-KR" alt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80</a:t>
                      </a:r>
                      <a:r>
                        <a:rPr kumimoji="0"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Крем-масло для интенсивного увлажнения кожи рук тает после нанесения и проникает в самую глубину каждой клеточки.</a:t>
                      </a:r>
                      <a:r>
                        <a:rPr lang="en-US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altLang="ko-KR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Альтернатива французскому средству для ухода за кожей рук </a:t>
                      </a:r>
                      <a:r>
                        <a:rPr lang="en-US" altLang="ko-KR" sz="8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L'occitane</a:t>
                      </a:r>
                      <a:r>
                        <a:rPr lang="en-US" altLang="ko-KR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8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Shea</a:t>
                      </a:r>
                      <a:r>
                        <a:rPr lang="en-US" altLang="ko-KR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Butter</a:t>
                      </a:r>
                      <a:r>
                        <a:rPr lang="ru-RU" altLang="ko-KR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anchor="ctr"/>
                </a:tc>
              </a:tr>
              <a:tr h="576000">
                <a:tc>
                  <a:txBody>
                    <a:bodyPr/>
                    <a:lstStyle/>
                    <a:p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Intense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 Care</a:t>
                      </a:r>
                      <a:endParaRPr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Snail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Hand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Cream</a:t>
                      </a:r>
                      <a:endParaRPr lang="ko-KR" alt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60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мл</a:t>
                      </a:r>
                      <a:endParaRPr kumimoji="0" lang="ru-RU" altLang="ko-KR" sz="800" b="1" dirty="0" smtClean="0">
                        <a:solidFill>
                          <a:prstClr val="black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</a:rPr>
                        <a:t>Крем для рук с экстрактом слизи улитки отбеливает и оказывает </a:t>
                      </a:r>
                      <a:r>
                        <a:rPr lang="ru-RU" altLang="ko-KR" sz="800" dirty="0" err="1" smtClean="0">
                          <a:solidFill>
                            <a:schemeClr val="tx1"/>
                          </a:solidFill>
                        </a:rPr>
                        <a:t>анитивозрастной</a:t>
                      </a:r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</a:rPr>
                        <a:t> эффект.</a:t>
                      </a:r>
                    </a:p>
                  </a:txBody>
                  <a:tcPr anchor="ctr"/>
                </a:tc>
              </a:tr>
              <a:tr h="576000">
                <a:tc>
                  <a:txBody>
                    <a:bodyPr/>
                    <a:lstStyle/>
                    <a:p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Natural Green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Hand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Cream</a:t>
                      </a: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12K</a:t>
                      </a:r>
                      <a:endParaRPr lang="ko-KR" alt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30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мл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Линейка кремов,</a:t>
                      </a:r>
                      <a:r>
                        <a:rPr lang="ru-RU" altLang="ko-KR" sz="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обладающих разными ароматами, предназначена для решения определенной проблемы кожи рук.</a:t>
                      </a:r>
                      <a:endParaRPr lang="en-US" altLang="ko-KR" sz="8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6 видов с цветочными экстрактами+6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</a:rPr>
                        <a:t> видов на основе экстрактов, употребляемых в пищу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Каждые шесть видов доступны</a:t>
                      </a:r>
                      <a:r>
                        <a:rPr lang="ru-RU" altLang="ko-KR" sz="800" b="1" baseline="0" dirty="0" smtClean="0">
                          <a:solidFill>
                            <a:schemeClr val="tx1"/>
                          </a:solidFill>
                        </a:rPr>
                        <a:t> в подарочной упаковке.</a:t>
                      </a:r>
                      <a:endParaRPr lang="en-US" altLang="ko-KR" sz="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lang="ko-KR" altLang="en-US" kern="0">
                <a:solidFill>
                  <a:srgbClr val="000000"/>
                </a:solidFill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lang="ko-KR" altLang="en-US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11" name="TextBox 10"/>
            <p:cNvSpPr txBox="1"/>
            <p:nvPr/>
          </p:nvSpPr>
          <p:spPr>
            <a:xfrm>
              <a:off x="5181600" y="113647"/>
              <a:ext cx="1187450" cy="2154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2" name="그룹 14"/>
            <p:cNvGrpSpPr>
              <a:grpSpLocks/>
            </p:cNvGrpSpPr>
            <p:nvPr/>
          </p:nvGrpSpPr>
          <p:grpSpPr bwMode="auto"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7" name="Rectangle 5"/>
              <p:cNvSpPr>
                <a:spLocks noChangeArrowheads="1"/>
              </p:cNvSpPr>
              <p:nvPr/>
            </p:nvSpPr>
            <p:spPr bwMode="auto"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8" name="Rectangle 9"/>
              <p:cNvSpPr>
                <a:spLocks noChangeArrowheads="1"/>
              </p:cNvSpPr>
              <p:nvPr/>
            </p:nvSpPr>
            <p:spPr bwMode="auto"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9" name="Rectangle 5"/>
              <p:cNvSpPr>
                <a:spLocks noChangeArrowheads="1"/>
              </p:cNvSpPr>
              <p:nvPr/>
            </p:nvSpPr>
            <p:spPr bwMode="auto">
              <a:xfrm>
                <a:off x="4563977" y="1571574"/>
                <a:ext cx="859432" cy="857197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 bwMode="auto">
              <a:xfrm>
                <a:off x="3700887" y="714375"/>
                <a:ext cx="863091" cy="857199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1" name="Rectangle 7"/>
              <p:cNvSpPr>
                <a:spLocks noChangeArrowheads="1"/>
              </p:cNvSpPr>
              <p:nvPr/>
            </p:nvSpPr>
            <p:spPr bwMode="auto"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/>
            </p:nvSpPr>
            <p:spPr bwMode="auto">
              <a:xfrm>
                <a:off x="3700887" y="1571574"/>
                <a:ext cx="863091" cy="857197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3" name="그룹 14"/>
            <p:cNvGrpSpPr>
              <a:grpSpLocks/>
            </p:cNvGrpSpPr>
            <p:nvPr/>
          </p:nvGrpSpPr>
          <p:grpSpPr bwMode="auto"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5" name="Rectangle 10"/>
              <p:cNvSpPr>
                <a:spLocks noChangeArrowheads="1"/>
              </p:cNvSpPr>
              <p:nvPr/>
            </p:nvSpPr>
            <p:spPr bwMode="auto"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21"/>
              <p:cNvSpPr>
                <a:spLocks noChangeArrowheads="1"/>
              </p:cNvSpPr>
              <p:nvPr/>
            </p:nvSpPr>
            <p:spPr bwMode="auto"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4" name="그림 22" descr="회사로고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3" name="그림 30" descr="TM4162-밀크 핸드크림 사본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6651" y="1392268"/>
            <a:ext cx="57606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그림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435" r="3914"/>
          <a:stretch/>
        </p:blipFill>
        <p:spPr>
          <a:xfrm>
            <a:off x="906907" y="3527884"/>
            <a:ext cx="192116" cy="432048"/>
          </a:xfrm>
          <a:prstGeom prst="rect">
            <a:avLst/>
          </a:prstGeom>
        </p:spPr>
      </p:pic>
      <p:pic>
        <p:nvPicPr>
          <p:cNvPr id="45" name="그림 44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77" r="36481"/>
          <a:stretch/>
        </p:blipFill>
        <p:spPr>
          <a:xfrm>
            <a:off x="919728" y="2771800"/>
            <a:ext cx="205019" cy="468000"/>
          </a:xfrm>
          <a:prstGeom prst="rect">
            <a:avLst/>
          </a:prstGeom>
        </p:spPr>
      </p:pic>
      <p:pic>
        <p:nvPicPr>
          <p:cNvPr id="46" name="그림 4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2000"/>
                    </a14:imgEffect>
                    <a14:imgEffect>
                      <a14:brightnessContrast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74" t="31433" r="68381" b="24559"/>
          <a:stretch/>
        </p:blipFill>
        <p:spPr>
          <a:xfrm>
            <a:off x="891104" y="2020191"/>
            <a:ext cx="183523" cy="432000"/>
          </a:xfrm>
          <a:prstGeom prst="rect">
            <a:avLst/>
          </a:prstGeom>
        </p:spPr>
      </p:pic>
      <p:pic>
        <p:nvPicPr>
          <p:cNvPr id="47" name="Picture 2" descr="C:\Users\User\Desktop\output\gregr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78515" y="4680012"/>
            <a:ext cx="208227" cy="494876"/>
          </a:xfrm>
          <a:prstGeom prst="rect">
            <a:avLst/>
          </a:prstGeom>
          <a:noFill/>
        </p:spPr>
      </p:pic>
      <p:pic>
        <p:nvPicPr>
          <p:cNvPr id="48" name="Picture 2" descr="C:\Users\User\Desktop\제품사진 (1)\제품사진\IMG_5853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21142" y="5257803"/>
            <a:ext cx="303605" cy="502329"/>
          </a:xfrm>
          <a:prstGeom prst="rect">
            <a:avLst/>
          </a:prstGeom>
          <a:noFill/>
        </p:spPr>
      </p:pic>
      <p:pic>
        <p:nvPicPr>
          <p:cNvPr id="49" name="그림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3136" y="5773638"/>
            <a:ext cx="554200" cy="554200"/>
          </a:xfrm>
          <a:prstGeom prst="rect">
            <a:avLst/>
          </a:prstGeom>
        </p:spPr>
      </p:pic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600" dirty="0">
                <a:solidFill>
                  <a:prstClr val="black"/>
                </a:solidFill>
              </a:rPr>
              <a:t>ONE POINT</a:t>
            </a:r>
            <a:r>
              <a:rPr lang="ko-KR" altLang="en-US" sz="1600" dirty="0">
                <a:solidFill>
                  <a:prstClr val="black"/>
                </a:solidFill>
              </a:rPr>
              <a:t> </a:t>
            </a:r>
            <a:r>
              <a:rPr lang="en-US" altLang="ko-KR" sz="1600" dirty="0">
                <a:solidFill>
                  <a:prstClr val="black"/>
                </a:solidFill>
              </a:rPr>
              <a:t>- </a:t>
            </a:r>
            <a:r>
              <a:rPr lang="ru-RU" altLang="ko-KR" sz="1600" dirty="0" smtClean="0">
                <a:solidFill>
                  <a:prstClr val="black"/>
                </a:solidFill>
              </a:rPr>
              <a:t>тело</a:t>
            </a:r>
            <a:endParaRPr lang="en-US" altLang="ko-KR" sz="1600" dirty="0">
              <a:solidFill>
                <a:prstClr val="black"/>
              </a:solidFill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2361" y="4095303"/>
            <a:ext cx="187653" cy="4603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" name="그룹 40"/>
          <p:cNvGrpSpPr/>
          <p:nvPr/>
        </p:nvGrpSpPr>
        <p:grpSpPr>
          <a:xfrm>
            <a:off x="623458" y="6634410"/>
            <a:ext cx="745457" cy="368556"/>
            <a:chOff x="1385099" y="3443709"/>
            <a:chExt cx="1053731" cy="741250"/>
          </a:xfrm>
        </p:grpSpPr>
        <p:pic>
          <p:nvPicPr>
            <p:cNvPr id="50" name="Picture 2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5099" y="3443709"/>
              <a:ext cx="1053731" cy="397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9591" y="3851920"/>
              <a:ext cx="1031297" cy="333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20806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1"/>
          <p:cNvSpPr txBox="1">
            <a:spLocks noChangeArrowheads="1"/>
          </p:cNvSpPr>
          <p:nvPr/>
        </p:nvSpPr>
        <p:spPr bwMode="auto">
          <a:xfrm>
            <a:off x="6426225" y="15446"/>
            <a:ext cx="443259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prstClr val="white"/>
                </a:solidFill>
              </a:rPr>
              <a:t>Internal Use Only</a:t>
            </a:r>
            <a:endParaRPr lang="ko-KR" altLang="en-US" sz="1000" b="1" dirty="0">
              <a:solidFill>
                <a:prstClr val="white"/>
              </a:solidFill>
            </a:endParaRPr>
          </a:p>
        </p:txBody>
      </p:sp>
      <p:graphicFrame>
        <p:nvGraphicFramePr>
          <p:cNvPr id="15" name="표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32156490"/>
              </p:ext>
            </p:extLst>
          </p:nvPr>
        </p:nvGraphicFramePr>
        <p:xfrm>
          <a:off x="368660" y="1115616"/>
          <a:ext cx="5917842" cy="583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/>
                <a:gridCol w="1065672"/>
                <a:gridCol w="1074075"/>
                <a:gridCol w="914881"/>
                <a:gridCol w="950618"/>
                <a:gridCol w="452242"/>
                <a:gridCol w="452242"/>
              </a:tblGrid>
              <a:tr h="1296144">
                <a:tc>
                  <a:txBody>
                    <a:bodyPr/>
                    <a:lstStyle/>
                    <a:p>
                      <a:pPr algn="ctr" latinLnBrk="1"/>
                      <a:endParaRPr lang="en-US" altLang="ko-KR" sz="1050" b="1" dirty="0" smtClean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ru-RU" altLang="ko-KR" sz="105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Стандартная упаковка</a:t>
                      </a:r>
                      <a:endParaRPr lang="ko-KR" altLang="en-US" sz="1050" b="1" dirty="0" smtClean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68580" marR="68580" marT="60960" marB="6096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68580" marR="68580" marT="60960" marB="60960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68580" marR="68580" marT="60960" marB="60960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68580" marR="68580" marT="60960" marB="60960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648072"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наименование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Intense</a:t>
                      </a:r>
                      <a:r>
                        <a:rPr lang="en-US" altLang="ko-KR" sz="800" b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Care</a:t>
                      </a:r>
                      <a:r>
                        <a:rPr lang="ko-KR" altLang="en-US" sz="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/>
                      </a:r>
                      <a:br>
                        <a:rPr lang="ko-KR" altLang="en-US" sz="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</a:br>
                      <a:r>
                        <a:rPr lang="en-US" altLang="ko-KR" sz="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Snail</a:t>
                      </a:r>
                      <a:r>
                        <a:rPr lang="en-US" altLang="ko-KR" sz="800" b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Hand </a:t>
                      </a:r>
                      <a:r>
                        <a:rPr lang="en-US" altLang="ko-KR" sz="800" b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Cream</a:t>
                      </a:r>
                      <a:endParaRPr lang="en-US" altLang="ko-KR" sz="800" b="0" u="none" strike="noStrike" baseline="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Floria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Moisture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Floria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Firming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Floria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Refresh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368152"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105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Средства в тюбиках</a:t>
                      </a:r>
                      <a:endParaRPr lang="ko-KR" altLang="en-US" sz="1050" b="1" dirty="0" smtClean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68580" marR="68580" marT="60960" marB="6096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68580" marR="68580" marT="60960" marB="6096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68580" marR="68580" marT="60960" marB="6096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68580" marR="68580" marT="60960" marB="6096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68580" marR="68580" marT="60960" marB="6096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наименование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Natural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Green</a:t>
                      </a:r>
                      <a:endParaRPr lang="en-US" altLang="ko-KR" sz="8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Hand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Cream 12K</a:t>
                      </a:r>
                      <a:endParaRPr lang="en-US" altLang="ko-KR" sz="8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each</a:t>
                      </a:r>
                      <a:endParaRPr lang="ko-KR" altLang="en-US" sz="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Pure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Milk</a:t>
                      </a:r>
                      <a:endParaRPr lang="en-US" altLang="ko-KR" sz="8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Hand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Cream</a:t>
                      </a:r>
                      <a:endParaRPr lang="en-US" altLang="ko-KR" sz="8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Green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Tangerine</a:t>
                      </a:r>
                      <a:endParaRPr lang="en-US" altLang="ko-KR" sz="8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Hand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Essence</a:t>
                      </a:r>
                      <a:endParaRPr lang="en-US" altLang="ko-KR" sz="80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Butter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Mellow</a:t>
                      </a:r>
                    </a:p>
                    <a:p>
                      <a:pPr algn="ctr" latinLnBrk="1"/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Hand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Butter</a:t>
                      </a:r>
                      <a:endParaRPr lang="en-US" altLang="ko-KR" sz="8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Premium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RX</a:t>
                      </a:r>
                    </a:p>
                    <a:p>
                      <a:pPr algn="ctr" latinLnBrk="1"/>
                      <a:r>
                        <a:rPr lang="en-US" altLang="ko-KR" sz="80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Horesyu</a:t>
                      </a: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/Camel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Milk</a:t>
                      </a:r>
                      <a:endParaRPr lang="en-US" altLang="ko-KR" sz="8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69451"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105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Упаковка</a:t>
                      </a:r>
                      <a:r>
                        <a:rPr lang="ru-RU" altLang="ko-KR" sz="1050" b="1" baseline="0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 с эксклюзивным дизайном</a:t>
                      </a:r>
                      <a:endParaRPr lang="en-US" altLang="ko-KR" sz="1050" b="1" dirty="0" smtClean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68580" marR="68580" marT="60960" marB="6096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68580" marR="68580" marT="60960" marB="6096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68580" marR="68580" marT="60960" marB="6096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 marL="68580" marR="68580" marT="60960" marB="60960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68580" marR="68580" marT="60960" marB="60960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674765"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наименование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Peach</a:t>
                      </a:r>
                    </a:p>
                    <a:p>
                      <a:pPr algn="ctr" latinLnBrk="1"/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Hand </a:t>
                      </a: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Cream</a:t>
                      </a:r>
                      <a:endParaRPr lang="ko-KR" altLang="en-US" sz="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Tangerine</a:t>
                      </a:r>
                    </a:p>
                    <a:p>
                      <a:pPr algn="ctr" latinLnBrk="1"/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Hand </a:t>
                      </a: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Cream</a:t>
                      </a:r>
                      <a:endParaRPr lang="ko-KR" altLang="en-US" sz="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Red Apple</a:t>
                      </a:r>
                    </a:p>
                    <a:p>
                      <a:pPr algn="ctr" latinLnBrk="1"/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Hand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Cream</a:t>
                      </a:r>
                      <a:endParaRPr lang="ko-KR" altLang="en-US" sz="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Magic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Food</a:t>
                      </a:r>
                      <a:endParaRPr lang="en-US" altLang="ko-KR" sz="8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Banana</a:t>
                      </a:r>
                    </a:p>
                    <a:p>
                      <a:pPr algn="ctr" latinLnBrk="1"/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Hand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Milk</a:t>
                      </a:r>
                      <a:endParaRPr lang="ko-KR" altLang="en-US" sz="8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Panda’s Dream</a:t>
                      </a:r>
                    </a:p>
                    <a:p>
                      <a:pPr algn="ctr" latinLnBrk="1"/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Hand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Cream</a:t>
                      </a:r>
                      <a:endParaRPr lang="ko-KR" altLang="en-US" sz="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8580" marR="68580" marT="60960" marB="609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435" r="3914"/>
          <a:stretch/>
        </p:blipFill>
        <p:spPr>
          <a:xfrm>
            <a:off x="5637234" y="1415016"/>
            <a:ext cx="312046" cy="7888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" name="그룹 14"/>
          <p:cNvGrpSpPr/>
          <p:nvPr/>
        </p:nvGrpSpPr>
        <p:grpSpPr>
          <a:xfrm>
            <a:off x="4112641" y="1181291"/>
            <a:ext cx="700138" cy="1008115"/>
            <a:chOff x="5575784" y="1954185"/>
            <a:chExt cx="933516" cy="1190215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6277" r="36481"/>
            <a:stretch/>
          </p:blipFill>
          <p:spPr>
            <a:xfrm>
              <a:off x="5575784" y="2204215"/>
              <a:ext cx="428637" cy="94018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3" name="그룹 45"/>
            <p:cNvGrpSpPr>
              <a:grpSpLocks/>
            </p:cNvGrpSpPr>
            <p:nvPr/>
          </p:nvGrpSpPr>
          <p:grpSpPr bwMode="auto">
            <a:xfrm>
              <a:off x="5816397" y="1954185"/>
              <a:ext cx="692903" cy="500063"/>
              <a:chOff x="688799" y="3562937"/>
              <a:chExt cx="620707" cy="434091"/>
            </a:xfrm>
          </p:grpSpPr>
          <p:sp>
            <p:nvSpPr>
              <p:cNvPr id="20" name="포인트가 16개인 별 19"/>
              <p:cNvSpPr/>
              <p:nvPr/>
            </p:nvSpPr>
            <p:spPr>
              <a:xfrm>
                <a:off x="751129" y="3562937"/>
                <a:ext cx="435560" cy="434091"/>
              </a:xfrm>
              <a:prstGeom prst="star16">
                <a:avLst/>
              </a:prstGeom>
              <a:solidFill>
                <a:srgbClr val="FF33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anchor="ctr"/>
              <a:lstStyle/>
              <a:p>
                <a:pPr algn="ctr" latinLnBrk="0">
                  <a:defRPr/>
                </a:pPr>
                <a:endParaRPr lang="ko-KR" altLang="en-US" sz="800" kern="0" dirty="0">
                  <a:solidFill>
                    <a:srgbClr val="FFFFFF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88799" y="3685939"/>
                <a:ext cx="620707" cy="1892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latinLnBrk="0">
                  <a:defRPr/>
                </a:pPr>
                <a:r>
                  <a:rPr lang="en-US" altLang="ko-KR" sz="600" b="1" kern="0" dirty="0" smtClean="0">
                    <a:solidFill>
                      <a:srgbClr val="FFFFFF"/>
                    </a:solidFill>
                  </a:rPr>
                  <a:t>Wrinkle</a:t>
                </a:r>
                <a:endParaRPr lang="ko-KR" altLang="en-US" sz="600" b="1" kern="0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4" name="그룹 23"/>
          <p:cNvGrpSpPr/>
          <p:nvPr/>
        </p:nvGrpSpPr>
        <p:grpSpPr>
          <a:xfrm>
            <a:off x="1682809" y="1187624"/>
            <a:ext cx="751141" cy="1036845"/>
            <a:chOff x="8459789" y="1844824"/>
            <a:chExt cx="1001520" cy="1224135"/>
          </a:xfrm>
        </p:grpSpPr>
        <p:pic>
          <p:nvPicPr>
            <p:cNvPr id="23" name="그림 1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9789" y="2150368"/>
              <a:ext cx="458787" cy="9185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그룹 48"/>
            <p:cNvGrpSpPr>
              <a:grpSpLocks/>
            </p:cNvGrpSpPr>
            <p:nvPr/>
          </p:nvGrpSpPr>
          <p:grpSpPr bwMode="auto">
            <a:xfrm>
              <a:off x="8573205" y="1844824"/>
              <a:ext cx="888104" cy="500062"/>
              <a:chOff x="1184319" y="3500430"/>
              <a:chExt cx="888110" cy="500066"/>
            </a:xfrm>
          </p:grpSpPr>
          <p:sp>
            <p:nvSpPr>
              <p:cNvPr id="26" name="포인트가 16개인 별 25"/>
              <p:cNvSpPr/>
              <p:nvPr/>
            </p:nvSpPr>
            <p:spPr>
              <a:xfrm>
                <a:off x="1378343" y="3500430"/>
                <a:ext cx="500066" cy="500066"/>
              </a:xfrm>
              <a:prstGeom prst="star16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anchor="ctr"/>
              <a:lstStyle/>
              <a:p>
                <a:pPr algn="ctr" latinLnBrk="0">
                  <a:defRPr/>
                </a:pPr>
                <a:endParaRPr lang="ko-KR" altLang="en-US" kern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184319" y="3632366"/>
                <a:ext cx="888110" cy="2180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latinLnBrk="0">
                  <a:defRPr/>
                </a:pPr>
                <a:r>
                  <a:rPr lang="en-US" altLang="ko-KR" sz="600" b="1" kern="0" dirty="0" smtClean="0">
                    <a:solidFill>
                      <a:srgbClr val="FFFFFF"/>
                    </a:solidFill>
                  </a:rPr>
                  <a:t>Whitening</a:t>
                </a:r>
                <a:endParaRPr lang="ko-KR" altLang="en-US" sz="800" b="1" kern="0" dirty="0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28" name="그림 2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0769" y="1353970"/>
            <a:ext cx="415445" cy="850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그림 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8895" y="3319953"/>
            <a:ext cx="379110" cy="8079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그룹 15"/>
          <p:cNvGrpSpPr/>
          <p:nvPr/>
        </p:nvGrpSpPr>
        <p:grpSpPr>
          <a:xfrm>
            <a:off x="4606202" y="3275852"/>
            <a:ext cx="748439" cy="807950"/>
            <a:chOff x="7765553" y="1844817"/>
            <a:chExt cx="997918" cy="1167511"/>
          </a:xfrm>
        </p:grpSpPr>
        <p:pic>
          <p:nvPicPr>
            <p:cNvPr id="31" name="그림 13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5553" y="1881778"/>
              <a:ext cx="550863" cy="113055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그룹 45"/>
            <p:cNvGrpSpPr>
              <a:grpSpLocks/>
            </p:cNvGrpSpPr>
            <p:nvPr/>
          </p:nvGrpSpPr>
          <p:grpSpPr bwMode="auto">
            <a:xfrm>
              <a:off x="8101588" y="1844817"/>
              <a:ext cx="661883" cy="500061"/>
              <a:chOff x="717834" y="3500430"/>
              <a:chExt cx="661887" cy="500066"/>
            </a:xfrm>
          </p:grpSpPr>
          <p:sp>
            <p:nvSpPr>
              <p:cNvPr id="33" name="포인트가 16개인 별 32"/>
              <p:cNvSpPr/>
              <p:nvPr/>
            </p:nvSpPr>
            <p:spPr>
              <a:xfrm>
                <a:off x="745835" y="3500430"/>
                <a:ext cx="500066" cy="500066"/>
              </a:xfrm>
              <a:prstGeom prst="star16">
                <a:avLst/>
              </a:prstGeom>
              <a:solidFill>
                <a:srgbClr val="FF33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anchor="ctr"/>
              <a:lstStyle/>
              <a:p>
                <a:pPr algn="ctr" latinLnBrk="0">
                  <a:defRPr/>
                </a:pPr>
                <a:endParaRPr lang="ko-KR" altLang="en-US" sz="800" kern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717834" y="3612434"/>
                <a:ext cx="661887" cy="266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latinLnBrk="0">
                  <a:defRPr/>
                </a:pPr>
                <a:r>
                  <a:rPr lang="en-US" altLang="ko-KR" sz="600" b="1" kern="0" dirty="0" smtClean="0">
                    <a:solidFill>
                      <a:srgbClr val="FFFFFF"/>
                    </a:solidFill>
                  </a:rPr>
                  <a:t>Wrinkle</a:t>
                </a:r>
                <a:endParaRPr lang="ko-KR" altLang="en-US" sz="600" b="1" kern="0" dirty="0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1946" y="3353365"/>
            <a:ext cx="319202" cy="768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그림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831" t="47853" r="38867" b="20175"/>
          <a:stretch>
            <a:fillRect/>
          </a:stretch>
        </p:blipFill>
        <p:spPr bwMode="auto">
          <a:xfrm>
            <a:off x="3741045" y="5486528"/>
            <a:ext cx="436960" cy="453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그룹 13"/>
          <p:cNvGrpSpPr/>
          <p:nvPr/>
        </p:nvGrpSpPr>
        <p:grpSpPr>
          <a:xfrm>
            <a:off x="5443219" y="5181395"/>
            <a:ext cx="808108" cy="770671"/>
            <a:chOff x="4005660" y="1940338"/>
            <a:chExt cx="1077479" cy="804907"/>
          </a:xfrm>
        </p:grpSpPr>
        <p:pic>
          <p:nvPicPr>
            <p:cNvPr id="38" name="그림 2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3148" t="11874" r="36819" b="38052"/>
            <a:stretch>
              <a:fillRect/>
            </a:stretch>
          </p:blipFill>
          <p:spPr bwMode="auto">
            <a:xfrm>
              <a:off x="4005660" y="2300378"/>
              <a:ext cx="585789" cy="4448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그룹 48"/>
            <p:cNvGrpSpPr>
              <a:grpSpLocks/>
            </p:cNvGrpSpPr>
            <p:nvPr/>
          </p:nvGrpSpPr>
          <p:grpSpPr bwMode="auto">
            <a:xfrm>
              <a:off x="4308083" y="1940338"/>
              <a:ext cx="775056" cy="500062"/>
              <a:chOff x="1331100" y="3558589"/>
              <a:chExt cx="775061" cy="500066"/>
            </a:xfrm>
          </p:grpSpPr>
          <p:sp>
            <p:nvSpPr>
              <p:cNvPr id="40" name="포인트가 16개인 별 39"/>
              <p:cNvSpPr/>
              <p:nvPr/>
            </p:nvSpPr>
            <p:spPr>
              <a:xfrm>
                <a:off x="1460721" y="3558589"/>
                <a:ext cx="500066" cy="500066"/>
              </a:xfrm>
              <a:prstGeom prst="star16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anchor="ctr"/>
              <a:lstStyle/>
              <a:p>
                <a:pPr algn="ctr" latinLnBrk="0">
                  <a:defRPr/>
                </a:pPr>
                <a:endParaRPr lang="ko-KR" altLang="en-US" kern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331100" y="3725761"/>
                <a:ext cx="775061" cy="1928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latinLnBrk="0">
                  <a:defRPr/>
                </a:pPr>
                <a:r>
                  <a:rPr lang="en-US" altLang="ko-KR" sz="600" b="1" kern="0" dirty="0">
                    <a:solidFill>
                      <a:srgbClr val="FFFFFF"/>
                    </a:solidFill>
                  </a:rPr>
                  <a:t>Whitening</a:t>
                </a:r>
                <a:endParaRPr lang="ko-KR" altLang="en-US" sz="700" b="1" kern="0" dirty="0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43" name="그림 5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0172" y="5436096"/>
            <a:ext cx="453124" cy="515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그림 4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6951" y="5420791"/>
            <a:ext cx="432547" cy="5193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9602" y="3364859"/>
            <a:ext cx="246829" cy="8093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TextBox 75"/>
          <p:cNvSpPr txBox="1"/>
          <p:nvPr/>
        </p:nvSpPr>
        <p:spPr>
          <a:xfrm>
            <a:off x="5195888" y="230188"/>
            <a:ext cx="1187450" cy="230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latinLnBrk="0">
              <a:defRPr/>
            </a:pPr>
            <a:r>
              <a:rPr lang="en-US" altLang="ko-KR" sz="900" kern="0" dirty="0" smtClean="0">
                <a:solidFill>
                  <a:sysClr val="windowText" lastClr="000000"/>
                </a:solidFill>
              </a:rPr>
              <a:t>Internal Use Only</a:t>
            </a:r>
            <a:endParaRPr lang="ko-KR" altLang="en-US" sz="900" kern="0" dirty="0">
              <a:solidFill>
                <a:sysClr val="windowText" lastClr="000000"/>
              </a:solidFill>
            </a:endParaRPr>
          </a:p>
        </p:txBody>
      </p:sp>
      <p:sp>
        <p:nvSpPr>
          <p:cNvPr id="77" name="Rectangle 2"/>
          <p:cNvSpPr txBox="1">
            <a:spLocks noChangeArrowheads="1"/>
          </p:cNvSpPr>
          <p:nvPr/>
        </p:nvSpPr>
        <p:spPr bwMode="auto">
          <a:xfrm>
            <a:off x="709613" y="8528050"/>
            <a:ext cx="5429250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eaLnBrk="1" hangingPunct="1">
              <a:defRPr/>
            </a:pPr>
            <a:r>
              <a:rPr lang="en-US" altLang="ko-KR" sz="1100" b="1" dirty="0" smtClean="0">
                <a:solidFill>
                  <a:prstClr val="black"/>
                </a:solidFill>
              </a:rPr>
              <a:t>Body Product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600" dirty="0">
                <a:solidFill>
                  <a:prstClr val="black"/>
                </a:solidFill>
              </a:rPr>
              <a:t>- </a:t>
            </a:r>
            <a:r>
              <a:rPr lang="ko-KR" altLang="en-US" sz="600" dirty="0">
                <a:solidFill>
                  <a:prstClr val="black"/>
                </a:solidFill>
              </a:rPr>
              <a:t>바디</a:t>
            </a:r>
            <a:r>
              <a:rPr lang="en-US" altLang="ko-KR" sz="600" dirty="0">
                <a:solidFill>
                  <a:prstClr val="black"/>
                </a:solidFill>
              </a:rPr>
              <a:t> </a:t>
            </a:r>
            <a:r>
              <a:rPr lang="ko-KR" altLang="en-US" sz="600" dirty="0">
                <a:solidFill>
                  <a:prstClr val="black"/>
                </a:solidFill>
              </a:rPr>
              <a:t>피부 전문 관리 제품 </a:t>
            </a:r>
            <a:r>
              <a:rPr lang="en-US" altLang="ko-KR" sz="600" dirty="0">
                <a:solidFill>
                  <a:prstClr val="black"/>
                </a:solidFill>
              </a:rPr>
              <a:t>- </a:t>
            </a:r>
            <a:endParaRPr lang="ko-KR" altLang="en-US" sz="600" dirty="0">
              <a:solidFill>
                <a:prstClr val="black"/>
              </a:solidFill>
            </a:endParaRPr>
          </a:p>
        </p:txBody>
      </p:sp>
      <p:grpSp>
        <p:nvGrpSpPr>
          <p:cNvPr id="78" name="Group 2"/>
          <p:cNvGrpSpPr>
            <a:grpSpLocks/>
          </p:cNvGrpSpPr>
          <p:nvPr/>
        </p:nvGrpSpPr>
        <p:grpSpPr bwMode="auto"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79" name="Line 10"/>
            <p:cNvSpPr>
              <a:spLocks noChangeShapeType="1"/>
            </p:cNvSpPr>
            <p:nvPr/>
          </p:nvSpPr>
          <p:spPr bwMode="auto"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lang="ko-KR" altLang="en-US" kern="0">
                <a:solidFill>
                  <a:srgbClr val="000000"/>
                </a:solidFill>
              </a:endParaRPr>
            </a:p>
          </p:txBody>
        </p:sp>
        <p:sp>
          <p:nvSpPr>
            <p:cNvPr id="80" name="Line 11"/>
            <p:cNvSpPr>
              <a:spLocks noChangeShapeType="1"/>
            </p:cNvSpPr>
            <p:nvPr/>
          </p:nvSpPr>
          <p:spPr bwMode="auto"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lang="ko-KR" altLang="en-US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81" name="그룹 80"/>
          <p:cNvGrpSpPr/>
          <p:nvPr/>
        </p:nvGrpSpPr>
        <p:grpSpPr>
          <a:xfrm>
            <a:off x="4213228" y="161157"/>
            <a:ext cx="2076450" cy="714375"/>
            <a:chOff x="4213225" y="47528"/>
            <a:chExt cx="2076450" cy="714374"/>
          </a:xfrm>
        </p:grpSpPr>
        <p:grpSp>
          <p:nvGrpSpPr>
            <p:cNvPr id="83" name="그룹 14"/>
            <p:cNvGrpSpPr>
              <a:grpSpLocks/>
            </p:cNvGrpSpPr>
            <p:nvPr/>
          </p:nvGrpSpPr>
          <p:grpSpPr bwMode="auto"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88" name="Rectangle 5"/>
              <p:cNvSpPr>
                <a:spLocks noChangeArrowheads="1"/>
              </p:cNvSpPr>
              <p:nvPr/>
            </p:nvSpPr>
            <p:spPr bwMode="auto"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89" name="Rectangle 9"/>
              <p:cNvSpPr>
                <a:spLocks noChangeArrowheads="1"/>
              </p:cNvSpPr>
              <p:nvPr/>
            </p:nvSpPr>
            <p:spPr bwMode="auto"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90" name="Rectangle 5"/>
              <p:cNvSpPr>
                <a:spLocks noChangeArrowheads="1"/>
              </p:cNvSpPr>
              <p:nvPr/>
            </p:nvSpPr>
            <p:spPr bwMode="auto">
              <a:xfrm>
                <a:off x="4563977" y="1571574"/>
                <a:ext cx="859432" cy="857197"/>
              </a:xfrm>
              <a:prstGeom prst="rect">
                <a:avLst/>
              </a:prstGeom>
              <a:blipFill>
                <a:blip r:embed="rId14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91" name="Rectangle 9"/>
              <p:cNvSpPr>
                <a:spLocks noChangeArrowheads="1"/>
              </p:cNvSpPr>
              <p:nvPr/>
            </p:nvSpPr>
            <p:spPr bwMode="auto">
              <a:xfrm>
                <a:off x="3700887" y="714375"/>
                <a:ext cx="863091" cy="857199"/>
              </a:xfrm>
              <a:prstGeom prst="rect">
                <a:avLst/>
              </a:prstGeom>
              <a:blipFill>
                <a:blip r:embed="rId15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92" name="Rectangle 7"/>
              <p:cNvSpPr>
                <a:spLocks noChangeArrowheads="1"/>
              </p:cNvSpPr>
              <p:nvPr/>
            </p:nvSpPr>
            <p:spPr bwMode="auto"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93" name="Rectangle 7"/>
              <p:cNvSpPr>
                <a:spLocks noChangeArrowheads="1"/>
              </p:cNvSpPr>
              <p:nvPr/>
            </p:nvSpPr>
            <p:spPr bwMode="auto">
              <a:xfrm>
                <a:off x="3700887" y="1571574"/>
                <a:ext cx="863091" cy="857197"/>
              </a:xfrm>
              <a:prstGeom prst="rect">
                <a:avLst/>
              </a:prstGeom>
              <a:blipFill>
                <a:blip r:embed="rId16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84" name="그룹 14"/>
            <p:cNvGrpSpPr>
              <a:grpSpLocks/>
            </p:cNvGrpSpPr>
            <p:nvPr/>
          </p:nvGrpSpPr>
          <p:grpSpPr bwMode="auto"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86" name="Rectangle 10"/>
              <p:cNvSpPr>
                <a:spLocks noChangeArrowheads="1"/>
              </p:cNvSpPr>
              <p:nvPr/>
            </p:nvSpPr>
            <p:spPr bwMode="auto"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87" name="Rectangle 21"/>
              <p:cNvSpPr>
                <a:spLocks noChangeArrowheads="1"/>
              </p:cNvSpPr>
              <p:nvPr/>
            </p:nvSpPr>
            <p:spPr bwMode="auto"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85" name="그림 22" descr="회사로고.JPG"/>
            <p:cNvPicPr>
              <a:picLocks noChangeAspect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4" name="Text Box 12"/>
          <p:cNvSpPr txBox="1">
            <a:spLocks noChangeArrowheads="1"/>
          </p:cNvSpPr>
          <p:nvPr/>
        </p:nvSpPr>
        <p:spPr bwMode="auto"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600" dirty="0">
                <a:solidFill>
                  <a:prstClr val="black"/>
                </a:solidFill>
              </a:rPr>
              <a:t>ONE POINT</a:t>
            </a:r>
            <a:r>
              <a:rPr lang="ko-KR" altLang="en-US" sz="1600" dirty="0">
                <a:solidFill>
                  <a:prstClr val="black"/>
                </a:solidFill>
              </a:rPr>
              <a:t> </a:t>
            </a:r>
            <a:r>
              <a:rPr lang="en-US" altLang="ko-KR" sz="1600" dirty="0">
                <a:solidFill>
                  <a:prstClr val="black"/>
                </a:solidFill>
              </a:rPr>
              <a:t>- </a:t>
            </a:r>
            <a:r>
              <a:rPr lang="ru-RU" altLang="ko-KR" sz="1600" dirty="0" smtClean="0">
                <a:solidFill>
                  <a:prstClr val="black"/>
                </a:solidFill>
              </a:rPr>
              <a:t>тело</a:t>
            </a:r>
            <a:endParaRPr lang="en-US" altLang="ko-KR" sz="1600" dirty="0">
              <a:solidFill>
                <a:prstClr val="black"/>
              </a:solidFill>
            </a:endParaRPr>
          </a:p>
        </p:txBody>
      </p:sp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5144" y="5294693"/>
            <a:ext cx="287229" cy="890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6" name="그룹 95"/>
          <p:cNvGrpSpPr/>
          <p:nvPr/>
        </p:nvGrpSpPr>
        <p:grpSpPr>
          <a:xfrm>
            <a:off x="1412776" y="3419872"/>
            <a:ext cx="983052" cy="669242"/>
            <a:chOff x="1385099" y="3443709"/>
            <a:chExt cx="1053731" cy="741250"/>
          </a:xfrm>
        </p:grpSpPr>
        <p:pic>
          <p:nvPicPr>
            <p:cNvPr id="97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5099" y="3443709"/>
              <a:ext cx="1053731" cy="397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3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9591" y="3851920"/>
              <a:ext cx="1031297" cy="333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그룹 29"/>
          <p:cNvGrpSpPr/>
          <p:nvPr/>
        </p:nvGrpSpPr>
        <p:grpSpPr>
          <a:xfrm>
            <a:off x="1854852" y="5292080"/>
            <a:ext cx="555656" cy="357368"/>
            <a:chOff x="1721768" y="5640824"/>
            <a:chExt cx="555656" cy="357368"/>
          </a:xfrm>
        </p:grpSpPr>
        <p:sp>
          <p:nvSpPr>
            <p:cNvPr id="99" name="포인트가 16개인 별 98"/>
            <p:cNvSpPr/>
            <p:nvPr/>
          </p:nvSpPr>
          <p:spPr bwMode="auto">
            <a:xfrm>
              <a:off x="1801815" y="5640824"/>
              <a:ext cx="375048" cy="357368"/>
            </a:xfrm>
            <a:prstGeom prst="star16">
              <a:avLst/>
            </a:prstGeom>
            <a:solidFill>
              <a:srgbClr val="FF33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latinLnBrk="0">
                <a:defRPr/>
              </a:pPr>
              <a:endParaRPr lang="ko-KR" altLang="en-US" sz="800" kern="0" dirty="0">
                <a:solidFill>
                  <a:srgbClr val="FFFFFF"/>
                </a:solidFill>
              </a:endParaRPr>
            </a:p>
          </p:txBody>
        </p:sp>
        <p:sp>
          <p:nvSpPr>
            <p:cNvPr id="100" name="TextBox 99"/>
            <p:cNvSpPr txBox="1"/>
            <p:nvPr/>
          </p:nvSpPr>
          <p:spPr bwMode="auto">
            <a:xfrm>
              <a:off x="1721768" y="5698807"/>
              <a:ext cx="555656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>
                <a:defRPr/>
              </a:pPr>
              <a:r>
                <a:rPr lang="en-US" altLang="ko-KR" sz="600" b="1" kern="0" dirty="0">
                  <a:solidFill>
                    <a:srgbClr val="FFFFFF"/>
                  </a:solidFill>
                </a:rPr>
                <a:t>Wrinkle</a:t>
              </a:r>
              <a:endParaRPr lang="ko-KR" altLang="en-US" sz="700" b="1" kern="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2" name="그룹 31"/>
          <p:cNvGrpSpPr/>
          <p:nvPr/>
        </p:nvGrpSpPr>
        <p:grpSpPr>
          <a:xfrm>
            <a:off x="2846220" y="5292080"/>
            <a:ext cx="613342" cy="423554"/>
            <a:chOff x="2804610" y="5580112"/>
            <a:chExt cx="613342" cy="423554"/>
          </a:xfrm>
        </p:grpSpPr>
        <p:sp>
          <p:nvSpPr>
            <p:cNvPr id="101" name="포인트가 16개인 별 100"/>
            <p:cNvSpPr/>
            <p:nvPr/>
          </p:nvSpPr>
          <p:spPr bwMode="auto">
            <a:xfrm>
              <a:off x="2909937" y="5580112"/>
              <a:ext cx="375047" cy="423554"/>
            </a:xfrm>
            <a:prstGeom prst="star16">
              <a:avLst/>
            </a:prstGeom>
            <a:solidFill>
              <a:srgbClr val="0070C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latinLnBrk="0">
                <a:defRPr/>
              </a:pPr>
              <a:endParaRPr lang="ko-KR" altLang="en-US" kern="0" dirty="0">
                <a:solidFill>
                  <a:srgbClr val="FFFFFF"/>
                </a:solidFill>
              </a:endParaRPr>
            </a:p>
          </p:txBody>
        </p:sp>
        <p:sp>
          <p:nvSpPr>
            <p:cNvPr id="102" name="TextBox 101"/>
            <p:cNvSpPr txBox="1"/>
            <p:nvPr/>
          </p:nvSpPr>
          <p:spPr bwMode="auto">
            <a:xfrm>
              <a:off x="2804610" y="5666463"/>
              <a:ext cx="613342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>
                <a:defRPr/>
              </a:pPr>
              <a:r>
                <a:rPr lang="en-US" altLang="ko-KR" sz="600" b="1" kern="0" dirty="0">
                  <a:solidFill>
                    <a:srgbClr val="FFFFFF"/>
                  </a:solidFill>
                </a:rPr>
                <a:t>Whitening</a:t>
              </a:r>
              <a:endParaRPr lang="ko-KR" altLang="en-US" sz="700" b="1" kern="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1031" y="3364859"/>
            <a:ext cx="293277" cy="80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" name="포인트가 16개인 별 60"/>
          <p:cNvSpPr/>
          <p:nvPr/>
        </p:nvSpPr>
        <p:spPr bwMode="auto">
          <a:xfrm>
            <a:off x="5835188" y="2924309"/>
            <a:ext cx="364666" cy="423555"/>
          </a:xfrm>
          <a:prstGeom prst="star16">
            <a:avLst/>
          </a:prstGeom>
          <a:solidFill>
            <a:srgbClr val="FF33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latinLnBrk="0">
              <a:defRPr/>
            </a:pPr>
            <a:endParaRPr lang="ko-KR" altLang="en-US" sz="800" kern="0" dirty="0">
              <a:solidFill>
                <a:srgbClr val="FFFFFF"/>
              </a:solidFill>
              <a:latin typeface="굴림"/>
              <a:ea typeface="굴림"/>
            </a:endParaRPr>
          </a:p>
        </p:txBody>
      </p:sp>
      <p:sp>
        <p:nvSpPr>
          <p:cNvPr id="62" name="TextBox 61"/>
          <p:cNvSpPr txBox="1"/>
          <p:nvPr/>
        </p:nvSpPr>
        <p:spPr bwMode="auto">
          <a:xfrm>
            <a:off x="5717482" y="3044326"/>
            <a:ext cx="600078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>
              <a:defRPr/>
            </a:pPr>
            <a:r>
              <a:rPr lang="en-US" altLang="ko-KR" sz="600" b="1" kern="0" dirty="0" smtClean="0">
                <a:solidFill>
                  <a:srgbClr val="FFFFFF"/>
                </a:solidFill>
              </a:rPr>
              <a:t>Wrinkle</a:t>
            </a:r>
            <a:endParaRPr lang="ko-KR" altLang="en-US" sz="600" b="1" kern="0" dirty="0">
              <a:solidFill>
                <a:srgbClr val="FFFFFF"/>
              </a:solidFill>
            </a:endParaRPr>
          </a:p>
        </p:txBody>
      </p:sp>
      <p:sp>
        <p:nvSpPr>
          <p:cNvPr id="63" name="포인트가 16개인 별 62"/>
          <p:cNvSpPr/>
          <p:nvPr/>
        </p:nvSpPr>
        <p:spPr bwMode="auto">
          <a:xfrm>
            <a:off x="6107857" y="2924310"/>
            <a:ext cx="375047" cy="423554"/>
          </a:xfrm>
          <a:prstGeom prst="star16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latinLnBrk="0">
              <a:defRPr/>
            </a:pPr>
            <a:endParaRPr lang="ko-KR" altLang="en-US" kern="0" dirty="0">
              <a:solidFill>
                <a:srgbClr val="FFFFFF"/>
              </a:solidFill>
            </a:endParaRPr>
          </a:p>
        </p:txBody>
      </p:sp>
      <p:sp>
        <p:nvSpPr>
          <p:cNvPr id="64" name="TextBox 63"/>
          <p:cNvSpPr txBox="1"/>
          <p:nvPr/>
        </p:nvSpPr>
        <p:spPr bwMode="auto">
          <a:xfrm>
            <a:off x="6021288" y="3072272"/>
            <a:ext cx="626566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>
              <a:defRPr/>
            </a:pPr>
            <a:r>
              <a:rPr lang="en-US" altLang="ko-KR" sz="600" b="1" kern="0" dirty="0" smtClean="0">
                <a:solidFill>
                  <a:srgbClr val="FFFFFF"/>
                </a:solidFill>
              </a:rPr>
              <a:t>Whitening</a:t>
            </a:r>
            <a:endParaRPr lang="ko-KR" altLang="en-US" sz="800" b="1"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913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27989066"/>
              </p:ext>
            </p:extLst>
          </p:nvPr>
        </p:nvGraphicFramePr>
        <p:xfrm>
          <a:off x="535803" y="1043608"/>
          <a:ext cx="5760640" cy="48712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648072"/>
                <a:gridCol w="3024336"/>
              </a:tblGrid>
              <a:tr h="335280"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56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Changing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You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Magic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Foot 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Peeling Shoes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17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мл</a:t>
                      </a: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*2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aseline="0" dirty="0" err="1" smtClean="0">
                          <a:solidFill>
                            <a:schemeClr val="tx1"/>
                          </a:solidFill>
                        </a:rPr>
                        <a:t>Пилинг</a:t>
                      </a:r>
                      <a:r>
                        <a:rPr lang="ru-RU" altLang="ko-KR" sz="800" baseline="0" dirty="0" smtClean="0">
                          <a:solidFill>
                            <a:schemeClr val="tx1"/>
                          </a:solidFill>
                        </a:rPr>
                        <a:t>-носочки для устранения огрубевшей кожи стоп.</a:t>
                      </a: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Не пользоваться при наличии открытых ранок и шрамов на ногах.</a:t>
                      </a:r>
                      <a:endParaRPr lang="en-US" altLang="ko-KR" sz="800" dirty="0" smtClean="0"/>
                    </a:p>
                  </a:txBody>
                  <a:tcPr anchor="ctr"/>
                </a:tc>
              </a:tr>
              <a:tr h="756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Shiny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Foot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Super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Peeling Liquid</a:t>
                      </a:r>
                      <a:endParaRPr lang="ko-KR" alt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25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мл</a:t>
                      </a: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*2</a:t>
                      </a:r>
                      <a:r>
                        <a:rPr kumimoji="0" lang="en-US" altLang="ko-KR" sz="800" b="1" baseline="0" dirty="0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3</a:t>
                      </a:r>
                      <a:r>
                        <a:rPr kumimoji="0" lang="ru-RU" altLang="ko-KR" sz="800" b="1" dirty="0" err="1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гр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</a:pPr>
                      <a:r>
                        <a:rPr lang="ru-RU" altLang="ko-KR" sz="800" baseline="0" dirty="0" smtClean="0">
                          <a:solidFill>
                            <a:schemeClr val="tx1"/>
                          </a:solidFill>
                        </a:rPr>
                        <a:t>Жидкий супер-</a:t>
                      </a:r>
                      <a:r>
                        <a:rPr lang="ru-RU" altLang="ko-KR" sz="800" baseline="0" dirty="0" err="1" smtClean="0">
                          <a:solidFill>
                            <a:schemeClr val="tx1"/>
                          </a:solidFill>
                        </a:rPr>
                        <a:t>пилинг</a:t>
                      </a:r>
                      <a:r>
                        <a:rPr lang="ru-RU" altLang="ko-KR" sz="800" baseline="0" dirty="0" smtClean="0">
                          <a:solidFill>
                            <a:schemeClr val="tx1"/>
                          </a:solidFill>
                        </a:rPr>
                        <a:t> для ног за одну процедуру возвращает ступням младенческую мягкость.</a:t>
                      </a:r>
                    </a:p>
                    <a:p>
                      <a:pPr algn="just" latinLnBrk="1">
                        <a:lnSpc>
                          <a:spcPct val="100000"/>
                        </a:lnSpc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Не пользоваться при наличии открытых ранок и шрамов на ногах.</a:t>
                      </a:r>
                    </a:p>
                  </a:txBody>
                  <a:tcPr anchor="ctr"/>
                </a:tc>
              </a:tr>
              <a:tr h="756000">
                <a:tc>
                  <a:txBody>
                    <a:bodyPr/>
                    <a:lstStyle/>
                    <a:p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Shiny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Foot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Scrub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Wash</a:t>
                      </a:r>
                      <a:endParaRPr lang="ko-KR" alt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맑은 고딕" pitchFamily="50" charset="-127"/>
                        </a:rPr>
                        <a:t>100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맑은 고딕" pitchFamily="50" charset="-127"/>
                        </a:rPr>
                        <a:t>мл</a:t>
                      </a:r>
                      <a:endParaRPr kumimoji="0" lang="ru-RU" altLang="ko-KR" sz="800" b="1" dirty="0" smtClean="0">
                        <a:solidFill>
                          <a:prstClr val="black"/>
                        </a:solidFill>
                        <a:latin typeface="+mn-lt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Пилинг-скраб</a:t>
                      </a:r>
                      <a:r>
                        <a:rPr lang="ru-RU" altLang="ko-KR" sz="8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для ног – очищение, </a:t>
                      </a:r>
                      <a:r>
                        <a:rPr lang="ru-RU" altLang="ko-KR" sz="800" b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пилинг</a:t>
                      </a:r>
                      <a:r>
                        <a:rPr lang="ru-RU" altLang="ko-KR" sz="8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и профилактика запаха в одном средстве! </a:t>
                      </a:r>
                      <a:endParaRPr lang="ko-KR" altLang="en-US" sz="800" b="0" dirty="0"/>
                    </a:p>
                  </a:txBody>
                  <a:tcPr anchor="ctr"/>
                </a:tc>
              </a:tr>
              <a:tr h="756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Shiny Foot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Intensive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Heel Patch</a:t>
                      </a:r>
                      <a:endParaRPr lang="ko-KR" alt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шт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.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одноразовые</a:t>
                      </a: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</a:rPr>
                        <a:t>Интенсивный питательный </a:t>
                      </a:r>
                      <a:r>
                        <a:rPr lang="ru-RU" altLang="ko-KR" sz="800" dirty="0" err="1" smtClean="0">
                          <a:solidFill>
                            <a:schemeClr val="tx1"/>
                          </a:solidFill>
                        </a:rPr>
                        <a:t>патч</a:t>
                      </a:r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</a:rPr>
                        <a:t> для пяток помогает избавиться и от трещин, сухости и шелушения кожи.</a:t>
                      </a: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Для достижения наибольшего эффекта рекомендуется надевать поверх </a:t>
                      </a:r>
                      <a:r>
                        <a:rPr lang="ru-RU" altLang="ko-KR" sz="800" b="1" dirty="0" err="1" smtClean="0">
                          <a:solidFill>
                            <a:schemeClr val="tx1"/>
                          </a:solidFill>
                        </a:rPr>
                        <a:t>патчей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 носки. </a:t>
                      </a:r>
                      <a:endParaRPr lang="ko-KR" altLang="en-US" sz="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56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Shiny Foot</a:t>
                      </a:r>
                    </a:p>
                    <a:p>
                      <a:pPr algn="ctr"/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Moisture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Cream</a:t>
                      </a:r>
                      <a:endParaRPr lang="ko-KR" alt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맑은 고딕" pitchFamily="50" charset="-127"/>
                        </a:rPr>
                        <a:t>80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맑은 고딕" pitchFamily="50" charset="-127"/>
                        </a:rPr>
                        <a:t>мл</a:t>
                      </a:r>
                      <a:endParaRPr kumimoji="0" lang="ru-RU" altLang="ko-KR" sz="800" b="1" dirty="0" smtClean="0">
                        <a:solidFill>
                          <a:prstClr val="black"/>
                        </a:solidFill>
                        <a:latin typeface="+mn-lt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/>
                        <a:t>Крем для ног интенсивного действия увлажняет и питает сухую, огрубевшую кожу.</a:t>
                      </a:r>
                      <a:endParaRPr lang="en-US" altLang="ko-KR" sz="800" b="0" dirty="0" smtClean="0"/>
                    </a:p>
                  </a:txBody>
                  <a:tcPr anchor="ctr"/>
                </a:tc>
              </a:tr>
              <a:tr h="756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Shiny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Foot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Cooling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="0" baseline="0" dirty="0" err="1" smtClean="0">
                          <a:solidFill>
                            <a:schemeClr val="tx1"/>
                          </a:solidFill>
                        </a:rPr>
                        <a:t>Deo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Spray</a:t>
                      </a:r>
                      <a:endParaRPr lang="ko-KR" alt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100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kumimoji="0" lang="ru-RU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Спрей для ног оказывает моментальный охлаждающий и расслабляющий эффект.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</a:rPr>
                        <a:t> П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омогает снять отечность, легко наносится и эффективно поглощает неприятный запах.</a:t>
                      </a:r>
                    </a:p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Не применять для кожи подмышек.</a:t>
                      </a:r>
                      <a:endParaRPr lang="ko-KR" altLang="en-US" sz="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lang="ko-KR" altLang="en-US" kern="0">
                <a:solidFill>
                  <a:srgbClr val="000000"/>
                </a:solidFill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lang="ko-KR" altLang="en-US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11" name="TextBox 10"/>
            <p:cNvSpPr txBox="1"/>
            <p:nvPr/>
          </p:nvSpPr>
          <p:spPr>
            <a:xfrm>
              <a:off x="5181600" y="113647"/>
              <a:ext cx="1187450" cy="2154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2" name="그룹 14"/>
            <p:cNvGrpSpPr>
              <a:grpSpLocks/>
            </p:cNvGrpSpPr>
            <p:nvPr/>
          </p:nvGrpSpPr>
          <p:grpSpPr bwMode="auto"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7" name="Rectangle 5"/>
              <p:cNvSpPr>
                <a:spLocks noChangeArrowheads="1"/>
              </p:cNvSpPr>
              <p:nvPr/>
            </p:nvSpPr>
            <p:spPr bwMode="auto"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8" name="Rectangle 9"/>
              <p:cNvSpPr>
                <a:spLocks noChangeArrowheads="1"/>
              </p:cNvSpPr>
              <p:nvPr/>
            </p:nvSpPr>
            <p:spPr bwMode="auto"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9" name="Rectangle 5"/>
              <p:cNvSpPr>
                <a:spLocks noChangeArrowheads="1"/>
              </p:cNvSpPr>
              <p:nvPr/>
            </p:nvSpPr>
            <p:spPr bwMode="auto">
              <a:xfrm>
                <a:off x="4563977" y="1571574"/>
                <a:ext cx="859432" cy="857197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 bwMode="auto">
              <a:xfrm>
                <a:off x="3700887" y="714375"/>
                <a:ext cx="863091" cy="857199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1" name="Rectangle 7"/>
              <p:cNvSpPr>
                <a:spLocks noChangeArrowheads="1"/>
              </p:cNvSpPr>
              <p:nvPr/>
            </p:nvSpPr>
            <p:spPr bwMode="auto"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/>
            </p:nvSpPr>
            <p:spPr bwMode="auto">
              <a:xfrm>
                <a:off x="3700887" y="1571574"/>
                <a:ext cx="863091" cy="857197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3" name="그룹 14"/>
            <p:cNvGrpSpPr>
              <a:grpSpLocks/>
            </p:cNvGrpSpPr>
            <p:nvPr/>
          </p:nvGrpSpPr>
          <p:grpSpPr bwMode="auto"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5" name="Rectangle 10"/>
              <p:cNvSpPr>
                <a:spLocks noChangeArrowheads="1"/>
              </p:cNvSpPr>
              <p:nvPr/>
            </p:nvSpPr>
            <p:spPr bwMode="auto"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21"/>
              <p:cNvSpPr>
                <a:spLocks noChangeArrowheads="1"/>
              </p:cNvSpPr>
              <p:nvPr/>
            </p:nvSpPr>
            <p:spPr bwMode="auto"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4" name="그림 22" descr="회사로고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7" cstate="print"/>
          <a:srcRect l="18590" t="16017" r="41132" b="16713"/>
          <a:stretch>
            <a:fillRect/>
          </a:stretch>
        </p:blipFill>
        <p:spPr bwMode="auto">
          <a:xfrm>
            <a:off x="813125" y="2301693"/>
            <a:ext cx="332693" cy="537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" descr="C:\Users\User\Desktop\제품사진 (1)\제품사진\IMG_5577-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4707" y="1456321"/>
            <a:ext cx="443173" cy="615553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6713" y="3800063"/>
            <a:ext cx="33305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 descr="\\민경사원\신제품촬영\2014\바디&amp;핸드&amp;헤어\핸드&amp;풋\샤이니 풋 스크럽 워시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691" y="2935970"/>
            <a:ext cx="777239" cy="77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8721" y="4448138"/>
            <a:ext cx="201052" cy="639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512" t="32874" r="56400" b="36359"/>
          <a:stretch/>
        </p:blipFill>
        <p:spPr bwMode="auto">
          <a:xfrm>
            <a:off x="908721" y="5168215"/>
            <a:ext cx="157672" cy="72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600" dirty="0">
                <a:solidFill>
                  <a:prstClr val="black"/>
                </a:solidFill>
              </a:rPr>
              <a:t>ONE POINT</a:t>
            </a:r>
            <a:r>
              <a:rPr lang="ko-KR" altLang="en-US" sz="1600" dirty="0">
                <a:solidFill>
                  <a:prstClr val="black"/>
                </a:solidFill>
              </a:rPr>
              <a:t> </a:t>
            </a:r>
            <a:r>
              <a:rPr lang="en-US" altLang="ko-KR" sz="1600" dirty="0">
                <a:solidFill>
                  <a:prstClr val="black"/>
                </a:solidFill>
              </a:rPr>
              <a:t>- </a:t>
            </a:r>
            <a:r>
              <a:rPr lang="ru-RU" altLang="ko-KR" sz="1600" dirty="0" smtClean="0">
                <a:solidFill>
                  <a:prstClr val="black"/>
                </a:solidFill>
              </a:rPr>
              <a:t>тело</a:t>
            </a:r>
            <a:endParaRPr lang="en-US" altLang="ko-KR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524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600" dirty="0">
                <a:solidFill>
                  <a:prstClr val="black"/>
                </a:solidFill>
              </a:rPr>
              <a:t>ONE POINT</a:t>
            </a:r>
            <a:r>
              <a:rPr lang="ko-KR" altLang="en-US" sz="1600" dirty="0">
                <a:solidFill>
                  <a:prstClr val="black"/>
                </a:solidFill>
              </a:rPr>
              <a:t> </a:t>
            </a:r>
            <a:r>
              <a:rPr lang="en-US" altLang="ko-KR" sz="1600" dirty="0">
                <a:solidFill>
                  <a:prstClr val="black"/>
                </a:solidFill>
              </a:rPr>
              <a:t>- </a:t>
            </a:r>
            <a:r>
              <a:rPr lang="ru-RU" altLang="ko-KR" sz="1600" dirty="0" smtClean="0">
                <a:solidFill>
                  <a:prstClr val="black"/>
                </a:solidFill>
              </a:rPr>
              <a:t>волосы</a:t>
            </a:r>
            <a:endParaRPr lang="en-US" altLang="ko-KR" sz="1600" dirty="0">
              <a:solidFill>
                <a:prstClr val="black"/>
              </a:solidFill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3192201"/>
              </p:ext>
            </p:extLst>
          </p:nvPr>
        </p:nvGraphicFramePr>
        <p:xfrm>
          <a:off x="538740" y="1037511"/>
          <a:ext cx="5760640" cy="63832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648072"/>
                <a:gridCol w="3024336"/>
              </a:tblGrid>
              <a:tr h="335280"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56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Romantic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 Garden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Shampoo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Condition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Mist</a:t>
                      </a:r>
                      <a:endParaRPr lang="ko-KR" alt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480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120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kumimoji="0" lang="ru-RU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dirty="0" smtClean="0"/>
                        <a:t>Серия средств для ухода за волосами (шампунь, кондиционер и увлажняющий </a:t>
                      </a:r>
                      <a:r>
                        <a:rPr lang="ru-RU" altLang="ko-KR" sz="800" dirty="0" err="1" smtClean="0"/>
                        <a:t>мист</a:t>
                      </a:r>
                      <a:r>
                        <a:rPr lang="ru-RU" altLang="ko-KR" sz="800" dirty="0" smtClean="0"/>
                        <a:t>) эффективно</a:t>
                      </a:r>
                      <a:r>
                        <a:rPr lang="ru-RU" altLang="ko-KR" sz="800" baseline="0" dirty="0" smtClean="0"/>
                        <a:t> их очищает и придает шелковистость, окутывая романтичным</a:t>
                      </a:r>
                      <a:r>
                        <a:rPr lang="ru-RU" altLang="ko-KR" sz="800" dirty="0" smtClean="0"/>
                        <a:t> цветочным ароматом.</a:t>
                      </a:r>
                      <a:endParaRPr lang="ko-KR" altLang="en-US" sz="800" b="0" dirty="0" smtClean="0"/>
                    </a:p>
                  </a:txBody>
                  <a:tcPr anchor="ctr"/>
                </a:tc>
              </a:tr>
              <a:tr h="756000">
                <a:tc>
                  <a:txBody>
                    <a:bodyPr/>
                    <a:lstStyle/>
                    <a:p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Fresh Breeze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Shampoo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Conditioner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</a:rPr>
                        <a:t>Mist</a:t>
                      </a:r>
                      <a:endParaRPr lang="ko-KR" alt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480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120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kumimoji="0" lang="ru-RU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ko-KR" sz="800" b="0" baseline="0" dirty="0" smtClean="0">
                          <a:latin typeface="+mn-ea"/>
                          <a:ea typeface="+mn-ea"/>
                        </a:rPr>
                        <a:t>Серия средств для ухода за волосами (шампунь, кондиционер и увлажняющий </a:t>
                      </a:r>
                      <a:r>
                        <a:rPr kumimoji="0" lang="ru-RU" altLang="ko-KR" sz="800" b="0" baseline="0" dirty="0" err="1" smtClean="0">
                          <a:latin typeface="+mn-ea"/>
                          <a:ea typeface="+mn-ea"/>
                        </a:rPr>
                        <a:t>мист</a:t>
                      </a:r>
                      <a:r>
                        <a:rPr kumimoji="0" lang="ru-RU" altLang="ko-KR" sz="800" b="0" baseline="0" dirty="0" smtClean="0">
                          <a:latin typeface="+mn-ea"/>
                          <a:ea typeface="+mn-ea"/>
                        </a:rPr>
                        <a:t>) эффективно их очищает и придает шелковистость, окутывая освежающим чувственным ароматом.</a:t>
                      </a:r>
                    </a:p>
                  </a:txBody>
                  <a:tcPr anchor="ctr"/>
                </a:tc>
              </a:tr>
              <a:tr h="756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err="1" smtClean="0">
                          <a:solidFill>
                            <a:schemeClr val="tx1"/>
                          </a:solidFill>
                        </a:rPr>
                        <a:t>Haeyo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 Mayo</a:t>
                      </a:r>
                      <a:endParaRPr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Hair Nutrition Pack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250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мл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/>
                        <a:t>Высококонцентрированная питательная маска эффективно</a:t>
                      </a:r>
                      <a:r>
                        <a:rPr lang="ru-RU" altLang="ko-KR" sz="800" b="0" baseline="0" dirty="0" smtClean="0"/>
                        <a:t> восстанавливает поврежденные волосы.</a:t>
                      </a:r>
                      <a:endParaRPr lang="en-US" altLang="ko-KR" sz="800" b="0" dirty="0" smtClean="0"/>
                    </a:p>
                  </a:txBody>
                  <a:tcPr anchor="ctr"/>
                </a:tc>
              </a:tr>
              <a:tr h="756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err="1" smtClean="0">
                          <a:solidFill>
                            <a:schemeClr val="tx1"/>
                          </a:solidFill>
                        </a:rPr>
                        <a:t>Haeyo</a:t>
                      </a: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dirty="0" err="1" smtClean="0">
                          <a:solidFill>
                            <a:schemeClr val="tx1"/>
                          </a:solidFill>
                        </a:rPr>
                        <a:t>Jayo</a:t>
                      </a: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 Hair Sleeping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 Pack</a:t>
                      </a: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250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мл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Высококонцентрированная питательная маска ухаживает за волосами,</a:t>
                      </a:r>
                      <a:r>
                        <a:rPr lang="ru-RU" altLang="ko-KR" sz="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пока вы спите. Д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арит тусклым и ослабленным волосам блеск, шелковистость и жизненную силу.</a:t>
                      </a:r>
                      <a:endParaRPr lang="en-US" altLang="ko-KR" sz="8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756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Make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HD</a:t>
                      </a:r>
                      <a:endParaRPr lang="en-US" altLang="ko-KR" sz="8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Treatment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kern="1200" dirty="0" smtClean="0">
                          <a:solidFill>
                            <a:prstClr val="black"/>
                          </a:solidFill>
                          <a:latin typeface="+mj-ea"/>
                          <a:ea typeface="+mn-ea"/>
                          <a:cs typeface="+mn-cs"/>
                        </a:rPr>
                        <a:t>300</a:t>
                      </a:r>
                      <a:r>
                        <a:rPr lang="ru-RU" altLang="ko-KR" sz="800" b="1" kern="1200" dirty="0" smtClean="0">
                          <a:solidFill>
                            <a:prstClr val="black"/>
                          </a:solidFill>
                          <a:latin typeface="+mj-ea"/>
                          <a:ea typeface="+mn-ea"/>
                          <a:cs typeface="+mn-cs"/>
                        </a:rPr>
                        <a:t>мл</a:t>
                      </a:r>
                      <a:endParaRPr lang="ru-RU" altLang="ko-KR" sz="800" b="1" kern="1200" dirty="0" smtClean="0">
                        <a:solidFill>
                          <a:prstClr val="black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34" charset="-127"/>
                          <a:ea typeface="맑은 고딕" pitchFamily="34" charset="-127"/>
                        </a:rPr>
                        <a:t>Восстанавливающая лечебная маска для волос эффективно восстанавливает структуру волос, придает им эластичность, дарит здоровый блеск, способствует избавлению от секущихся кончиков.</a:t>
                      </a:r>
                      <a:endParaRPr kumimoji="0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34" charset="-127"/>
                        <a:ea typeface="맑은 고딕" pitchFamily="34" charset="-127"/>
                      </a:endParaRPr>
                    </a:p>
                  </a:txBody>
                  <a:tcPr anchor="ctr"/>
                </a:tc>
              </a:tr>
              <a:tr h="756000">
                <a:tc>
                  <a:txBody>
                    <a:bodyPr/>
                    <a:lstStyle/>
                    <a:p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Mini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Bling</a:t>
                      </a:r>
                      <a:endParaRPr lang="en-US" altLang="ko-KR" sz="8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Pocket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Hair Pack</a:t>
                      </a:r>
                      <a:endParaRPr lang="ko-KR" altLang="en-US" sz="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8</a:t>
                      </a:r>
                      <a:r>
                        <a:rPr kumimoji="0" lang="ru-RU" altLang="ko-KR" sz="800" b="1" dirty="0" err="1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гр</a:t>
                      </a:r>
                      <a:endParaRPr kumimoji="0" lang="ru-RU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Маска для волос в оригинальной форме пакета содержит концентрированную эссенцию.</a:t>
                      </a:r>
                      <a:r>
                        <a:rPr lang="ru-RU" altLang="ko-KR" sz="8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У</a:t>
                      </a:r>
                      <a:r>
                        <a:rPr lang="ru-RU" altLang="ko-KR" sz="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крепляет секущиеся кончики, увлажняет, возвращает волосам упругость и силу. </a:t>
                      </a:r>
                      <a:endParaRPr lang="ko-KR" altLang="en-US" sz="8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756000">
                <a:tc>
                  <a:txBody>
                    <a:bodyPr/>
                    <a:lstStyle/>
                    <a:p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Angel Glow Ring</a:t>
                      </a:r>
                    </a:p>
                    <a:p>
                      <a:pPr algn="ctr"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Hair Mask</a:t>
                      </a:r>
                      <a:endParaRPr lang="ko-KR" altLang="en-US" sz="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№</a:t>
                      </a: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1</a:t>
                      </a:r>
                    </a:p>
                    <a:p>
                      <a:pPr lvl="0" algn="ctr">
                        <a:defRPr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15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гр</a:t>
                      </a:r>
                      <a:endParaRPr lang="en-US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  <a:p>
                      <a:pPr lvl="0" algn="ctr">
                        <a:defRPr/>
                      </a:pPr>
                      <a:r>
                        <a:rPr lang="ru-RU" altLang="ko-KR" sz="800" b="1" baseline="0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№</a:t>
                      </a:r>
                      <a:r>
                        <a:rPr lang="en-US" altLang="ko-KR" sz="800" b="1" baseline="0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 2</a:t>
                      </a:r>
                      <a:endParaRPr lang="en-US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  <a:p>
                      <a:pPr lvl="0" algn="ctr">
                        <a:defRPr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5</a:t>
                      </a:r>
                      <a:r>
                        <a:rPr lang="ru-RU" altLang="ko-KR" sz="800" b="1" dirty="0" err="1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гр</a:t>
                      </a:r>
                      <a:endParaRPr lang="en-US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Маска для поврежденных</a:t>
                      </a:r>
                      <a:r>
                        <a:rPr lang="ru-RU" altLang="ko-KR" sz="80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 волос интенсивно восстанавливает обезвоженные, ломкие и поврежденные волосы. П</a:t>
                      </a:r>
                      <a:r>
                        <a:rPr lang="ru-RU" altLang="ko-KR" sz="8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ридает им гладкость, легкость расчесывания и мягкость. Состоит из восстанавливающего средства и шапочки для волос</a:t>
                      </a:r>
                      <a:r>
                        <a:rPr lang="ru-RU" altLang="ko-KR" sz="80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 для усиления эффекта.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756000">
                <a:tc>
                  <a:txBody>
                    <a:bodyPr/>
                    <a:lstStyle/>
                    <a:p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Make HD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Hair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Straight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Cream</a:t>
                      </a:r>
                      <a:endParaRPr lang="ko-KR" altLang="en-US" sz="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100</a:t>
                      </a:r>
                      <a:r>
                        <a:rPr kumimoji="0"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*2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Выпрямляющий крем на водной основе для укладки непослушных или вьющихся волос. Наносится в два этапа и 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обеспечивает длительный эффект гладких и блестящих волос.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lang="ko-KR" altLang="en-US" kern="0">
                <a:solidFill>
                  <a:srgbClr val="000000"/>
                </a:solidFill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lang="ko-KR" altLang="en-US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11" name="TextBox 10"/>
            <p:cNvSpPr txBox="1"/>
            <p:nvPr/>
          </p:nvSpPr>
          <p:spPr>
            <a:xfrm>
              <a:off x="5181600" y="113647"/>
              <a:ext cx="1187450" cy="2154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2" name="그룹 14"/>
            <p:cNvGrpSpPr>
              <a:grpSpLocks/>
            </p:cNvGrpSpPr>
            <p:nvPr/>
          </p:nvGrpSpPr>
          <p:grpSpPr bwMode="auto"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7" name="Rectangle 5"/>
              <p:cNvSpPr>
                <a:spLocks noChangeArrowheads="1"/>
              </p:cNvSpPr>
              <p:nvPr/>
            </p:nvSpPr>
            <p:spPr bwMode="auto"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8" name="Rectangle 9"/>
              <p:cNvSpPr>
                <a:spLocks noChangeArrowheads="1"/>
              </p:cNvSpPr>
              <p:nvPr/>
            </p:nvSpPr>
            <p:spPr bwMode="auto"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9" name="Rectangle 5"/>
              <p:cNvSpPr>
                <a:spLocks noChangeArrowheads="1"/>
              </p:cNvSpPr>
              <p:nvPr/>
            </p:nvSpPr>
            <p:spPr bwMode="auto">
              <a:xfrm>
                <a:off x="4563977" y="1571574"/>
                <a:ext cx="859432" cy="857197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 bwMode="auto">
              <a:xfrm>
                <a:off x="3700887" y="714375"/>
                <a:ext cx="863091" cy="85719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1" name="Rectangle 7"/>
              <p:cNvSpPr>
                <a:spLocks noChangeArrowheads="1"/>
              </p:cNvSpPr>
              <p:nvPr/>
            </p:nvSpPr>
            <p:spPr bwMode="auto"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/>
            </p:nvSpPr>
            <p:spPr bwMode="auto">
              <a:xfrm>
                <a:off x="3700887" y="1571574"/>
                <a:ext cx="863091" cy="857197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3" name="그룹 14"/>
            <p:cNvGrpSpPr>
              <a:grpSpLocks/>
            </p:cNvGrpSpPr>
            <p:nvPr/>
          </p:nvGrpSpPr>
          <p:grpSpPr bwMode="auto"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5" name="Rectangle 10"/>
              <p:cNvSpPr>
                <a:spLocks noChangeArrowheads="1"/>
              </p:cNvSpPr>
              <p:nvPr/>
            </p:nvSpPr>
            <p:spPr bwMode="auto"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21"/>
              <p:cNvSpPr>
                <a:spLocks noChangeArrowheads="1"/>
              </p:cNvSpPr>
              <p:nvPr/>
            </p:nvSpPr>
            <p:spPr bwMode="auto"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4" name="그림 22" descr="회사로고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4" name="그룹 33"/>
          <p:cNvGrpSpPr/>
          <p:nvPr/>
        </p:nvGrpSpPr>
        <p:grpSpPr>
          <a:xfrm>
            <a:off x="548682" y="1390257"/>
            <a:ext cx="841858" cy="695087"/>
            <a:chOff x="548680" y="1308739"/>
            <a:chExt cx="841858" cy="695087"/>
          </a:xfrm>
        </p:grpSpPr>
        <p:pic>
          <p:nvPicPr>
            <p:cNvPr id="23" name="Picture 5" descr="\\민경사원\신제품촬영\2014\바디&amp;핸드&amp;헤어\바디\블루밍 데이즈 퍼퓸 헤어 샴푸_로맨틱가든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80" y="1308739"/>
              <a:ext cx="695087" cy="695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\\민경사원\신제품촬영\2014\바디&amp;핸드&amp;헤어\바디\블루밍 데이즈 퍼퓸 헤어 컨디셔너- 로맨틱 가든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704" y="1342151"/>
              <a:ext cx="625834" cy="6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그룹 30"/>
          <p:cNvGrpSpPr/>
          <p:nvPr/>
        </p:nvGrpSpPr>
        <p:grpSpPr>
          <a:xfrm>
            <a:off x="455520" y="2139782"/>
            <a:ext cx="928904" cy="723471"/>
            <a:chOff x="550322" y="2843808"/>
            <a:chExt cx="928904" cy="723470"/>
          </a:xfrm>
        </p:grpSpPr>
        <p:pic>
          <p:nvPicPr>
            <p:cNvPr id="25" name="Picture 4" descr="\\민경사원\신제품촬영\2014\바디&amp;핸드&amp;헤어\바디\블루밍 데이즈 퍼퓸 헤어 컨디셔너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756" y="2843808"/>
              <a:ext cx="723470" cy="723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3" descr="\\민경사원\신제품촬영\2014\바디&amp;핸드&amp;헤어\바디\블루밍 데이즈 퍼퓸 헤어 샴푸_프레쉬브리즈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322" y="2843888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" descr="\\민경사원\신제품촬영\2014\바디&amp;핸드&amp;헤어\바디\블루밍 데이즈 퍼퓸 헤어 미스트 - 프레쉬 브리즈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7935" y="2301964"/>
            <a:ext cx="526851" cy="52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5762" y="4516043"/>
            <a:ext cx="232284" cy="5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8" name="그룹 37"/>
          <p:cNvGrpSpPr/>
          <p:nvPr/>
        </p:nvGrpSpPr>
        <p:grpSpPr>
          <a:xfrm>
            <a:off x="764707" y="6741749"/>
            <a:ext cx="464017" cy="569519"/>
            <a:chOff x="440289" y="2483768"/>
            <a:chExt cx="1378625" cy="1649638"/>
          </a:xfrm>
        </p:grpSpPr>
        <p:pic>
          <p:nvPicPr>
            <p:cNvPr id="39" name="Picture 2" descr="C:\Users\User\Desktop\2014년05월01일 13시33분\메이크 에이치디 헤어 스트레이트크림_2 중화제 복사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132656" y="2555776"/>
              <a:ext cx="686258" cy="1512168"/>
            </a:xfrm>
            <a:prstGeom prst="rect">
              <a:avLst/>
            </a:prstGeom>
            <a:noFill/>
          </p:spPr>
        </p:pic>
        <p:pic>
          <p:nvPicPr>
            <p:cNvPr id="40" name="Picture 3" descr="C:\Users\User\Desktop\2014년05월01일 13시33분\메이크 에이치디 헤어 스트레이트크림_1 퍼머제 복사.png"/>
            <p:cNvPicPr>
              <a:picLocks noChangeAspect="1" noChangeArrowheads="1"/>
            </p:cNvPicPr>
            <p:nvPr/>
          </p:nvPicPr>
          <p:blipFill>
            <a:blip r:embed="rId13" cstate="print"/>
            <a:srcRect l="26190" r="25794"/>
            <a:stretch>
              <a:fillRect/>
            </a:stretch>
          </p:blipFill>
          <p:spPr bwMode="auto">
            <a:xfrm>
              <a:off x="440289" y="2483768"/>
              <a:ext cx="792088" cy="1649638"/>
            </a:xfrm>
            <a:prstGeom prst="rect">
              <a:avLst/>
            </a:prstGeom>
            <a:noFill/>
          </p:spPr>
        </p:pic>
      </p:grpSp>
      <p:pic>
        <p:nvPicPr>
          <p:cNvPr id="35" name="Picture 2" descr="C:\Users\User\Desktop\2014년02월06일 14시08분1\엔젤 글로우 링 헤어 마스크.png"/>
          <p:cNvPicPr>
            <a:picLocks noChangeAspect="1" noChangeArrowheads="1"/>
          </p:cNvPicPr>
          <p:nvPr/>
        </p:nvPicPr>
        <p:blipFill>
          <a:blip r:embed="rId14" cstate="print"/>
          <a:srcRect l="8375"/>
          <a:stretch>
            <a:fillRect/>
          </a:stretch>
        </p:blipFill>
        <p:spPr bwMode="auto">
          <a:xfrm>
            <a:off x="764704" y="6093673"/>
            <a:ext cx="503818" cy="432048"/>
          </a:xfrm>
          <a:prstGeom prst="rect">
            <a:avLst/>
          </a:prstGeom>
          <a:noFill/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707" y="5301585"/>
            <a:ext cx="509767" cy="52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5650" y="2915816"/>
            <a:ext cx="239094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7217" y="3707904"/>
            <a:ext cx="237527" cy="64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048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12820013"/>
              </p:ext>
            </p:extLst>
          </p:nvPr>
        </p:nvGraphicFramePr>
        <p:xfrm>
          <a:off x="538740" y="1063088"/>
          <a:ext cx="5760640" cy="71392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648072"/>
                <a:gridCol w="3024336"/>
              </a:tblGrid>
              <a:tr h="335280"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56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Make HD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Hair</a:t>
                      </a:r>
                      <a:r>
                        <a:rPr lang="ko-KR" altLang="en-US" sz="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Serum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200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en-US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430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Интенсивно восстанавливающая сыворотка для сухих волос. Изменяет структуру волоса, делая его послушным, и окутывает нежным свежим шлейфом.</a:t>
                      </a:r>
                      <a:endParaRPr kumimoji="0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</a:tr>
              <a:tr h="756000">
                <a:tc>
                  <a:txBody>
                    <a:bodyPr/>
                    <a:lstStyle/>
                    <a:p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Make</a:t>
                      </a:r>
                      <a:r>
                        <a:rPr kumimoji="0" lang="ko-KR" altLang="en-US" sz="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HD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Silk</a:t>
                      </a:r>
                      <a:r>
                        <a:rPr kumimoji="0" lang="ko-KR" altLang="en-US" sz="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0" lang="en-US" altLang="ko-KR" sz="800" dirty="0" err="1" smtClean="0">
                          <a:solidFill>
                            <a:schemeClr val="tx1"/>
                          </a:solidFill>
                        </a:rPr>
                        <a:t>Argan</a:t>
                      </a:r>
                      <a:r>
                        <a:rPr kumimoji="0" lang="ko-KR" altLang="en-US" sz="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Oil</a:t>
                      </a:r>
                      <a:endParaRPr lang="ko-KR" altLang="en-US" sz="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85</a:t>
                      </a:r>
                      <a:r>
                        <a:rPr kumimoji="0" lang="ru-RU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мл</a:t>
                      </a:r>
                      <a:endParaRPr kumimoji="0" lang="ru-RU" altLang="ko-KR" sz="8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Интенсивное средство для восстановления волос с </a:t>
                      </a:r>
                      <a:r>
                        <a:rPr kumimoji="0" lang="ru-RU" altLang="ko-KR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аргановым</a:t>
                      </a:r>
                      <a:r>
                        <a:rPr kumimoji="0" lang="ru-RU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маслом эффективно защищает волосы от внешних негативных факторов и глубоко их питает.</a:t>
                      </a:r>
                      <a:endParaRPr kumimoji="0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</a:tr>
              <a:tr h="756000">
                <a:tc>
                  <a:txBody>
                    <a:bodyPr/>
                    <a:lstStyle/>
                    <a:p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Make HD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Hair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 Lotion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ko-KR" sz="800" b="1" kern="1200" dirty="0" smtClean="0">
                          <a:solidFill>
                            <a:prstClr val="black"/>
                          </a:solidFill>
                          <a:latin typeface="+mj-ea"/>
                          <a:ea typeface="+mn-ea"/>
                          <a:cs typeface="+mn-cs"/>
                        </a:rPr>
                        <a:t>200</a:t>
                      </a:r>
                      <a:r>
                        <a:rPr lang="ru-RU" altLang="ko-KR" sz="800" b="1" kern="1200" dirty="0" smtClean="0">
                          <a:solidFill>
                            <a:prstClr val="black"/>
                          </a:solidFill>
                          <a:latin typeface="+mj-ea"/>
                          <a:ea typeface="+mn-ea"/>
                          <a:cs typeface="+mn-cs"/>
                        </a:rPr>
                        <a:t>мл</a:t>
                      </a:r>
                      <a:endParaRPr lang="en-US" altLang="ko-KR" sz="800" b="1" kern="1200" dirty="0" smtClean="0">
                        <a:solidFill>
                          <a:prstClr val="black"/>
                        </a:solidFill>
                        <a:latin typeface="+mj-ea"/>
                        <a:ea typeface="+mn-ea"/>
                        <a:cs typeface="+mn-cs"/>
                      </a:endParaRPr>
                    </a:p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ko-KR" sz="800" b="1" kern="1200" dirty="0" smtClean="0">
                          <a:solidFill>
                            <a:prstClr val="black"/>
                          </a:solidFill>
                          <a:latin typeface="+mj-ea"/>
                          <a:ea typeface="+mn-ea"/>
                          <a:cs typeface="+mn-cs"/>
                        </a:rPr>
                        <a:t>430</a:t>
                      </a:r>
                      <a:r>
                        <a:rPr lang="ru-RU" altLang="ko-KR" sz="800" b="1" kern="1200" dirty="0" smtClean="0">
                          <a:solidFill>
                            <a:prstClr val="black"/>
                          </a:solidFill>
                          <a:latin typeface="+mj-ea"/>
                          <a:ea typeface="+mn-ea"/>
                          <a:cs typeface="+mn-cs"/>
                        </a:rPr>
                        <a:t>мл</a:t>
                      </a:r>
                      <a:endParaRPr lang="en-US" altLang="ko-KR" sz="800" b="1" kern="1200" dirty="0" smtClean="0">
                        <a:solidFill>
                          <a:prstClr val="black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34" charset="-127"/>
                          <a:ea typeface="맑은 고딕" pitchFamily="34" charset="-127"/>
                        </a:rPr>
                        <a:t>Питательный лосьон для волос с легкой формулой не отягощает волосы, заботится об их здоровье, придавая очаровательный живой блеск.</a:t>
                      </a:r>
                      <a:endParaRPr kumimoji="0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34" charset="-127"/>
                        <a:ea typeface="맑은 고딕" pitchFamily="34" charset="-127"/>
                      </a:endParaRPr>
                    </a:p>
                  </a:txBody>
                  <a:tcPr anchor="ctr"/>
                </a:tc>
              </a:tr>
              <a:tr h="756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Make HD</a:t>
                      </a: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Hair</a:t>
                      </a:r>
                      <a:r>
                        <a:rPr kumimoji="0" lang="ko-KR" altLang="en-US" sz="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Glaze</a:t>
                      </a:r>
                      <a:endParaRPr kumimoji="0"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430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kumimoji="0" lang="ru-RU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34" charset="-127"/>
                          <a:ea typeface="맑은 고딕" pitchFamily="34" charset="-127"/>
                        </a:rPr>
                        <a:t>Глазурь для волос придаст для тусклым и блеклым волосам ослепительный глянцевый блеск, сделает их оттенок более живым и поможет восстановить поврежденные участки.</a:t>
                      </a:r>
                      <a:endParaRPr kumimoji="0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34" charset="-127"/>
                        <a:ea typeface="맑은 고딕" pitchFamily="34" charset="-127"/>
                      </a:endParaRPr>
                    </a:p>
                  </a:txBody>
                  <a:tcPr anchor="ctr"/>
                </a:tc>
              </a:tr>
              <a:tr h="756000">
                <a:tc>
                  <a:txBody>
                    <a:bodyPr/>
                    <a:lstStyle/>
                    <a:p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Make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HD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Hair</a:t>
                      </a:r>
                      <a:r>
                        <a:rPr lang="ko-KR" altLang="en-US" sz="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Mist</a:t>
                      </a:r>
                      <a:endParaRPr lang="ko-KR" altLang="en-US" sz="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150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lang="ko-KR" altLang="en-US" sz="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Легкий восстанавливающий </a:t>
                      </a:r>
                      <a:r>
                        <a:rPr lang="ru-RU" altLang="ko-KR" sz="800" b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мист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для волос нормализует РH баланс кожи головы, облегчает расчесывание, укрепляет корни и дарит ощущение свежести и прохлады.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756000">
                <a:tc>
                  <a:txBody>
                    <a:bodyPr/>
                    <a:lstStyle/>
                    <a:p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Angel Grow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 Ring</a:t>
                      </a:r>
                      <a:endParaRPr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Hair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 Mist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kern="120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85</a:t>
                      </a:r>
                      <a:r>
                        <a:rPr kumimoji="0" lang="ru-RU" altLang="ko-KR" sz="800" b="1" kern="120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мл</a:t>
                      </a:r>
                      <a:endParaRPr kumimoji="0" lang="ru-RU" altLang="ko-KR" sz="800" b="1" kern="1200" dirty="0" smtClean="0">
                        <a:solidFill>
                          <a:prstClr val="black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/>
                        <a:t>Спрей для сияния волос придаст им изумительный блеск и сделает их послушными</a:t>
                      </a:r>
                      <a:r>
                        <a:rPr lang="ru-RU" altLang="ko-KR" sz="800" b="0" baseline="0" dirty="0" smtClean="0"/>
                        <a:t> и </a:t>
                      </a:r>
                      <a:r>
                        <a:rPr lang="ru-RU" altLang="ko-KR" sz="800" b="0" dirty="0" smtClean="0"/>
                        <a:t>ухоженными.</a:t>
                      </a:r>
                      <a:endParaRPr lang="ko-KR" altLang="en-US" sz="800" b="0" dirty="0"/>
                    </a:p>
                  </a:txBody>
                  <a:tcPr anchor="ctr"/>
                </a:tc>
              </a:tr>
              <a:tr h="756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Make HD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Hard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Hair Gel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200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430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kumimoji="0" lang="ru-RU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Увлажняющий гель для волос не только придает волосам глянцевый блеск, но и заметно улучшает их состояние.</a:t>
                      </a:r>
                      <a:endParaRPr kumimoji="0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</a:tr>
              <a:tr h="756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Make HD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Super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Hard</a:t>
                      </a:r>
                      <a:endParaRPr kumimoji="0"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Hair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Spray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300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lang="en-US" altLang="ko-KR" sz="800" b="1" dirty="0" smtClean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34" charset="-127"/>
                          <a:ea typeface="맑은 고딕" pitchFamily="34" charset="-127"/>
                        </a:rPr>
                        <a:t>Лак-спрей для волос сильной фиксации. Мгновенно фиксирует форму пряди, создавая прическу любой сложности. Волосы остаются легкими и эластичными.</a:t>
                      </a:r>
                      <a:endParaRPr kumimoji="0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34" charset="-127"/>
                        <a:ea typeface="맑은 고딕" pitchFamily="34" charset="-127"/>
                      </a:endParaRPr>
                    </a:p>
                  </a:txBody>
                  <a:tcPr anchor="ctr"/>
                </a:tc>
              </a:tr>
              <a:tr h="756000">
                <a:tc>
                  <a:txBody>
                    <a:bodyPr/>
                    <a:lstStyle/>
                    <a:p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Make HD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Dry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Shampoo</a:t>
                      </a:r>
                      <a:endParaRPr kumimoji="0"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Spray</a:t>
                      </a:r>
                      <a:endParaRPr lang="ko-KR" altLang="en-US" sz="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60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мл</a:t>
                      </a:r>
                      <a:endParaRPr kumimoji="0" lang="ru-RU" altLang="ko-KR" sz="800" b="1" dirty="0" smtClean="0">
                        <a:solidFill>
                          <a:prstClr val="black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Сухой спрей-шампунь поможет в любой ситуации привести волосы в порядок: быстро устранить жирный блеск, устранить загрязнения и запах, придавая волосам чистый и свежий вид.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Избегать</a:t>
                      </a:r>
                      <a:r>
                        <a:rPr lang="ru-RU" altLang="ko-KR" sz="8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попадания на темную одежду.</a:t>
                      </a:r>
                      <a:endParaRPr lang="en-US" altLang="ko-KR" sz="8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lang="ko-KR" altLang="en-US" kern="0">
                <a:solidFill>
                  <a:srgbClr val="000000"/>
                </a:solidFill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lang="ko-KR" altLang="en-US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11" name="TextBox 10"/>
            <p:cNvSpPr txBox="1"/>
            <p:nvPr/>
          </p:nvSpPr>
          <p:spPr>
            <a:xfrm>
              <a:off x="5181600" y="113647"/>
              <a:ext cx="1187450" cy="2154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2" name="그룹 14"/>
            <p:cNvGrpSpPr>
              <a:grpSpLocks/>
            </p:cNvGrpSpPr>
            <p:nvPr/>
          </p:nvGrpSpPr>
          <p:grpSpPr bwMode="auto"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7" name="Rectangle 5"/>
              <p:cNvSpPr>
                <a:spLocks noChangeArrowheads="1"/>
              </p:cNvSpPr>
              <p:nvPr/>
            </p:nvSpPr>
            <p:spPr bwMode="auto"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8" name="Rectangle 9"/>
              <p:cNvSpPr>
                <a:spLocks noChangeArrowheads="1"/>
              </p:cNvSpPr>
              <p:nvPr/>
            </p:nvSpPr>
            <p:spPr bwMode="auto"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9" name="Rectangle 5"/>
              <p:cNvSpPr>
                <a:spLocks noChangeArrowheads="1"/>
              </p:cNvSpPr>
              <p:nvPr/>
            </p:nvSpPr>
            <p:spPr bwMode="auto">
              <a:xfrm>
                <a:off x="4563977" y="1571574"/>
                <a:ext cx="859432" cy="857197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 bwMode="auto">
              <a:xfrm>
                <a:off x="3700887" y="714375"/>
                <a:ext cx="863091" cy="857199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1" name="Rectangle 7"/>
              <p:cNvSpPr>
                <a:spLocks noChangeArrowheads="1"/>
              </p:cNvSpPr>
              <p:nvPr/>
            </p:nvSpPr>
            <p:spPr bwMode="auto"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/>
            </p:nvSpPr>
            <p:spPr bwMode="auto">
              <a:xfrm>
                <a:off x="3700887" y="1571574"/>
                <a:ext cx="863091" cy="857197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3" name="그룹 14"/>
            <p:cNvGrpSpPr>
              <a:grpSpLocks/>
            </p:cNvGrpSpPr>
            <p:nvPr/>
          </p:nvGrpSpPr>
          <p:grpSpPr bwMode="auto"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5" name="Rectangle 10"/>
              <p:cNvSpPr>
                <a:spLocks noChangeArrowheads="1"/>
              </p:cNvSpPr>
              <p:nvPr/>
            </p:nvSpPr>
            <p:spPr bwMode="auto"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21"/>
              <p:cNvSpPr>
                <a:spLocks noChangeArrowheads="1"/>
              </p:cNvSpPr>
              <p:nvPr/>
            </p:nvSpPr>
            <p:spPr bwMode="auto"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4" name="그림 22" descr="회사로고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" name="그룹 1"/>
          <p:cNvGrpSpPr/>
          <p:nvPr/>
        </p:nvGrpSpPr>
        <p:grpSpPr>
          <a:xfrm>
            <a:off x="764707" y="3092557"/>
            <a:ext cx="426301" cy="438723"/>
            <a:chOff x="645240" y="6084168"/>
            <a:chExt cx="995577" cy="1158803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69" y="6084169"/>
              <a:ext cx="533048" cy="11588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240" y="6084168"/>
              <a:ext cx="462529" cy="1158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그룹 2"/>
          <p:cNvGrpSpPr/>
          <p:nvPr/>
        </p:nvGrpSpPr>
        <p:grpSpPr>
          <a:xfrm>
            <a:off x="836713" y="1580393"/>
            <a:ext cx="369717" cy="448799"/>
            <a:chOff x="673432" y="2178986"/>
            <a:chExt cx="995638" cy="1096870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432" y="2178986"/>
              <a:ext cx="444341" cy="10968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69" y="2178986"/>
              <a:ext cx="561301" cy="10968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3" name="그룹 32"/>
          <p:cNvGrpSpPr/>
          <p:nvPr/>
        </p:nvGrpSpPr>
        <p:grpSpPr>
          <a:xfrm>
            <a:off x="836715" y="6116893"/>
            <a:ext cx="408943" cy="549515"/>
            <a:chOff x="645196" y="2044776"/>
            <a:chExt cx="1047869" cy="1231080"/>
          </a:xfrm>
        </p:grpSpPr>
        <p:pic>
          <p:nvPicPr>
            <p:cNvPr id="31" name="Picture 2" descr="C:\Users\User\Desktop\2014년05월01일 13시33분\메이크 에이치디 하드 헤어 젤_2 복사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45196" y="2188792"/>
              <a:ext cx="477545" cy="1019166"/>
            </a:xfrm>
            <a:prstGeom prst="rect">
              <a:avLst/>
            </a:prstGeom>
            <a:noFill/>
          </p:spPr>
        </p:pic>
        <p:pic>
          <p:nvPicPr>
            <p:cNvPr id="32" name="Picture 3" descr="C:\Users\User\Desktop\2014년05월01일 13시33분\메이크 에이치디 하드 헤어 젤_1 복사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005236" y="2044776"/>
              <a:ext cx="687829" cy="1231080"/>
            </a:xfrm>
            <a:prstGeom prst="rect">
              <a:avLst/>
            </a:prstGeom>
            <a:noFill/>
          </p:spPr>
        </p:pic>
      </p:grpSp>
      <p:pic>
        <p:nvPicPr>
          <p:cNvPr id="34" name="Picture 4" descr="C:\Users\User\Desktop\2014년05월01일 13시33분\메이크 에이치디 헤어 글레이즈 복사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36714" y="3884649"/>
            <a:ext cx="243411" cy="472937"/>
          </a:xfrm>
          <a:prstGeom prst="rect">
            <a:avLst/>
          </a:prstGeom>
          <a:noFill/>
        </p:spPr>
      </p:pic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8722" y="4604725"/>
            <a:ext cx="135548" cy="49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 descr="\\민경사원\신제품촬영\2014\바디&amp;핸드&amp;헤어\헤어\메이크 에이치디 실크 아르간 오일.jpg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400" y="2228465"/>
            <a:ext cx="699095" cy="69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C:\Users\User\Desktop\2014년02월06일 14시08분1\엔젤 글로우 링 헤어 미스트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908722" y="5324809"/>
            <a:ext cx="192470" cy="594815"/>
          </a:xfrm>
          <a:prstGeom prst="rect">
            <a:avLst/>
          </a:prstGeom>
          <a:noFill/>
        </p:spPr>
      </p:pic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017" y="6836973"/>
            <a:ext cx="124343" cy="54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2" descr="\\민경사원\신제품촬영\2014\바디&amp;핸드&amp;헤어\헤어\메이크 에이치디 드라이 샴푸 스프레이.jpg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985" y="7532343"/>
            <a:ext cx="667927" cy="66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12"/>
          <p:cNvSpPr txBox="1">
            <a:spLocks noChangeArrowheads="1"/>
          </p:cNvSpPr>
          <p:nvPr/>
        </p:nvSpPr>
        <p:spPr bwMode="auto"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600" dirty="0">
                <a:solidFill>
                  <a:prstClr val="black"/>
                </a:solidFill>
              </a:rPr>
              <a:t>ONE POINT</a:t>
            </a:r>
            <a:r>
              <a:rPr lang="ko-KR" altLang="en-US" sz="1600" dirty="0">
                <a:solidFill>
                  <a:prstClr val="black"/>
                </a:solidFill>
              </a:rPr>
              <a:t> </a:t>
            </a:r>
            <a:r>
              <a:rPr lang="en-US" altLang="ko-KR" sz="1600" dirty="0">
                <a:solidFill>
                  <a:prstClr val="black"/>
                </a:solidFill>
              </a:rPr>
              <a:t>- </a:t>
            </a:r>
            <a:r>
              <a:rPr lang="ru-RU" altLang="ko-KR" sz="1600" dirty="0" smtClean="0">
                <a:solidFill>
                  <a:prstClr val="black"/>
                </a:solidFill>
              </a:rPr>
              <a:t>волосы</a:t>
            </a:r>
            <a:endParaRPr lang="en-US" altLang="ko-KR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48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90378726"/>
              </p:ext>
            </p:extLst>
          </p:nvPr>
        </p:nvGraphicFramePr>
        <p:xfrm>
          <a:off x="525861" y="1048140"/>
          <a:ext cx="5760640" cy="74942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648072"/>
                <a:gridCol w="3024336"/>
              </a:tblGrid>
              <a:tr h="335280"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92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latin typeface="+mn-ea"/>
                          <a:ea typeface="+mn-ea"/>
                        </a:rPr>
                        <a:t>Super Hard Matte</a:t>
                      </a:r>
                      <a:endParaRPr lang="ko-KR" alt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60</a:t>
                      </a:r>
                      <a:r>
                        <a:rPr kumimoji="0"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dirty="0" smtClean="0"/>
                        <a:t>Воск для волос </a:t>
                      </a:r>
                      <a:r>
                        <a:rPr lang="ru-RU" altLang="ko-KR" sz="800" dirty="0" err="1" smtClean="0"/>
                        <a:t>экстрасильной</a:t>
                      </a:r>
                      <a:r>
                        <a:rPr lang="ru-RU" altLang="ko-KR" sz="800" dirty="0" smtClean="0"/>
                        <a:t> фиксации</a:t>
                      </a:r>
                      <a:r>
                        <a:rPr lang="ru-RU" altLang="ko-KR" sz="800" baseline="0" dirty="0" smtClean="0"/>
                        <a:t> </a:t>
                      </a:r>
                      <a:r>
                        <a:rPr lang="ru-RU" altLang="ko-KR" sz="800" dirty="0" smtClean="0"/>
                        <a:t>поможет надолго придать волосам объем, бархатный матовый блеск, сохраняя их натуральный вид.</a:t>
                      </a:r>
                      <a:endParaRPr lang="en-US" altLang="ko-KR" sz="800" dirty="0" smtClean="0"/>
                    </a:p>
                  </a:txBody>
                  <a:tcPr anchor="ctr"/>
                </a:tc>
              </a:tr>
              <a:tr h="792000">
                <a:tc>
                  <a:txBody>
                    <a:bodyPr/>
                    <a:lstStyle/>
                    <a:p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ko-KR" sz="800" b="0" dirty="0" smtClean="0">
                          <a:latin typeface="+mn-ea"/>
                          <a:ea typeface="+mn-ea"/>
                        </a:rPr>
                        <a:t>   Wild Hold Clay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60</a:t>
                      </a:r>
                      <a:r>
                        <a:rPr kumimoji="0"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Воск для волос обеспечивает </a:t>
                      </a:r>
                      <a:r>
                        <a:rPr lang="ru-RU" altLang="ko-KR" sz="800" b="0" baseline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суперстойкую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фиксацию, не оставляет белых следов, не склеивает и не утяжеляет.</a:t>
                      </a:r>
                      <a:endParaRPr lang="en-US" altLang="ko-KR" sz="800" b="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792000">
                <a:tc>
                  <a:txBody>
                    <a:bodyPr/>
                    <a:lstStyle/>
                    <a:p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</a:rPr>
                        <a:t>Water Shiny wave </a:t>
                      </a:r>
                      <a:endParaRPr lang="ko-KR" altLang="en-US" sz="8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60</a:t>
                      </a:r>
                      <a:r>
                        <a:rPr kumimoji="0"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Воск-блеск для </a:t>
                      </a:r>
                      <a:r>
                        <a:rPr lang="ru-RU" altLang="ko-KR" sz="800" b="0" baseline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стайлинга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с легкой текстурой остается незаметным на волосах, идеально завершает образ, придавая ему естественность, а волосам нежный блеск и здоровый вид. и </a:t>
                      </a:r>
                      <a:endParaRPr lang="en-US" altLang="ko-KR" sz="800" b="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792000">
                <a:tc>
                  <a:txBody>
                    <a:bodyPr/>
                    <a:lstStyle/>
                    <a:p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Windy Natural Fix</a:t>
                      </a:r>
                      <a:endParaRPr lang="ko-KR" altLang="en-US" sz="8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60g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Воск легкой фиксации подходит для закрепления несложной укладки волос. Совершенно неощутим и незаметен на волосах, придавая им естественное очарование.</a:t>
                      </a:r>
                      <a:endParaRPr lang="en-US" altLang="ko-KR" sz="800" b="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792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Make HD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Hair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Color Cream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r>
                        <a:rPr kumimoji="0" lang="ko-KR" altLang="en-US" sz="800" b="1" dirty="0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제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40</a:t>
                      </a:r>
                      <a:r>
                        <a:rPr kumimoji="0" lang="ru-RU" altLang="ko-KR" sz="800" b="1" dirty="0" err="1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гр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  <a:r>
                        <a:rPr kumimoji="0" lang="ko-KR" altLang="en-US" sz="800" b="1" dirty="0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제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80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мл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Крем-краска для волос для быстрого и легкого окрашивания в домашних условиях. Придает красивый оттенок и шелковистость.</a:t>
                      </a:r>
                    </a:p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 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Содержит з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ащитные элементы,</a:t>
                      </a:r>
                      <a:r>
                        <a:rPr lang="ru-RU" altLang="ko-KR" sz="8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ru-RU" altLang="ko-KR" sz="800" b="1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минимизирующие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повреждение волос. </a:t>
                      </a:r>
                      <a:endParaRPr lang="en-US" altLang="ko-KR" sz="8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792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Make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HD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Hair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Bleach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r>
                        <a:rPr kumimoji="0" lang="ko-KR" altLang="en-US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제</a:t>
                      </a:r>
                      <a:endParaRPr kumimoji="0" lang="en-US" altLang="ko-KR" sz="8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/>
                      <a:r>
                        <a:rPr kumimoji="0" lang="en-US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10</a:t>
                      </a:r>
                      <a:r>
                        <a:rPr kumimoji="0" lang="ru-RU" altLang="ko-KR" sz="800" b="1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гр</a:t>
                      </a:r>
                      <a:endParaRPr kumimoji="0" lang="en-US" altLang="ko-KR" sz="8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/>
                      <a:r>
                        <a:rPr kumimoji="0" lang="en-US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  <a:r>
                        <a:rPr kumimoji="0" lang="ko-KR" altLang="en-US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제</a:t>
                      </a:r>
                      <a:endParaRPr kumimoji="0" lang="en-US" altLang="ko-KR" sz="8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/>
                      <a:r>
                        <a:rPr kumimoji="0" lang="en-US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30</a:t>
                      </a:r>
                      <a:r>
                        <a:rPr kumimoji="0" lang="ru-RU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мл</a:t>
                      </a:r>
                      <a:endParaRPr kumimoji="0" lang="en-US" altLang="ko-KR" sz="8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Средство для осветления волос поможет осветлить все волосы до основной покраски или просто изменить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</a:rPr>
                        <a:t> насыщенность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 их оттенка. Внесет разнообразие в процесс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altLang="ko-KR" sz="800" b="0" baseline="0" dirty="0" err="1" smtClean="0">
                          <a:solidFill>
                            <a:schemeClr val="tx1"/>
                          </a:solidFill>
                        </a:rPr>
                        <a:t>стайлинга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</a:rPr>
                        <a:t> для 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любителей </a:t>
                      </a:r>
                      <a:r>
                        <a:rPr lang="ru-RU" altLang="ko-KR" sz="800" b="0" dirty="0" err="1" smtClean="0">
                          <a:solidFill>
                            <a:schemeClr val="tx1"/>
                          </a:solidFill>
                        </a:rPr>
                        <a:t>мелирования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 волос. </a:t>
                      </a:r>
                    </a:p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 Содержит защитные элементы, </a:t>
                      </a:r>
                      <a:r>
                        <a:rPr lang="ru-RU" altLang="ko-KR" sz="800" b="1" dirty="0" err="1" smtClean="0">
                          <a:solidFill>
                            <a:schemeClr val="tx1"/>
                          </a:solidFill>
                        </a:rPr>
                        <a:t>минимизирующие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 повреждение волос. </a:t>
                      </a:r>
                      <a:endParaRPr lang="ko-KR" altLang="en-US" sz="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92000">
                <a:tc>
                  <a:txBody>
                    <a:bodyPr/>
                    <a:lstStyle/>
                    <a:p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Make HD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Hair</a:t>
                      </a:r>
                      <a:r>
                        <a:rPr kumimoji="0" lang="ko-KR" altLang="en-US" sz="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Tint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Cure</a:t>
                      </a:r>
                      <a:endParaRPr lang="ko-KR" altLang="en-US" sz="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200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kumimoji="0" lang="ru-RU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Лечебный </a:t>
                      </a:r>
                      <a:r>
                        <a:rPr kumimoji="0" lang="ru-RU" altLang="ko-KR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тинт</a:t>
                      </a:r>
                      <a:r>
                        <a:rPr kumimoji="0" lang="ru-RU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не только придает волосам стойкий насыщенный оттенок, проникая вглубь каждого волоса, но и укрепляет и добавляет блеск.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 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Беречь одежду и кожу</a:t>
                      </a:r>
                      <a:r>
                        <a:rPr lang="ru-RU" altLang="ko-KR" sz="800" b="1" baseline="0" dirty="0" smtClean="0">
                          <a:solidFill>
                            <a:schemeClr val="tx1"/>
                          </a:solidFill>
                        </a:rPr>
                        <a:t> головы от окрашивания.</a:t>
                      </a:r>
                      <a:endParaRPr lang="en-US" altLang="ko-KR" sz="8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792000">
                <a:tc>
                  <a:txBody>
                    <a:bodyPr/>
                    <a:lstStyle/>
                    <a:p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Make</a:t>
                      </a:r>
                      <a:r>
                        <a:rPr kumimoji="0" lang="ko-KR" altLang="en-US" sz="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HD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Hair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Tint</a:t>
                      </a:r>
                      <a:r>
                        <a:rPr kumimoji="0" lang="ko-KR" altLang="en-US" sz="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Brush</a:t>
                      </a:r>
                      <a:endParaRPr lang="ko-KR" altLang="en-US" sz="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мл</a:t>
                      </a:r>
                      <a:endParaRPr kumimoji="0" lang="ru-RU" altLang="ko-KR" sz="800" b="1" dirty="0" smtClean="0">
                        <a:solidFill>
                          <a:prstClr val="black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Тинт-тушь позволит быстро и удобно замаскировать небольшую седину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на висках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и 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в проборе волос,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.освежая прическу и внешний вид в целом.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kumimoji="0" lang="ru-RU" altLang="ko-K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Использовать перед нанесением макияжа.</a:t>
                      </a:r>
                      <a:endParaRPr lang="en-US" altLang="ko-KR" sz="8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792000">
                <a:tc>
                  <a:txBody>
                    <a:bodyPr/>
                    <a:lstStyle/>
                    <a:p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Berry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Trendy</a:t>
                      </a:r>
                      <a:endParaRPr kumimoji="0"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Hair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Color Fixer</a:t>
                      </a:r>
                      <a:endParaRPr lang="ko-KR" altLang="en-US" sz="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115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мл</a:t>
                      </a:r>
                      <a:endParaRPr kumimoji="0" lang="ru-RU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Спрей фиксирует цвет прядей, окрашенных </a:t>
                      </a:r>
                      <a:r>
                        <a:rPr lang="ru-RU" altLang="ko-KR" sz="8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тинтами</a:t>
                      </a:r>
                      <a:r>
                        <a:rPr lang="ru-RU" altLang="ko-KR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мелками для волос, не позволяет </a:t>
                      </a:r>
                      <a:r>
                        <a:rPr lang="ru-RU" altLang="ko-KR" sz="8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тинту</a:t>
                      </a:r>
                      <a:r>
                        <a:rPr lang="ru-RU" altLang="ko-KR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осыпаться и пачкать одежду, препятствует загрязнению волос.</a:t>
                      </a: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Наносить с расстояния </a:t>
                      </a:r>
                      <a:r>
                        <a:rPr lang="en-US" altLang="ko-KR" sz="8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20</a:t>
                      </a:r>
                      <a:r>
                        <a:rPr lang="ru-RU" altLang="ko-KR" sz="8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см.</a:t>
                      </a:r>
                      <a:endParaRPr lang="en-US" altLang="ko-KR" sz="8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lang="ko-KR" altLang="en-US" kern="0">
                <a:solidFill>
                  <a:srgbClr val="000000"/>
                </a:solidFill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lang="ko-KR" altLang="en-US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11" name="TextBox 10"/>
            <p:cNvSpPr txBox="1"/>
            <p:nvPr/>
          </p:nvSpPr>
          <p:spPr>
            <a:xfrm>
              <a:off x="5181600" y="113647"/>
              <a:ext cx="1187450" cy="2154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2" name="그룹 14"/>
            <p:cNvGrpSpPr>
              <a:grpSpLocks/>
            </p:cNvGrpSpPr>
            <p:nvPr/>
          </p:nvGrpSpPr>
          <p:grpSpPr bwMode="auto"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7" name="Rectangle 5"/>
              <p:cNvSpPr>
                <a:spLocks noChangeArrowheads="1"/>
              </p:cNvSpPr>
              <p:nvPr/>
            </p:nvSpPr>
            <p:spPr bwMode="auto"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8" name="Rectangle 9"/>
              <p:cNvSpPr>
                <a:spLocks noChangeArrowheads="1"/>
              </p:cNvSpPr>
              <p:nvPr/>
            </p:nvSpPr>
            <p:spPr bwMode="auto"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9" name="Rectangle 5"/>
              <p:cNvSpPr>
                <a:spLocks noChangeArrowheads="1"/>
              </p:cNvSpPr>
              <p:nvPr/>
            </p:nvSpPr>
            <p:spPr bwMode="auto">
              <a:xfrm>
                <a:off x="4563977" y="1571574"/>
                <a:ext cx="859432" cy="857197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 bwMode="auto">
              <a:xfrm>
                <a:off x="3700887" y="714375"/>
                <a:ext cx="863091" cy="85719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1" name="Rectangle 7"/>
              <p:cNvSpPr>
                <a:spLocks noChangeArrowheads="1"/>
              </p:cNvSpPr>
              <p:nvPr/>
            </p:nvSpPr>
            <p:spPr bwMode="auto"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/>
            </p:nvSpPr>
            <p:spPr bwMode="auto">
              <a:xfrm>
                <a:off x="3700887" y="1571574"/>
                <a:ext cx="863091" cy="857197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3" name="그룹 14"/>
            <p:cNvGrpSpPr>
              <a:grpSpLocks/>
            </p:cNvGrpSpPr>
            <p:nvPr/>
          </p:nvGrpSpPr>
          <p:grpSpPr bwMode="auto"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5" name="Rectangle 10"/>
              <p:cNvSpPr>
                <a:spLocks noChangeArrowheads="1"/>
              </p:cNvSpPr>
              <p:nvPr/>
            </p:nvSpPr>
            <p:spPr bwMode="auto"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21"/>
              <p:cNvSpPr>
                <a:spLocks noChangeArrowheads="1"/>
              </p:cNvSpPr>
              <p:nvPr/>
            </p:nvSpPr>
            <p:spPr bwMode="auto"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4" name="그림 22" descr="회사로고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7460" y="4736010"/>
            <a:ext cx="220582" cy="3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7" cstate="print"/>
          <a:srcRect r="46434"/>
          <a:stretch>
            <a:fillRect/>
          </a:stretch>
        </p:blipFill>
        <p:spPr bwMode="auto">
          <a:xfrm>
            <a:off x="880609" y="5601081"/>
            <a:ext cx="229724" cy="420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" descr="C:\Users\User\Downloads\틴트큐어 시안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6175" y="6362143"/>
            <a:ext cx="133230" cy="41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그룹 31"/>
          <p:cNvGrpSpPr/>
          <p:nvPr/>
        </p:nvGrpSpPr>
        <p:grpSpPr>
          <a:xfrm>
            <a:off x="869473" y="7019753"/>
            <a:ext cx="215691" cy="619907"/>
            <a:chOff x="4271963" y="1895475"/>
            <a:chExt cx="1270478" cy="3067050"/>
          </a:xfrm>
        </p:grpSpPr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1963" y="1905000"/>
              <a:ext cx="600075" cy="304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4266" y="1895475"/>
              <a:ext cx="638175" cy="3067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5" name="Picture 2" descr="C:\Users\User\Desktop\제품 이미지3\베리트렌디헤어컬러픽서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25248" y="7847301"/>
            <a:ext cx="121024" cy="527211"/>
          </a:xfrm>
          <a:prstGeom prst="rect">
            <a:avLst/>
          </a:prstGeom>
          <a:noFill/>
        </p:spPr>
      </p:pic>
      <p:pic>
        <p:nvPicPr>
          <p:cNvPr id="38" name="Picture 2" descr="\\민경사원\신제품촬영\2014\바디&amp;핸드&amp;헤어\헤어\메이크 에이치디 헤어 왁스_와일드 홀드 클레이_1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728" y="2371547"/>
            <a:ext cx="472260" cy="47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5" descr="\\민경사원\신제품촬영\2014\바디&amp;핸드&amp;헤어\헤어\메이크 에이치디 헤어 왁스_슈퍼 하드 매트_1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705" y="1578754"/>
            <a:ext cx="472966" cy="47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\\민경사원\신제품촬영\2014\바디&amp;핸드&amp;헤어\헤어\메이크 에이치디 헤어 왁스_워터 샤인 웨이브_1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7139" y="3164688"/>
            <a:ext cx="513456" cy="51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\\민경사원\신제품촬영\2014\바디&amp;핸드&amp;헤어\헤어\메이크 에이치디 헤어 왁스_윈디 내추럴 픽스_1.jpg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788" y="3875469"/>
            <a:ext cx="522680" cy="52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600" dirty="0">
                <a:solidFill>
                  <a:prstClr val="black"/>
                </a:solidFill>
              </a:rPr>
              <a:t>ONE POINT</a:t>
            </a:r>
            <a:r>
              <a:rPr lang="ko-KR" altLang="en-US" sz="1600" dirty="0">
                <a:solidFill>
                  <a:prstClr val="black"/>
                </a:solidFill>
              </a:rPr>
              <a:t> </a:t>
            </a:r>
            <a:r>
              <a:rPr lang="en-US" altLang="ko-KR" sz="1600" dirty="0">
                <a:solidFill>
                  <a:prstClr val="black"/>
                </a:solidFill>
              </a:rPr>
              <a:t>- </a:t>
            </a:r>
            <a:r>
              <a:rPr lang="ru-RU" altLang="ko-KR" sz="1600" dirty="0" smtClean="0">
                <a:solidFill>
                  <a:prstClr val="black"/>
                </a:solidFill>
              </a:rPr>
              <a:t>волосы</a:t>
            </a:r>
            <a:endParaRPr lang="en-US" altLang="ko-KR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48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2055813"/>
            <a:ext cx="6858000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>
            <a:defPPr>
              <a:defRPr lang="ko-KR"/>
            </a:defPPr>
            <a:lvl1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kumimoji="1" sz="2400">
                <a:solidFill>
                  <a:prstClr val="black"/>
                </a:solidFill>
              </a:defRPr>
            </a:lvl1pPr>
          </a:lstStyle>
          <a:p>
            <a:r>
              <a:rPr lang="ru-RU" altLang="ko-KR" dirty="0" smtClean="0"/>
              <a:t>Средства в упаковке с эксклюзивным дизайном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81367" y="231647"/>
            <a:ext cx="1187450" cy="2308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900" kern="0" dirty="0" smtClean="0">
                <a:solidFill>
                  <a:sysClr val="windowText" lastClr="000000"/>
                </a:solidFill>
                <a:latin typeface="+mn-lt"/>
                <a:ea typeface="+mn-ea"/>
              </a:rPr>
              <a:t>Internal Use Only</a:t>
            </a:r>
            <a:endParaRPr kumimoji="0" lang="ko-KR" altLang="en-US" sz="900" kern="0" dirty="0">
              <a:solidFill>
                <a:sysClr val="windowText" lastClr="000000"/>
              </a:solidFill>
              <a:latin typeface="+mn-lt"/>
              <a:ea typeface="+mn-ea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FFBDDE-D0A8-40BE-BFFD-A3C718FDF077}" type="slidenum">
              <a:rPr lang="ko-KR" altLang="en-US" smtClean="0"/>
              <a:pPr>
                <a:defRPr/>
              </a:pPr>
              <a:t>67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표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3509938"/>
              </p:ext>
            </p:extLst>
          </p:nvPr>
        </p:nvGraphicFramePr>
        <p:xfrm>
          <a:off x="538170" y="7333208"/>
          <a:ext cx="5760640" cy="16843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36104"/>
                <a:gridCol w="1152128"/>
                <a:gridCol w="648072"/>
                <a:gridCol w="3024336"/>
              </a:tblGrid>
              <a:tr h="335280"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bg1"/>
                          </a:solidFill>
                        </a:rPr>
                        <a:t>Изображение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bg1"/>
                          </a:solidFill>
                        </a:rPr>
                        <a:t>Наименование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dirty="0" smtClean="0">
                          <a:solidFill>
                            <a:schemeClr val="bg1"/>
                          </a:solidFill>
                        </a:rPr>
                        <a:t>Объем</a:t>
                      </a:r>
                      <a:endParaRPr lang="ko-KR" alt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bg1"/>
                          </a:solidFill>
                        </a:rPr>
                        <a:t>Описание</a:t>
                      </a:r>
                      <a:endParaRPr lang="ko-KR" alt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648000">
                <a:tc>
                  <a:txBody>
                    <a:bodyPr/>
                    <a:lstStyle/>
                    <a:p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/>
                        <a:t>Latte Art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err="1" smtClean="0"/>
                        <a:t>Capuccino</a:t>
                      </a:r>
                      <a:endParaRPr kumimoji="0" lang="en-US" altLang="ko-KR" sz="800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</a:rPr>
                        <a:t>Cream</a:t>
                      </a:r>
                      <a:r>
                        <a:rPr kumimoji="0" lang="en-US" altLang="ko-KR" sz="8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</a:rPr>
                        <a:t> In Scrub</a:t>
                      </a:r>
                      <a:endParaRPr lang="ko-KR" altLang="en-US" sz="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/>
                        <a:t>95</a:t>
                      </a:r>
                      <a:r>
                        <a:rPr kumimoji="0" lang="ru-RU" altLang="ko-KR" sz="800" b="1" dirty="0" err="1" smtClean="0"/>
                        <a:t>гр</a:t>
                      </a:r>
                      <a:endParaRPr kumimoji="0" lang="en-US" altLang="ko-KR" sz="8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dirty="0" smtClean="0"/>
                        <a:t>Мультифункциональный крем-</a:t>
                      </a:r>
                      <a:r>
                        <a:rPr lang="ru-RU" altLang="ko-KR" sz="800" dirty="0" err="1" smtClean="0"/>
                        <a:t>скраб</a:t>
                      </a:r>
                      <a:r>
                        <a:rPr lang="ru-RU" altLang="ko-KR" sz="800" dirty="0" smtClean="0"/>
                        <a:t> для лица с ароматом капучино,</a:t>
                      </a:r>
                      <a:r>
                        <a:rPr lang="ru-RU" altLang="ko-KR" sz="800" baseline="0" dirty="0" smtClean="0"/>
                        <a:t> после применения которого кожа наполняется здоровьем – становится сияющей, однородной и напитанной.</a:t>
                      </a:r>
                      <a:endParaRPr lang="ru-RU" altLang="ko-KR" sz="8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dirty="0" smtClean="0"/>
                        <a:t>Использовать дважды в неделю.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648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/>
                        <a:t>Latte Art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/>
                        <a:t>Milk</a:t>
                      </a:r>
                      <a:r>
                        <a:rPr kumimoji="0" lang="en-US" altLang="ko-KR" sz="800" baseline="0" dirty="0" smtClean="0"/>
                        <a:t> Cacao Pore Pack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/>
                        <a:t>85</a:t>
                      </a:r>
                      <a:r>
                        <a:rPr kumimoji="0" lang="ru-RU" altLang="ko-KR" sz="800" b="1" dirty="0" err="1" smtClean="0"/>
                        <a:t>гр</a:t>
                      </a:r>
                      <a:endParaRPr kumimoji="0" lang="en-US" altLang="ko-KR" sz="8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</a:pP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Маска для лица со</a:t>
                      </a:r>
                      <a:r>
                        <a:rPr lang="ru-RU" altLang="ko-KR" sz="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смешанной текстурой содержит 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нежный молочный крем и какао. Очищает и эффективно сужает поры и сохраняет эффект увлажнения</a:t>
                      </a:r>
                      <a:r>
                        <a:rPr lang="ru-RU" altLang="ko-KR" sz="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кожи длительное время после умывания.</a:t>
                      </a:r>
                      <a:endParaRPr lang="ko-KR" altLang="ko-KR" sz="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600" dirty="0">
                <a:solidFill>
                  <a:prstClr val="black"/>
                </a:solidFill>
              </a:rPr>
              <a:t>ONE POINT</a:t>
            </a:r>
            <a:r>
              <a:rPr lang="ko-KR" altLang="en-US" sz="1600" dirty="0">
                <a:solidFill>
                  <a:prstClr val="black"/>
                </a:solidFill>
              </a:rPr>
              <a:t> </a:t>
            </a:r>
            <a:r>
              <a:rPr lang="en-US" altLang="ko-KR" sz="1600" dirty="0">
                <a:solidFill>
                  <a:prstClr val="black"/>
                </a:solidFill>
              </a:rPr>
              <a:t>- </a:t>
            </a:r>
            <a:r>
              <a:rPr lang="en-US" altLang="ko-KR" sz="1600" dirty="0" smtClean="0">
                <a:solidFill>
                  <a:prstClr val="black"/>
                </a:solidFill>
              </a:rPr>
              <a:t>FUN</a:t>
            </a:r>
            <a:endParaRPr lang="en-US" altLang="ko-KR" sz="1600" dirty="0">
              <a:solidFill>
                <a:prstClr val="black"/>
              </a:solidFill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54816475"/>
              </p:ext>
            </p:extLst>
          </p:nvPr>
        </p:nvGraphicFramePr>
        <p:xfrm>
          <a:off x="538740" y="1352660"/>
          <a:ext cx="5760640" cy="56942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648072"/>
                <a:gridCol w="3024336"/>
              </a:tblGrid>
              <a:tr h="335280"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48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Mini Berry Lip Balm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Mini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Cherry Tomato</a:t>
                      </a:r>
                      <a:endParaRPr kumimoji="0"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Lip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Balm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SPF15/PA+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7</a:t>
                      </a:r>
                      <a:r>
                        <a:rPr kumimoji="0" lang="ru-RU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.2гр</a:t>
                      </a:r>
                      <a:endParaRPr kumimoji="0" lang="en-US" altLang="ko-KR" sz="8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</a:rPr>
                        <a:t>Увлажняющий сочный бальзам для губ. Не только увлажняет нежную кожу губ, но и питает ее, защищает от агрессивного воздействия ультрафиолета,</a:t>
                      </a:r>
                      <a:r>
                        <a:rPr lang="ru-RU" altLang="ko-KR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</a:rPr>
                        <a:t>устраняет шелушения, разглаживает. Ароматное средство представлено 5 ароматами и оттенками:  вишня, черника, персик, яблоко томат.</a:t>
                      </a:r>
                      <a:endParaRPr lang="ko-KR" altLang="en-US" sz="800" b="0" dirty="0"/>
                    </a:p>
                  </a:txBody>
                  <a:tcPr anchor="ctr"/>
                </a:tc>
              </a:tr>
              <a:tr h="648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Mini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Peach Lip Balm</a:t>
                      </a:r>
                      <a:endParaRPr kumimoji="0"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(No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UV block</a:t>
                      </a: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Mini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Green Apple Lip Balm </a:t>
                      </a: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SPF15/PA+</a:t>
                      </a:r>
                      <a:endParaRPr lang="ko-KR" altLang="en-US" sz="8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7</a:t>
                      </a:r>
                      <a:r>
                        <a:rPr kumimoji="0" lang="ru-RU" altLang="ko-KR" sz="800" b="1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гр</a:t>
                      </a:r>
                      <a:endParaRPr kumimoji="0" lang="en-US" altLang="ko-KR" sz="8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48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Petit Bunny Gloss Bar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  <a:r>
                        <a:rPr kumimoji="0" lang="ru-RU" altLang="ko-KR" sz="800" b="1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гр</a:t>
                      </a:r>
                      <a:endParaRPr kumimoji="0" lang="en-US" altLang="ko-KR" sz="8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Помада-блеск, упаковка которой украшена милой мордашкой зайца, обволакивает губы легким и нежным покрытием разных оттенков и обеспечивает притягательный влажный блеск на губах.</a:t>
                      </a:r>
                      <a:endParaRPr lang="ko-KR" altLang="en-US" sz="800" b="0" dirty="0" smtClean="0"/>
                    </a:p>
                  </a:txBody>
                  <a:tcPr anchor="ctr"/>
                </a:tc>
              </a:tr>
              <a:tr h="648000">
                <a:tc>
                  <a:txBody>
                    <a:bodyPr/>
                    <a:lstStyle/>
                    <a:p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Kiss </a:t>
                      </a:r>
                      <a:r>
                        <a:rPr kumimoji="0" lang="en-US" altLang="ko-KR" sz="800" dirty="0" err="1" smtClean="0">
                          <a:solidFill>
                            <a:schemeClr val="tx1"/>
                          </a:solidFill>
                        </a:rPr>
                        <a:t>Kiss</a:t>
                      </a:r>
                      <a:endParaRPr kumimoji="0" lang="en-US" altLang="ko-KR" sz="8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Lip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Scrub</a:t>
                      </a:r>
                      <a:endParaRPr kumimoji="0" lang="en-US" altLang="ko-KR" sz="8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9</a:t>
                      </a:r>
                      <a:r>
                        <a:rPr kumimoji="0" lang="ru-RU" altLang="ko-KR" sz="8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гр</a:t>
                      </a:r>
                      <a:endParaRPr kumimoji="0" lang="en-US" altLang="ko-KR" sz="8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</a:rPr>
                        <a:t>Мягкий </a:t>
                      </a:r>
                      <a:r>
                        <a:rPr lang="ru-RU" altLang="ko-KR" sz="800" b="0" baseline="0" dirty="0" err="1" smtClean="0">
                          <a:solidFill>
                            <a:schemeClr val="tx1"/>
                          </a:solidFill>
                        </a:rPr>
                        <a:t>скраб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</a:rPr>
                        <a:t> с мелкими абразивными частицами активно удаляет омертвевшие клетки, а также нежно полирует кожу губ, оставляя ее мягкой и шелковистой. Возвращает естественный розовый цвет губам.</a:t>
                      </a:r>
                      <a:endParaRPr lang="ko-KR" altLang="en-US" sz="800" b="0" dirty="0"/>
                    </a:p>
                  </a:txBody>
                  <a:tcPr anchor="ctr"/>
                </a:tc>
              </a:tr>
              <a:tr h="648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Kiss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0" lang="en-US" altLang="ko-KR" sz="800" baseline="0" dirty="0" err="1" smtClean="0">
                          <a:solidFill>
                            <a:schemeClr val="tx1"/>
                          </a:solidFill>
                        </a:rPr>
                        <a:t>Kiss</a:t>
                      </a:r>
                      <a:endParaRPr kumimoji="0"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Lip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Essence Balm</a:t>
                      </a:r>
                      <a:endParaRPr kumimoji="0"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SPF15 PA+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7.2</a:t>
                      </a:r>
                      <a:r>
                        <a:rPr kumimoji="0" lang="ru-RU" altLang="ko-KR" sz="800" b="1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гр</a:t>
                      </a:r>
                      <a:endParaRPr kumimoji="0" lang="en-US" altLang="ko-KR" sz="8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</a:rPr>
                        <a:t>Высокоэффективный мягкий бальзам-эссенция сохраняет губы здоровыми и увлажненными, защищает от ультрафиолетового излучения.</a:t>
                      </a:r>
                      <a:endParaRPr lang="ko-KR" altLang="en-US" sz="800" b="0" dirty="0"/>
                    </a:p>
                  </a:txBody>
                  <a:tcPr anchor="ctr"/>
                </a:tc>
              </a:tr>
              <a:tr h="648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Fruit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Princess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Gloss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4.9</a:t>
                      </a:r>
                      <a:r>
                        <a:rPr kumimoji="0" lang="ru-RU" altLang="ko-KR" sz="800" b="1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гр</a:t>
                      </a:r>
                      <a:endParaRPr kumimoji="0" lang="en-US" altLang="ko-KR" sz="8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</a:rPr>
                        <a:t>Блеск для губ в виде миниатюрной куколки дарит естественный блеск и ровный цвет,</a:t>
                      </a:r>
                      <a:r>
                        <a:rPr lang="ru-RU" altLang="ko-KR" sz="800" baseline="0" dirty="0" smtClean="0">
                          <a:solidFill>
                            <a:schemeClr val="tx1"/>
                          </a:solidFill>
                        </a:rPr>
                        <a:t> з</a:t>
                      </a:r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</a:rPr>
                        <a:t>аполняет мелкие складочки, </a:t>
                      </a:r>
                      <a:r>
                        <a:rPr lang="ru-RU" altLang="ko-KR" sz="800" baseline="0" dirty="0" smtClean="0">
                          <a:solidFill>
                            <a:schemeClr val="tx1"/>
                          </a:solidFill>
                        </a:rPr>
                        <a:t>благодаря чему поверхность г</a:t>
                      </a:r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</a:rPr>
                        <a:t>уб становится ровной и глянцевой, а макияж  притягательным.</a:t>
                      </a:r>
                      <a:endParaRPr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Оттенки под номерами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altLang="ko-KR" sz="8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altLang="ko-KR" sz="800" b="1" baseline="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r>
                        <a:rPr lang="en-US" altLang="ko-KR" sz="800" b="1" baseline="0" dirty="0" smtClean="0">
                          <a:solidFill>
                            <a:schemeClr val="tx1"/>
                          </a:solidFill>
                        </a:rPr>
                        <a:t> 7</a:t>
                      </a: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содержат</a:t>
                      </a:r>
                      <a:r>
                        <a:rPr lang="ru-RU" altLang="ko-KR" sz="800" b="1" baseline="0" dirty="0" smtClean="0">
                          <a:solidFill>
                            <a:schemeClr val="tx1"/>
                          </a:solidFill>
                        </a:rPr>
                        <a:t> жемчужный порошок, обладая свойствами </a:t>
                      </a:r>
                      <a:r>
                        <a:rPr lang="ru-RU" altLang="ko-KR" sz="800" b="1" baseline="0" dirty="0" err="1" smtClean="0">
                          <a:solidFill>
                            <a:schemeClr val="tx1"/>
                          </a:solidFill>
                        </a:rPr>
                        <a:t>шиммера</a:t>
                      </a:r>
                      <a:r>
                        <a:rPr lang="ru-RU" altLang="ko-KR" sz="800" b="1" baseline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ko-KR" altLang="en-US" sz="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48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Delight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err="1" smtClean="0">
                          <a:solidFill>
                            <a:schemeClr val="tx1"/>
                          </a:solidFill>
                        </a:rPr>
                        <a:t>Dalcom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 Gloss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мл</a:t>
                      </a:r>
                      <a:endParaRPr lang="en-US" altLang="ko-KR" sz="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Освежающий фруктовый блеск для губ в индивидуальном дизайне придает им натуральный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оттенок (5 видов), не оставляя неприятного чувства липкости на коже. И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меет фруктовый сладкий аромат.</a:t>
                      </a:r>
                      <a:endParaRPr lang="ko-KR" altLang="en-US" sz="8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648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Delight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Banana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 Lip Balm</a:t>
                      </a:r>
                      <a:endParaRPr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01 Banana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 Milk</a:t>
                      </a:r>
                      <a:endParaRPr lang="en-US" altLang="ko-KR" sz="8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r>
                        <a:rPr lang="ru-RU" altLang="ko-KR" sz="800" b="1" dirty="0" err="1" smtClean="0">
                          <a:solidFill>
                            <a:schemeClr val="tx1"/>
                          </a:solidFill>
                        </a:rPr>
                        <a:t>гр</a:t>
                      </a:r>
                      <a:endParaRPr lang="en-US" altLang="ko-KR" sz="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Бальзам для губ в упаковке в виде спелого банана подарит не только пользу, но и удовольствие. Содержит высокопитательный экстракт банана, который делает кожу упругой, молодой и красивой.</a:t>
                      </a:r>
                      <a:endParaRPr kumimoji="0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lang="ko-KR" altLang="en-US" kern="0">
                <a:solidFill>
                  <a:srgbClr val="000000"/>
                </a:solidFill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lang="ko-KR" altLang="en-US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11" name="TextBox 10"/>
            <p:cNvSpPr txBox="1"/>
            <p:nvPr/>
          </p:nvSpPr>
          <p:spPr>
            <a:xfrm>
              <a:off x="5181600" y="113647"/>
              <a:ext cx="1187450" cy="2154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2" name="그룹 14"/>
            <p:cNvGrpSpPr>
              <a:grpSpLocks/>
            </p:cNvGrpSpPr>
            <p:nvPr/>
          </p:nvGrpSpPr>
          <p:grpSpPr bwMode="auto"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7" name="Rectangle 5"/>
              <p:cNvSpPr>
                <a:spLocks noChangeArrowheads="1"/>
              </p:cNvSpPr>
              <p:nvPr/>
            </p:nvSpPr>
            <p:spPr bwMode="auto"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8" name="Rectangle 9"/>
              <p:cNvSpPr>
                <a:spLocks noChangeArrowheads="1"/>
              </p:cNvSpPr>
              <p:nvPr/>
            </p:nvSpPr>
            <p:spPr bwMode="auto"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9" name="Rectangle 5"/>
              <p:cNvSpPr>
                <a:spLocks noChangeArrowheads="1"/>
              </p:cNvSpPr>
              <p:nvPr/>
            </p:nvSpPr>
            <p:spPr bwMode="auto">
              <a:xfrm>
                <a:off x="4563977" y="1571574"/>
                <a:ext cx="859432" cy="857197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 bwMode="auto">
              <a:xfrm>
                <a:off x="3700887" y="714375"/>
                <a:ext cx="863091" cy="857199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1" name="Rectangle 7"/>
              <p:cNvSpPr>
                <a:spLocks noChangeArrowheads="1"/>
              </p:cNvSpPr>
              <p:nvPr/>
            </p:nvSpPr>
            <p:spPr bwMode="auto"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/>
            </p:nvSpPr>
            <p:spPr bwMode="auto">
              <a:xfrm>
                <a:off x="3700887" y="1571574"/>
                <a:ext cx="863091" cy="857197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3" name="그룹 14"/>
            <p:cNvGrpSpPr>
              <a:grpSpLocks/>
            </p:cNvGrpSpPr>
            <p:nvPr/>
          </p:nvGrpSpPr>
          <p:grpSpPr bwMode="auto"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5" name="Rectangle 10"/>
              <p:cNvSpPr>
                <a:spLocks noChangeArrowheads="1"/>
              </p:cNvSpPr>
              <p:nvPr/>
            </p:nvSpPr>
            <p:spPr bwMode="auto"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21"/>
              <p:cNvSpPr>
                <a:spLocks noChangeArrowheads="1"/>
              </p:cNvSpPr>
              <p:nvPr/>
            </p:nvSpPr>
            <p:spPr bwMode="auto"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4" name="그림 22" descr="회사로고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" name="그림 46" descr="미니베리립밤2종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3002" y="1835696"/>
            <a:ext cx="590723" cy="3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그림 27" descr="TM4217-미니피치 립밤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8680" y="2542895"/>
            <a:ext cx="438385" cy="3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그림 28" descr="쁘띠바니 글로스바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4704" y="2987824"/>
            <a:ext cx="502591" cy="57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그림 42" descr="키스키스립2종 사본2.g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1178" y="3707909"/>
            <a:ext cx="495234" cy="452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그림 47" descr="TM4010-키스키스 립 밤1.gif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3589" y="4283968"/>
            <a:ext cx="535171" cy="494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 descr="C:\Users\User\Desktop\제품 이미지3\토니모리 과일공주 글로스 6호체리공주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7902" y="4968044"/>
            <a:ext cx="612068" cy="612068"/>
          </a:xfrm>
          <a:prstGeom prst="rect">
            <a:avLst/>
          </a:prstGeom>
          <a:noFill/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8151" y="7859523"/>
            <a:ext cx="303697" cy="33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그림 32" descr="ac_b80_600 사본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85224" y="8352420"/>
            <a:ext cx="461549" cy="461549"/>
          </a:xfrm>
          <a:prstGeom prst="rect">
            <a:avLst/>
          </a:prstGeom>
        </p:spPr>
      </p:pic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535793" y="1018773"/>
            <a:ext cx="5771157" cy="276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ko-KR" sz="1200" dirty="0" smtClean="0">
                <a:solidFill>
                  <a:prstClr val="white"/>
                </a:solidFill>
              </a:rPr>
              <a:t>Средства для ухода за кожей губ</a:t>
            </a:r>
            <a:endParaRPr lang="ko-KR" altLang="en-US" sz="1200" dirty="0">
              <a:solidFill>
                <a:prstClr val="white"/>
              </a:solidFill>
            </a:endParaRPr>
          </a:p>
        </p:txBody>
      </p: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548680" y="7020272"/>
            <a:ext cx="5771157" cy="276999"/>
          </a:xfrm>
          <a:prstGeom prst="rect">
            <a:avLst/>
          </a:prstGeom>
          <a:solidFill>
            <a:schemeClr val="accent4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200" dirty="0" smtClean="0">
                <a:solidFill>
                  <a:prstClr val="white"/>
                </a:solidFill>
              </a:rPr>
              <a:t>Latte Art</a:t>
            </a:r>
            <a:endParaRPr lang="ko-KR" altLang="en-US" sz="1200" dirty="0">
              <a:solidFill>
                <a:prstClr val="white"/>
              </a:solidFill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1022589" y="2540909"/>
            <a:ext cx="447645" cy="446915"/>
            <a:chOff x="-4230930" y="2488849"/>
            <a:chExt cx="523925" cy="446915"/>
          </a:xfrm>
        </p:grpSpPr>
        <p:pic>
          <p:nvPicPr>
            <p:cNvPr id="40" name="Picture 4" descr="C:\Users\user\Documents\카카오톡 받은 파일\KakaoTalk_20141126_222243881.jp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 xmlns="">
                    <a14:imgLayer r:embed="rId16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194" t="15605" r="13194" b="10783"/>
            <a:stretch/>
          </p:blipFill>
          <p:spPr bwMode="auto">
            <a:xfrm>
              <a:off x="-4033183" y="2488849"/>
              <a:ext cx="326178" cy="326178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C:\Users\user\Desktop\LM02021600_20141126180218_0.JPG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 xmlns="">
                    <a14:imgLayer r:embed="rId18">
                      <a14:imgEffect>
                        <a14:backgroundRemoval t="26577" b="75413" l="30198" r="66981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5600" t="20472" r="28421" b="18482"/>
            <a:stretch/>
          </p:blipFill>
          <p:spPr bwMode="auto">
            <a:xfrm>
              <a:off x="-4230930" y="2542051"/>
              <a:ext cx="395494" cy="393713"/>
            </a:xfrm>
            <a:prstGeom prst="ellipse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그룹 4"/>
          <p:cNvGrpSpPr/>
          <p:nvPr/>
        </p:nvGrpSpPr>
        <p:grpSpPr>
          <a:xfrm>
            <a:off x="1052736" y="1835696"/>
            <a:ext cx="341059" cy="437578"/>
            <a:chOff x="-2979712" y="2608908"/>
            <a:chExt cx="544177" cy="487254"/>
          </a:xfrm>
        </p:grpSpPr>
        <p:pic>
          <p:nvPicPr>
            <p:cNvPr id="39" name="Picture 5" descr="C:\Users\user\Documents\카카오톡 받은 파일\KakaoTalk_20141126_222244063.jp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 xmlns="">
                    <a14:imgLayer r:embed="rId20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5890" t="10785" r="5680" b="10785"/>
            <a:stretch/>
          </p:blipFill>
          <p:spPr bwMode="auto">
            <a:xfrm>
              <a:off x="-2763688" y="2608908"/>
              <a:ext cx="328153" cy="328153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" descr="C:\Users\user\Documents\카카오톡 받은 파일\KakaoTalk_20141024_093249485.jpg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 xmlns="">
                    <a14:imgLayer r:embed="rId22">
                      <a14:imgEffect>
                        <a14:backgroundRemoval t="38194" b="66250" l="45729" r="66875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5465" t="36750" r="31777" b="32735"/>
            <a:stretch/>
          </p:blipFill>
          <p:spPr bwMode="auto">
            <a:xfrm rot="10800000">
              <a:off x="-2979712" y="2713927"/>
              <a:ext cx="380100" cy="38223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810" t="51117" r="45785" b="26617"/>
          <a:stretch/>
        </p:blipFill>
        <p:spPr bwMode="auto">
          <a:xfrm>
            <a:off x="666309" y="5832140"/>
            <a:ext cx="694193" cy="52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8089" y="6382262"/>
            <a:ext cx="222507" cy="558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3179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50226793"/>
              </p:ext>
            </p:extLst>
          </p:nvPr>
        </p:nvGraphicFramePr>
        <p:xfrm>
          <a:off x="529860" y="1361608"/>
          <a:ext cx="5760640" cy="36561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738900"/>
                <a:gridCol w="2933508"/>
              </a:tblGrid>
              <a:tr h="335280"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ru-RU" altLang="ko-KR" sz="8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</a:p>
                  </a:txBody>
                  <a:tcPr anchor="ctr"/>
                </a:tc>
              </a:tr>
              <a:tr h="792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Egg Pore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Black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Head Steam Balm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30</a:t>
                      </a:r>
                      <a:r>
                        <a:rPr kumimoji="0" lang="ru-RU" altLang="ko-KR" sz="800" b="1" dirty="0" err="1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гр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Бальзам с тепловым эффектом для очищения пор.</a:t>
                      </a:r>
                      <a:r>
                        <a:rPr lang="ru-RU" altLang="ko-KR" sz="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Содержит яичную скорлупу и естественно раскрывает поры кожи, благодаря чему избавляет от проблемы черных точек.</a:t>
                      </a:r>
                      <a:endParaRPr lang="ru-RU" altLang="ko-KR" sz="800" b="0" kern="120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792000">
                <a:tc>
                  <a:txBody>
                    <a:bodyPr/>
                    <a:lstStyle/>
                    <a:p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Egg Pore Tightening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Cooling Pack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30</a:t>
                      </a:r>
                      <a:r>
                        <a:rPr kumimoji="0" lang="ru-RU" altLang="ko-KR" sz="800" b="1" dirty="0" err="1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гр</a:t>
                      </a:r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Охлаждающая маска с яичными экстрактами</a:t>
                      </a:r>
                      <a:r>
                        <a:rPr lang="ru-RU" altLang="ko-KR" sz="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эффективно очищает и сужает расширенные поры.</a:t>
                      </a:r>
                      <a:endParaRPr lang="ko-KR" altLang="en-US" sz="800" b="0" dirty="0"/>
                    </a:p>
                  </a:txBody>
                  <a:tcPr anchor="ctr"/>
                </a:tc>
              </a:tr>
              <a:tr h="94488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Egg Pore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Shiny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Skin Soap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50</a:t>
                      </a:r>
                      <a:r>
                        <a:rPr kumimoji="0" lang="ru-RU" altLang="ko-KR" sz="800" b="1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гр</a:t>
                      </a:r>
                      <a:r>
                        <a:rPr kumimoji="0" lang="en-US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×2</a:t>
                      </a:r>
                      <a:r>
                        <a:rPr kumimoji="0" lang="ru-RU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шт</a:t>
                      </a:r>
                      <a:r>
                        <a:rPr kumimoji="0" lang="ru-RU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.</a:t>
                      </a:r>
                      <a:endParaRPr kumimoji="0" lang="en-US" altLang="ko-KR" sz="8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/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50гр×2шт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.</a:t>
                      </a:r>
                      <a:endParaRPr kumimoji="0" lang="en-US" altLang="ko-KR" sz="8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/>
                      <a:r>
                        <a:rPr kumimoji="0" lang="en-US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50</a:t>
                      </a:r>
                      <a:r>
                        <a:rPr kumimoji="0" lang="ru-RU" altLang="ko-KR" sz="800" b="1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гр</a:t>
                      </a:r>
                      <a:r>
                        <a:rPr kumimoji="0" lang="en-US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×4</a:t>
                      </a:r>
                      <a:r>
                        <a:rPr kumimoji="0" lang="ru-RU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шт</a:t>
                      </a:r>
                      <a:r>
                        <a:rPr kumimoji="0" lang="ru-RU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.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Мыло для умывания лица ручной работы на основе яичного экстракта. Совмещает свойства маски для сужения пор, уменьшает жирность кожи.</a:t>
                      </a: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При нанесении в качестве маски использовать специальную сеточку-мочалку для лица.</a:t>
                      </a:r>
                      <a:endParaRPr lang="ko-KR" altLang="en-US" sz="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92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Egg Pore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Goose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Skin Spray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160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мл</a:t>
                      </a:r>
                      <a:endParaRPr kumimoji="0" lang="ru-RU" altLang="ko-KR" sz="800" b="1" dirty="0" smtClean="0">
                        <a:solidFill>
                          <a:prstClr val="black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Спрей-</a:t>
                      </a:r>
                      <a:r>
                        <a:rPr lang="ru-RU" altLang="ko-KR" sz="800" b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гоммаж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для тела с яичным экстрактом против гусиной кожи. Мягко снимает верхний слой кожи, эффективно очищая от омертвевших клеток.</a:t>
                      </a:r>
                    </a:p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ko-KR" altLang="en-US" sz="8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altLang="ko-KR" sz="800" b="1" baseline="0" dirty="0" smtClean="0">
                          <a:solidFill>
                            <a:schemeClr val="tx1"/>
                          </a:solidFill>
                        </a:rPr>
                        <a:t>Продается в комплекте с увлажняющими средствами.</a:t>
                      </a:r>
                      <a:endParaRPr lang="en-US" altLang="ko-KR" sz="8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lang="ko-KR" altLang="en-US" kern="0">
                <a:solidFill>
                  <a:srgbClr val="000000"/>
                </a:solidFill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lang="ko-KR" altLang="en-US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그룹 9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11" name="TextBox 10"/>
            <p:cNvSpPr txBox="1"/>
            <p:nvPr/>
          </p:nvSpPr>
          <p:spPr>
            <a:xfrm>
              <a:off x="5181600" y="113647"/>
              <a:ext cx="1187450" cy="2154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4" name="그룹 14"/>
            <p:cNvGrpSpPr>
              <a:grpSpLocks/>
            </p:cNvGrpSpPr>
            <p:nvPr/>
          </p:nvGrpSpPr>
          <p:grpSpPr bwMode="auto"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7" name="Rectangle 5"/>
              <p:cNvSpPr>
                <a:spLocks noChangeArrowheads="1"/>
              </p:cNvSpPr>
              <p:nvPr/>
            </p:nvSpPr>
            <p:spPr bwMode="auto"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8" name="Rectangle 9"/>
              <p:cNvSpPr>
                <a:spLocks noChangeArrowheads="1"/>
              </p:cNvSpPr>
              <p:nvPr/>
            </p:nvSpPr>
            <p:spPr bwMode="auto"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9" name="Rectangle 5"/>
              <p:cNvSpPr>
                <a:spLocks noChangeArrowheads="1"/>
              </p:cNvSpPr>
              <p:nvPr/>
            </p:nvSpPr>
            <p:spPr bwMode="auto">
              <a:xfrm>
                <a:off x="4563977" y="1571574"/>
                <a:ext cx="859432" cy="857197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 bwMode="auto">
              <a:xfrm>
                <a:off x="3700887" y="714375"/>
                <a:ext cx="863091" cy="85719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1" name="Rectangle 7"/>
              <p:cNvSpPr>
                <a:spLocks noChangeArrowheads="1"/>
              </p:cNvSpPr>
              <p:nvPr/>
            </p:nvSpPr>
            <p:spPr bwMode="auto"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/>
            </p:nvSpPr>
            <p:spPr bwMode="auto">
              <a:xfrm>
                <a:off x="3700887" y="1571574"/>
                <a:ext cx="863091" cy="857197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5" name="그룹 14"/>
            <p:cNvGrpSpPr>
              <a:grpSpLocks/>
            </p:cNvGrpSpPr>
            <p:nvPr/>
          </p:nvGrpSpPr>
          <p:grpSpPr bwMode="auto"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5" name="Rectangle 10"/>
              <p:cNvSpPr>
                <a:spLocks noChangeArrowheads="1"/>
              </p:cNvSpPr>
              <p:nvPr/>
            </p:nvSpPr>
            <p:spPr bwMode="auto"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21"/>
              <p:cNvSpPr>
                <a:spLocks noChangeArrowheads="1"/>
              </p:cNvSpPr>
              <p:nvPr/>
            </p:nvSpPr>
            <p:spPr bwMode="auto"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4" name="그림 22" descr="회사로고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5" name="Picture 2" descr="\\민경사원\신제품촬영\2014\에그 포어 블랙헤드 스팀 밤_3.jpg"/>
          <p:cNvPicPr>
            <a:picLocks noChangeAspect="1" noChangeArrowheads="1"/>
          </p:cNvPicPr>
          <p:nvPr/>
        </p:nvPicPr>
        <p:blipFill>
          <a:blip r:embed="rId6" cstate="print"/>
          <a:srcRect l="6685" t="17310" r="4722" b="18903"/>
          <a:stretch>
            <a:fillRect/>
          </a:stretch>
        </p:blipFill>
        <p:spPr bwMode="auto">
          <a:xfrm>
            <a:off x="692696" y="1877233"/>
            <a:ext cx="658824" cy="474355"/>
          </a:xfrm>
          <a:prstGeom prst="rect">
            <a:avLst/>
          </a:prstGeom>
          <a:noFill/>
        </p:spPr>
      </p:pic>
      <p:pic>
        <p:nvPicPr>
          <p:cNvPr id="26" name="Picture 2" descr="\\민경사원\신제품촬영\2014\에그 포어 타이트닝 쿨링 팩_3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19" t="18765" r="5089" b="19811"/>
          <a:stretch>
            <a:fillRect/>
          </a:stretch>
        </p:blipFill>
        <p:spPr bwMode="auto">
          <a:xfrm>
            <a:off x="692697" y="2669325"/>
            <a:ext cx="631924" cy="438135"/>
          </a:xfrm>
          <a:prstGeom prst="rect">
            <a:avLst/>
          </a:prstGeom>
          <a:noFill/>
        </p:spPr>
      </p:pic>
      <p:grpSp>
        <p:nvGrpSpPr>
          <p:cNvPr id="7" name="그룹 2"/>
          <p:cNvGrpSpPr/>
          <p:nvPr/>
        </p:nvGrpSpPr>
        <p:grpSpPr>
          <a:xfrm>
            <a:off x="692696" y="3414115"/>
            <a:ext cx="648072" cy="720080"/>
            <a:chOff x="548680" y="1907704"/>
            <a:chExt cx="1199204" cy="1296144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661" r="16741" b="40938"/>
            <a:stretch>
              <a:fillRect/>
            </a:stretch>
          </p:blipFill>
          <p:spPr bwMode="auto">
            <a:xfrm>
              <a:off x="548680" y="2339752"/>
              <a:ext cx="993711" cy="864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그림 28"/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0717" t="6084" r="19812"/>
            <a:stretch/>
          </p:blipFill>
          <p:spPr>
            <a:xfrm>
              <a:off x="1397210" y="1921989"/>
              <a:ext cx="350674" cy="493469"/>
            </a:xfrm>
            <a:prstGeom prst="rect">
              <a:avLst/>
            </a:prstGeom>
          </p:spPr>
        </p:pic>
        <p:pic>
          <p:nvPicPr>
            <p:cNvPr id="30" name="그림 29"/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0717" t="6084" r="19812"/>
            <a:stretch/>
          </p:blipFill>
          <p:spPr>
            <a:xfrm>
              <a:off x="1052736" y="1907704"/>
              <a:ext cx="347166" cy="488532"/>
            </a:xfrm>
            <a:prstGeom prst="rect">
              <a:avLst/>
            </a:prstGeom>
          </p:spPr>
        </p:pic>
      </p:grpSp>
      <p:sp>
        <p:nvSpPr>
          <p:cNvPr id="42" name="Text Box 12"/>
          <p:cNvSpPr txBox="1">
            <a:spLocks noChangeArrowheads="1"/>
          </p:cNvSpPr>
          <p:nvPr/>
        </p:nvSpPr>
        <p:spPr bwMode="auto"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600" dirty="0">
                <a:solidFill>
                  <a:prstClr val="black"/>
                </a:solidFill>
              </a:rPr>
              <a:t>ONE POINT</a:t>
            </a:r>
            <a:r>
              <a:rPr lang="ko-KR" altLang="en-US" sz="1600" dirty="0">
                <a:solidFill>
                  <a:prstClr val="black"/>
                </a:solidFill>
              </a:rPr>
              <a:t> </a:t>
            </a:r>
            <a:r>
              <a:rPr lang="en-US" altLang="ko-KR" sz="1600" dirty="0">
                <a:solidFill>
                  <a:prstClr val="black"/>
                </a:solidFill>
              </a:rPr>
              <a:t>- FUN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8720" y="4325509"/>
            <a:ext cx="216024" cy="607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 Box 12"/>
          <p:cNvSpPr txBox="1">
            <a:spLocks noChangeArrowheads="1"/>
          </p:cNvSpPr>
          <p:nvPr/>
        </p:nvSpPr>
        <p:spPr bwMode="auto">
          <a:xfrm>
            <a:off x="535793" y="1018773"/>
            <a:ext cx="5771157" cy="276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200" dirty="0" smtClean="0">
                <a:solidFill>
                  <a:prstClr val="white"/>
                </a:solidFill>
              </a:rPr>
              <a:t>Egg Pore</a:t>
            </a:r>
            <a:endParaRPr lang="ko-KR" altLang="en-US" sz="1200" dirty="0">
              <a:solidFill>
                <a:prstClr val="white"/>
              </a:solidFill>
            </a:endParaRPr>
          </a:p>
        </p:txBody>
      </p:sp>
      <p:graphicFrame>
        <p:nvGraphicFramePr>
          <p:cNvPr id="46" name="표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96198553"/>
              </p:ext>
            </p:extLst>
          </p:nvPr>
        </p:nvGraphicFramePr>
        <p:xfrm>
          <a:off x="540372" y="5893168"/>
          <a:ext cx="5760640" cy="27112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36104"/>
                <a:gridCol w="1152128"/>
                <a:gridCol w="648072"/>
                <a:gridCol w="3024336"/>
              </a:tblGrid>
              <a:tr h="335280"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dirty="0" smtClean="0"/>
                        <a:t>Изображение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bg1"/>
                          </a:solidFill>
                        </a:rPr>
                        <a:t>Наименование</a:t>
                      </a:r>
                      <a:endParaRPr lang="ko-KR" alt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dirty="0" smtClean="0"/>
                        <a:t>Объем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bg1"/>
                          </a:solidFill>
                        </a:rPr>
                        <a:t>Описание</a:t>
                      </a:r>
                      <a:endParaRPr lang="ko-KR" alt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792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/>
                        <a:t>Strawberry Milk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/>
                        <a:t>All</a:t>
                      </a:r>
                      <a:r>
                        <a:rPr kumimoji="0" lang="en-US" altLang="ko-KR" sz="800" baseline="0" dirty="0" smtClean="0"/>
                        <a:t> in </a:t>
                      </a:r>
                      <a:r>
                        <a:rPr kumimoji="0" lang="en-US" altLang="ko-KR" sz="800" baseline="0" dirty="0" err="1" smtClean="0"/>
                        <a:t>rizer</a:t>
                      </a:r>
                      <a:endParaRPr kumimoji="0" lang="ko-KR" altLang="en-US" sz="800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i="0" dirty="0" smtClean="0"/>
                        <a:t>150</a:t>
                      </a:r>
                      <a:r>
                        <a:rPr kumimoji="0" lang="ru-RU" altLang="ko-KR" sz="800" b="1" i="0" dirty="0" smtClean="0"/>
                        <a:t>мл</a:t>
                      </a:r>
                      <a:endParaRPr kumimoji="0" lang="ru-RU" altLang="ko-KR" sz="800" b="1" i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Увлажняющее двухфазное клубничное молочко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с притягательным ароматом 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сочетает в себе функции двух средств: тоника и лосьона. 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792000">
                <a:tc>
                  <a:txBody>
                    <a:bodyPr/>
                    <a:lstStyle/>
                    <a:p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/>
                        <a:t>Strawberry Jam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</a:rPr>
                        <a:t>Wash</a:t>
                      </a:r>
                      <a:r>
                        <a:rPr kumimoji="0" lang="en-US" altLang="ko-KR" sz="8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</a:rPr>
                        <a:t> off Pack</a:t>
                      </a:r>
                      <a:endParaRPr lang="ko-KR" altLang="en-US" sz="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i="0" dirty="0" smtClean="0"/>
                        <a:t>90</a:t>
                      </a:r>
                      <a:r>
                        <a:rPr kumimoji="0" lang="ru-RU" altLang="ko-KR" sz="800" b="1" i="0" dirty="0" err="1" smtClean="0"/>
                        <a:t>гр</a:t>
                      </a:r>
                      <a:endParaRPr kumimoji="0" lang="en-US" altLang="ko-KR" sz="800" b="1" i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dirty="0" smtClean="0">
                          <a:effectLst/>
                        </a:rPr>
                        <a:t>Очищающая клубничная маска-сироп в упаковке в виде баночки с джемом оказывает на кожу мощный тонизирующий эффект, выравнивает цвет</a:t>
                      </a:r>
                      <a:r>
                        <a:rPr lang="ru-RU" altLang="ko-KR" sz="800" baseline="0" dirty="0" smtClean="0">
                          <a:effectLst/>
                        </a:rPr>
                        <a:t> и придает гладкость.</a:t>
                      </a:r>
                      <a:endParaRPr lang="en-US" altLang="ko-KR" sz="800" dirty="0" smtClean="0">
                        <a:effectLst/>
                      </a:endParaRPr>
                    </a:p>
                  </a:txBody>
                  <a:tcPr anchor="ctr"/>
                </a:tc>
              </a:tr>
              <a:tr h="792000">
                <a:tc>
                  <a:txBody>
                    <a:bodyPr/>
                    <a:lstStyle/>
                    <a:p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/>
                        <a:t>Strawberry</a:t>
                      </a:r>
                      <a:r>
                        <a:rPr lang="en-US" altLang="ko-KR" sz="800" baseline="0" dirty="0" smtClean="0"/>
                        <a:t> Jam</a:t>
                      </a:r>
                      <a:endParaRPr lang="en-US" altLang="ko-KR" sz="800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</a:rPr>
                        <a:t>Sugar</a:t>
                      </a:r>
                      <a:r>
                        <a:rPr lang="en-US" altLang="ko-KR" sz="8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</a:rPr>
                        <a:t> Scrub</a:t>
                      </a:r>
                      <a:endParaRPr lang="en-US" altLang="ko-KR" sz="8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i="0" dirty="0" smtClean="0"/>
                        <a:t>90</a:t>
                      </a:r>
                      <a:r>
                        <a:rPr kumimoji="0" lang="ru-RU" altLang="ko-KR" sz="800" b="1" i="0" dirty="0" err="1" smtClean="0"/>
                        <a:t>гр</a:t>
                      </a:r>
                      <a:endParaRPr kumimoji="0" lang="en-US" altLang="ko-KR" sz="800" b="1" i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dirty="0" smtClean="0">
                          <a:effectLst/>
                        </a:rPr>
                        <a:t>Сахарный </a:t>
                      </a:r>
                      <a:r>
                        <a:rPr lang="ru-RU" altLang="ko-KR" sz="800" dirty="0" err="1" smtClean="0">
                          <a:effectLst/>
                        </a:rPr>
                        <a:t>скраб</a:t>
                      </a:r>
                      <a:r>
                        <a:rPr lang="ru-RU" altLang="ko-KR" sz="800" dirty="0" smtClean="0">
                          <a:effectLst/>
                        </a:rPr>
                        <a:t> с клубничным экстрактом эффективно очищает от загрязнений и ороговевших клеток, оказывая </a:t>
                      </a:r>
                      <a:r>
                        <a:rPr lang="ru-RU" altLang="ko-KR" sz="800" dirty="0" err="1" smtClean="0">
                          <a:effectLst/>
                        </a:rPr>
                        <a:t>отшелушивающее</a:t>
                      </a:r>
                      <a:r>
                        <a:rPr lang="ru-RU" altLang="ko-KR" sz="800" dirty="0" smtClean="0">
                          <a:effectLst/>
                        </a:rPr>
                        <a:t> действие на кожу. </a:t>
                      </a:r>
                      <a:endParaRPr lang="en-US" altLang="ko-KR" sz="800" dirty="0" smtClean="0">
                        <a:effectLst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47" name="Picture 2" descr="C:\Users\User\Desktop\Desktop\퐁당 딸기 우유 올인라이저 복사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83772" y="6321915"/>
            <a:ext cx="240972" cy="604113"/>
          </a:xfrm>
          <a:prstGeom prst="rect">
            <a:avLst/>
          </a:prstGeom>
          <a:noFill/>
        </p:spPr>
      </p:pic>
      <p:pic>
        <p:nvPicPr>
          <p:cNvPr id="48" name="Picture 2" descr="\\민경사원\신제품촬영\2014\마스크 팩&amp;패치\팩\퐁당 딸기 시럽 워시 오프 팩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4227" y="7200881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 descr="\\민경사원\신제품촬영\2014\클렌징\퐁당 딸기 잼 슈가 스크럽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61" t="23261" r="22464" b="26340"/>
          <a:stretch>
            <a:fillRect/>
          </a:stretch>
        </p:blipFill>
        <p:spPr bwMode="auto">
          <a:xfrm>
            <a:off x="847225" y="7992969"/>
            <a:ext cx="348923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Box 12"/>
          <p:cNvSpPr txBox="1">
            <a:spLocks noChangeArrowheads="1"/>
          </p:cNvSpPr>
          <p:nvPr/>
        </p:nvSpPr>
        <p:spPr bwMode="auto">
          <a:xfrm>
            <a:off x="538172" y="5519141"/>
            <a:ext cx="5771157" cy="276999"/>
          </a:xfrm>
          <a:prstGeom prst="rect">
            <a:avLst/>
          </a:prstGeom>
          <a:solidFill>
            <a:srgbClr val="FFAF7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200" dirty="0" smtClean="0">
                <a:solidFill>
                  <a:prstClr val="white"/>
                </a:solidFill>
              </a:rPr>
              <a:t>Strawberry</a:t>
            </a:r>
            <a:endParaRPr lang="ko-KR" altLang="en-US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179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모서리가 둥근 직사각형 55"/>
          <p:cNvSpPr/>
          <p:nvPr/>
        </p:nvSpPr>
        <p:spPr>
          <a:xfrm>
            <a:off x="3211111" y="1752131"/>
            <a:ext cx="1218989" cy="828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 sz="800"/>
          </a:p>
        </p:txBody>
      </p:sp>
      <p:grpSp>
        <p:nvGrpSpPr>
          <p:cNvPr id="5" name="그룹 4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6" name="TextBox 5"/>
            <p:cNvSpPr txBox="1"/>
            <p:nvPr/>
          </p:nvSpPr>
          <p:spPr>
            <a:xfrm>
              <a:off x="5181600" y="113646"/>
              <a:ext cx="1187450" cy="2154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 lang="en-US"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7" name="그룹 14"/>
            <p:cNvGrpSpPr/>
            <p:nvPr/>
          </p:nvGrpSpPr>
          <p:grpSpPr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2" name="Rectangle 5"/>
              <p:cNvSpPr>
                <a:spLocks noChangeArrowheads="1"/>
              </p:cNvSpPr>
              <p:nvPr/>
            </p:nvSpPr>
            <p:spPr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3" name="Rectangle 9"/>
              <p:cNvSpPr>
                <a:spLocks noChangeArrowheads="1"/>
              </p:cNvSpPr>
              <p:nvPr/>
            </p:nvSpPr>
            <p:spPr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4" name="Rectangle 5"/>
              <p:cNvSpPr>
                <a:spLocks noChangeArrowheads="1"/>
              </p:cNvSpPr>
              <p:nvPr/>
            </p:nvSpPr>
            <p:spPr>
              <a:xfrm>
                <a:off x="4563977" y="1571574"/>
                <a:ext cx="859432" cy="857197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5" name="Rectangle 9"/>
              <p:cNvSpPr>
                <a:spLocks noChangeArrowheads="1"/>
              </p:cNvSpPr>
              <p:nvPr/>
            </p:nvSpPr>
            <p:spPr>
              <a:xfrm>
                <a:off x="3700887" y="714375"/>
                <a:ext cx="863091" cy="857199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7"/>
              <p:cNvSpPr>
                <a:spLocks noChangeArrowheads="1"/>
              </p:cNvSpPr>
              <p:nvPr/>
            </p:nvSpPr>
            <p:spPr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7" name="Rectangle 7"/>
              <p:cNvSpPr>
                <a:spLocks noChangeArrowheads="1"/>
              </p:cNvSpPr>
              <p:nvPr/>
            </p:nvSpPr>
            <p:spPr>
              <a:xfrm>
                <a:off x="3700887" y="1571574"/>
                <a:ext cx="863091" cy="857197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8" name="그룹 14"/>
            <p:cNvGrpSpPr/>
            <p:nvPr/>
          </p:nvGrpSpPr>
          <p:grpSpPr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0" name="Rectangle 10"/>
              <p:cNvSpPr>
                <a:spLocks noChangeArrowheads="1"/>
              </p:cNvSpPr>
              <p:nvPr/>
            </p:nvSpPr>
            <p:spPr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1" name="Rectangle 21"/>
              <p:cNvSpPr>
                <a:spLocks noChangeArrowheads="1"/>
              </p:cNvSpPr>
              <p:nvPr/>
            </p:nvSpPr>
            <p:spPr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9" name="그림 22" descr="회사로고.JPG"/>
            <p:cNvPicPr>
              <a:picLocks noChangeAspect="1"/>
            </p:cNvPicPr>
            <p:nvPr/>
          </p:nvPicPr>
          <p:blipFill rotWithShape="1">
            <a:blip r:embed="rId5" cstate="print"/>
            <a:srcRect/>
            <a:stretch>
              <a:fillRect/>
            </a:stretch>
          </p:blipFill>
          <p:spPr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sp>
        <p:nvSpPr>
          <p:cNvPr id="18" name="Text Box 12"/>
          <p:cNvSpPr txBox="1">
            <a:spLocks noChangeArrowheads="1"/>
          </p:cNvSpPr>
          <p:nvPr/>
        </p:nvSpPr>
        <p:spPr>
          <a:xfrm>
            <a:off x="538163" y="1017575"/>
            <a:ext cx="5771157" cy="2663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spcAft>
                <a:spcPts val="0"/>
              </a:spcAft>
              <a:defRPr lang="en-US"/>
            </a:pPr>
            <a:r>
              <a:rPr lang="en-US" altLang="en-US" sz="1200" b="1">
                <a:latin typeface="+mn-ea"/>
              </a:rPr>
              <a:t>Timeless Ferment Snail Line</a:t>
            </a:r>
            <a:r>
              <a:rPr lang="ko-KR" altLang="en-US" sz="1200" b="1">
                <a:latin typeface="+mn-ea"/>
              </a:rPr>
              <a:t> </a:t>
            </a:r>
          </a:p>
        </p:txBody>
      </p:sp>
      <p:graphicFrame>
        <p:nvGraphicFramePr>
          <p:cNvPr id="1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03990514"/>
              </p:ext>
            </p:extLst>
          </p:nvPr>
        </p:nvGraphicFramePr>
        <p:xfrm>
          <a:off x="548681" y="3368961"/>
          <a:ext cx="5796643" cy="489824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576063"/>
                <a:gridCol w="3132348"/>
              </a:tblGrid>
              <a:tr h="33528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50427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Timeless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Ferment Snail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Toner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150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ko-KR" altLang="en-US" sz="800" b="1" dirty="0">
                        <a:solidFill>
                          <a:prstClr val="black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defRPr lang="en-US"/>
                      </a:pPr>
                      <a:r>
                        <a:rPr lang="ru-RU" altLang="en-US" sz="800" dirty="0" smtClean="0"/>
                        <a:t>Омолаживающий тоник содержит 45% экстракта улиточного муцина и способствует очищению кожи от омертвевших клеток, подготавливает ее к последующему уходу, помогая питательным веществам проникать глубоко в эпидермис.</a:t>
                      </a: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0" dirty="0" smtClean="0"/>
                        <a:t>[</a:t>
                      </a:r>
                      <a:r>
                        <a:rPr lang="ru-RU" altLang="ko-KR" sz="800" b="0" dirty="0" err="1" smtClean="0"/>
                        <a:t>Антивозрастной</a:t>
                      </a:r>
                      <a:r>
                        <a:rPr lang="ru-RU" altLang="ko-KR" sz="800" b="0" baseline="0" dirty="0" smtClean="0"/>
                        <a:t> и отбеливающий уход</a:t>
                      </a:r>
                      <a:r>
                        <a:rPr lang="en-US" altLang="ko-KR" sz="800" b="0" dirty="0" smtClean="0"/>
                        <a:t>]</a:t>
                      </a:r>
                    </a:p>
                  </a:txBody>
                  <a:tcPr anchor="ctr"/>
                </a:tc>
              </a:tr>
              <a:tr h="850427">
                <a:tc>
                  <a:txBody>
                    <a:bodyPr/>
                    <a:lstStyle/>
                    <a:p>
                      <a:pPr algn="ctr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Timeless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</a:p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Ferment Snail</a:t>
                      </a:r>
                      <a:endParaRPr lang="ko-KR" altLang="en-US" sz="800" b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  <a:defRPr lang="en-US"/>
                      </a:pPr>
                      <a:r>
                        <a:rPr lang="en-US" altLang="en-US" sz="80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Eye Cream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30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мл</a:t>
                      </a:r>
                      <a:endParaRPr lang="ko-KR" altLang="en-US" sz="800" b="1" dirty="0">
                        <a:solidFill>
                          <a:prstClr val="black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latin typeface="+mn-ea"/>
                        </a:rPr>
                        <a:t>Крем для области вокруг глаз возрождает нежную кожу, укрепляет её, убирает темные круги и пигментацию, устраняет сеточку морщин. Высокое содержание муцина (70%) дает значительный антиоксидантный эффект. Представлен в наборе с тоником и эмульсией (</a:t>
                      </a:r>
                      <a:r>
                        <a:rPr lang="en-US" altLang="en-US" sz="800" b="1" dirty="0" smtClean="0">
                          <a:solidFill>
                            <a:prstClr val="black"/>
                          </a:solidFill>
                        </a:rPr>
                        <a:t>20</a:t>
                      </a:r>
                      <a:r>
                        <a:rPr lang="ru-RU" altLang="en-US" sz="800" b="1" dirty="0" smtClean="0">
                          <a:solidFill>
                            <a:prstClr val="black"/>
                          </a:solidFill>
                        </a:rPr>
                        <a:t> мл каждый</a:t>
                      </a:r>
                      <a:r>
                        <a:rPr lang="en-US" altLang="en-US" sz="800" b="1" dirty="0" smtClean="0">
                          <a:solidFill>
                            <a:prstClr val="black"/>
                          </a:solidFill>
                        </a:rPr>
                        <a:t>)</a:t>
                      </a:r>
                      <a:r>
                        <a:rPr lang="ru-RU" altLang="en-US" sz="800" b="1" dirty="0" smtClean="0">
                          <a:solidFill>
                            <a:prstClr val="black"/>
                          </a:solidFill>
                        </a:rPr>
                        <a:t>.</a:t>
                      </a:r>
                      <a:endParaRPr lang="en-US" altLang="en-US" sz="800" b="1" dirty="0" smtClean="0">
                        <a:solidFill>
                          <a:prstClr val="black"/>
                        </a:solidFill>
                      </a:endParaRPr>
                    </a:p>
                  </a:txBody>
                  <a:tcPr anchor="ctr"/>
                </a:tc>
              </a:tr>
              <a:tr h="850427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Timeless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</a:p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Ferment Snail</a:t>
                      </a:r>
                      <a:endParaRPr lang="ko-KR" altLang="en-US" sz="800" dirty="0">
                        <a:latin typeface="+mn-ea"/>
                        <a:ea typeface="+mn-ea"/>
                      </a:endParaRP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latin typeface="+mn-ea"/>
                          <a:ea typeface="+mn-ea"/>
                        </a:rPr>
                        <a:t>Essence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50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ko-KR" altLang="en-US" sz="800" b="1" dirty="0">
                        <a:solidFill>
                          <a:prstClr val="black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ru-RU" altLang="en-US" sz="800" dirty="0" smtClean="0"/>
                        <a:t>Мощное комплексное воздействие компонентов эссенции, сочетающей свойства сыворотки, позволяет эффективно минимизировать проявление первых признаков старения и значительно улучшить состояние зрелой кожи. Содержит 80% улиточного</a:t>
                      </a:r>
                      <a:r>
                        <a:rPr lang="ru-RU" altLang="en-US" sz="800" baseline="0" dirty="0" smtClean="0"/>
                        <a:t> экстракта. </a:t>
                      </a:r>
                      <a:r>
                        <a:rPr lang="ru-RU" altLang="en-US" sz="800" b="0" dirty="0" smtClean="0">
                          <a:latin typeface="+mn-ea"/>
                        </a:rPr>
                        <a:t>Представлен в наборе с тоником и эмульсией (</a:t>
                      </a:r>
                      <a:r>
                        <a:rPr lang="en-US" altLang="en-US" sz="800" b="1" dirty="0" smtClean="0">
                          <a:solidFill>
                            <a:prstClr val="black"/>
                          </a:solidFill>
                        </a:rPr>
                        <a:t>20</a:t>
                      </a:r>
                      <a:r>
                        <a:rPr lang="ru-RU" altLang="en-US" sz="800" b="1" dirty="0" smtClean="0">
                          <a:solidFill>
                            <a:prstClr val="black"/>
                          </a:solidFill>
                        </a:rPr>
                        <a:t> мл каждый</a:t>
                      </a:r>
                      <a:r>
                        <a:rPr lang="en-US" altLang="en-US" sz="800" b="1" dirty="0" smtClean="0">
                          <a:solidFill>
                            <a:prstClr val="black"/>
                          </a:solidFill>
                        </a:rPr>
                        <a:t>)</a:t>
                      </a:r>
                      <a:r>
                        <a:rPr lang="ru-RU" altLang="en-US" sz="800" b="1" dirty="0" smtClean="0">
                          <a:solidFill>
                            <a:prstClr val="black"/>
                          </a:solidFill>
                        </a:rPr>
                        <a:t>.</a:t>
                      </a:r>
                    </a:p>
                    <a:p>
                      <a:pPr marL="0" marR="0" indent="0" algn="l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0" dirty="0" smtClean="0"/>
                        <a:t>[</a:t>
                      </a:r>
                      <a:r>
                        <a:rPr lang="ru-RU" altLang="ko-KR" sz="800" b="0" dirty="0" err="1" smtClean="0"/>
                        <a:t>Антивозрастной</a:t>
                      </a:r>
                      <a:r>
                        <a:rPr lang="ru-RU" altLang="ko-KR" sz="800" b="0" baseline="0" dirty="0" smtClean="0"/>
                        <a:t> и отбеливающий уход</a:t>
                      </a:r>
                      <a:r>
                        <a:rPr lang="en-US" altLang="ko-KR" sz="800" b="0" dirty="0" smtClean="0"/>
                        <a:t>]</a:t>
                      </a:r>
                    </a:p>
                  </a:txBody>
                  <a:tcPr anchor="ctr"/>
                </a:tc>
              </a:tr>
              <a:tr h="850427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Timeless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</a:p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Ferment Snail</a:t>
                      </a:r>
                      <a:endParaRPr lang="ko-KR" altLang="en-US" sz="800" dirty="0">
                        <a:latin typeface="+mn-ea"/>
                        <a:ea typeface="+mn-ea"/>
                      </a:endParaRPr>
                    </a:p>
                    <a:p>
                      <a:pPr algn="ctr">
                        <a:defRPr lang="en-US"/>
                      </a:pPr>
                      <a:r>
                        <a:rPr lang="en-US" altLang="en-US" sz="800" dirty="0">
                          <a:latin typeface="+mn-ea"/>
                          <a:ea typeface="+mn-ea"/>
                        </a:rPr>
                        <a:t>Emulsion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150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ko-KR" altLang="en-US" sz="800" b="1" dirty="0">
                        <a:solidFill>
                          <a:prstClr val="black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Эмульсия разглаживает поверхность кожи, делая незаметными мелкие морщинки и значительно уменьшает интенсивность глубоких, выравнивает тон кожи и осветляя пигментацию. Содержит 45% улиточного экстракта.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0" dirty="0" smtClean="0"/>
                        <a:t>[</a:t>
                      </a:r>
                      <a:r>
                        <a:rPr lang="ru-RU" altLang="ko-KR" sz="800" b="0" dirty="0" err="1" smtClean="0"/>
                        <a:t>Антивозрастной</a:t>
                      </a:r>
                      <a:r>
                        <a:rPr lang="ru-RU" altLang="ko-KR" sz="800" b="0" baseline="0" dirty="0" smtClean="0"/>
                        <a:t> и отбеливающий уход</a:t>
                      </a:r>
                      <a:r>
                        <a:rPr lang="en-US" altLang="ko-KR" sz="800" b="0" dirty="0" smtClean="0"/>
                        <a:t>]</a:t>
                      </a:r>
                    </a:p>
                  </a:txBody>
                  <a:tcPr anchor="ctr"/>
                </a:tc>
              </a:tr>
              <a:tr h="850427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Timeless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</a:p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Ferment Snail</a:t>
                      </a:r>
                    </a:p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Cream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50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ko-KR" altLang="en-US" sz="800" b="1" dirty="0">
                        <a:solidFill>
                          <a:prstClr val="black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defRPr lang="en-US"/>
                      </a:pPr>
                      <a:r>
                        <a:rPr lang="ru-RU" altLang="en-US" sz="800" b="0" dirty="0" smtClean="0">
                          <a:latin typeface="+mn-lt"/>
                          <a:ea typeface="+mn-ea"/>
                        </a:rPr>
                        <a:t>Интенсивный осветляющий крем помогает коже избавиться от тусклого цвета</a:t>
                      </a:r>
                      <a:r>
                        <a:rPr lang="ru-RU" altLang="en-US" sz="800" b="0" baseline="0" dirty="0" smtClean="0">
                          <a:latin typeface="+mn-lt"/>
                          <a:ea typeface="+mn-ea"/>
                        </a:rPr>
                        <a:t> и </a:t>
                      </a:r>
                      <a:r>
                        <a:rPr lang="ru-RU" altLang="en-US" sz="800" b="0" dirty="0" smtClean="0">
                          <a:latin typeface="+mn-lt"/>
                          <a:ea typeface="+mn-ea"/>
                        </a:rPr>
                        <a:t>пигментных пятен. Уже после первого применения сужает поры, подтягивает кожу, делая её упругой и эластичной. Питая кожу изнутри, способствует восстановлению клеток, предотвращает раннее старение кожи. </a:t>
                      </a:r>
                      <a:r>
                        <a:rPr lang="ru-RU" altLang="en-US" sz="800" dirty="0" smtClean="0"/>
                        <a:t>Представлен в наборе с кремом для кожи вокруг глаз </a:t>
                      </a:r>
                      <a:r>
                        <a:rPr lang="ru-RU" altLang="en-US" sz="800" b="1" dirty="0" smtClean="0"/>
                        <a:t>(20 мл). 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Содержит 45% улиточного экстракта. </a:t>
                      </a:r>
                    </a:p>
                    <a:p>
                      <a:pPr marL="0" indent="0" algn="l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ru-RU" altLang="ko-KR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Антивозрастной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отбеливающий уход]</a:t>
                      </a:r>
                      <a:endParaRPr lang="ru-RU" altLang="ko-KR" sz="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33" name="Group 2"/>
          <p:cNvGrpSpPr/>
          <p:nvPr/>
        </p:nvGrpSpPr>
        <p:grpSpPr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34" name="Line 10"/>
            <p:cNvSpPr>
              <a:spLocks noChangeShapeType="1"/>
            </p:cNvSpPr>
            <p:nvPr/>
          </p:nvSpPr>
          <p:spPr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  <p:sp>
          <p:nvSpPr>
            <p:cNvPr id="35" name="Line 11"/>
            <p:cNvSpPr>
              <a:spLocks noChangeShapeType="1"/>
            </p:cNvSpPr>
            <p:nvPr/>
          </p:nvSpPr>
          <p:spPr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</p:grpSp>
      <p:pic>
        <p:nvPicPr>
          <p:cNvPr id="75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l="3280" t="36030" r="11830"/>
          <a:stretch>
            <a:fillRect/>
          </a:stretch>
        </p:blipFill>
        <p:spPr>
          <a:xfrm flipH="1">
            <a:off x="1837809" y="1791457"/>
            <a:ext cx="792088" cy="71916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6" name="Picture 2" descr="C:\Users\User\Desktop\gold_03.jpg"/>
          <p:cNvPicPr>
            <a:picLocks noChangeArrowheads="1"/>
          </p:cNvPicPr>
          <p:nvPr/>
        </p:nvPicPr>
        <p:blipFill rotWithShape="1">
          <a:blip r:embed="rId7" cstate="print"/>
          <a:srcRect l="12240" t="18770" r="60390" b="30110"/>
          <a:stretch>
            <a:fillRect/>
          </a:stretch>
        </p:blipFill>
        <p:spPr>
          <a:xfrm>
            <a:off x="2296709" y="1968423"/>
            <a:ext cx="864096" cy="648072"/>
          </a:xfrm>
          <a:prstGeom prst="ellipse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87" name="그림 86"/>
          <p:cNvPicPr>
            <a:picLocks noChangeAspect="1"/>
          </p:cNvPicPr>
          <p:nvPr/>
        </p:nvPicPr>
        <p:blipFill rotWithShape="1">
          <a:blip r:embed="rId8" cstate="print">
            <a:lum/>
            <a:extLst>
              <a:ext uri="783A4284-B454-46f5-B8C8-42B5039CE256">
                <hp:hncPhoto xmlns="" xmlns:c="http://schemas.openxmlformats.org/drawingml/2006/chart" xmlns:dgm="http://schemas.openxmlformats.org/drawingml/2006/diagram" xmlns:dsp="http://schemas.microsoft.com/office/drawing/2008/diagram" xmlns:hp="http://schemas.haansoft.com/office/presentation/8.0">
                  <hd:imgLayer xmlns:hd="http://schemas.haansoft.com/office/drawingml/8.0" r:embed="rId9">
                    <hd:imgEffect xmlns:hd="http://schemas.haansoft.com/office/drawingml/8.0">
                      <hd:artEffectGlowDiffused trans="40000"/>
                    </hd:imgEffect>
                  </hd:imgLayer>
                </hp:hncPhoto>
              </a:ext>
            </a:extLst>
          </a:blip>
          <a:srcRect t="49960" b="14530"/>
          <a:stretch>
            <a:fillRect/>
          </a:stretch>
        </p:blipFill>
        <p:spPr>
          <a:xfrm>
            <a:off x="3153790" y="2123729"/>
            <a:ext cx="1296000" cy="473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" name="Text Box 12"/>
          <p:cNvSpPr txBox="1">
            <a:spLocks noChangeArrowheads="1"/>
          </p:cNvSpPr>
          <p:nvPr/>
        </p:nvSpPr>
        <p:spPr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 lang="en-US"/>
            </a:pPr>
            <a:r>
              <a:rPr lang="en-US" altLang="ko-KR" sz="1600" b="1" dirty="0">
                <a:solidFill>
                  <a:prstClr val="black"/>
                </a:solidFill>
              </a:rPr>
              <a:t>ONE POINT– SKIN CARE</a:t>
            </a:r>
          </a:p>
        </p:txBody>
      </p:sp>
      <p:sp>
        <p:nvSpPr>
          <p:cNvPr id="49" name="모서리가 둥근 직사각형 48"/>
          <p:cNvSpPr/>
          <p:nvPr/>
        </p:nvSpPr>
        <p:spPr>
          <a:xfrm>
            <a:off x="1894543" y="1432223"/>
            <a:ext cx="1152000" cy="288000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7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Экстракт дрожжевой закваски</a:t>
            </a:r>
            <a:endParaRPr lang="en-US" altLang="en-US" sz="7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1874996" y="2618660"/>
            <a:ext cx="1260000" cy="252000"/>
          </a:xfrm>
          <a:prstGeom prst="rect">
            <a:avLst/>
          </a:prstGeom>
          <a:solidFill>
            <a:srgbClr val="000000"/>
          </a:solidFill>
          <a:ln w="127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700" b="1" kern="0" dirty="0" smtClean="0">
                <a:solidFill>
                  <a:srgbClr val="FFFFFF"/>
                </a:solidFill>
                <a:latin typeface="맑은 고딕"/>
                <a:ea typeface="맑은 고딕"/>
              </a:rPr>
              <a:t>Увлажняет и успокаивает</a:t>
            </a:r>
            <a:endParaRPr lang="en-US" altLang="en-US" sz="700" b="1" kern="0" dirty="0">
              <a:solidFill>
                <a:srgbClr val="FFFFFF"/>
              </a:solidFill>
              <a:latin typeface="맑은 고딕"/>
              <a:ea typeface="맑은 고딕"/>
            </a:endParaRPr>
          </a:p>
        </p:txBody>
      </p:sp>
      <p:pic>
        <p:nvPicPr>
          <p:cNvPr id="51" name="Picture 17" descr="arrow"/>
          <p:cNvPicPr>
            <a:picLocks noChangeAspect="1" noChangeArrowheads="1"/>
          </p:cNvPicPr>
          <p:nvPr/>
        </p:nvPicPr>
        <p:blipFill rotWithShape="1">
          <a:blip r:embed="rId10" cstate="print"/>
          <a:srcRect/>
          <a:stretch>
            <a:fillRect/>
          </a:stretch>
        </p:blipFill>
        <p:spPr>
          <a:xfrm rot="16200000">
            <a:off x="3940610" y="2097870"/>
            <a:ext cx="1388445" cy="28803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52" name="대각선 방향의 모서리가 둥근 사각형 51"/>
          <p:cNvSpPr/>
          <p:nvPr/>
        </p:nvSpPr>
        <p:spPr>
          <a:xfrm>
            <a:off x="4833320" y="1691680"/>
            <a:ext cx="1476000" cy="10080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tx1">
              <a:lumMod val="50000"/>
              <a:lumOff val="50000"/>
            </a:scheme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800" b="1" kern="0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Высокая концентрация ферментированного фильтрата слизи золотой улитки обеспечивает тройной уход за Вашей кожей!</a:t>
            </a:r>
            <a:endParaRPr lang="en-US" altLang="en-US" sz="800" b="1" kern="0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53" name="모서리가 둥근 직사각형 52"/>
          <p:cNvSpPr/>
          <p:nvPr/>
        </p:nvSpPr>
        <p:spPr>
          <a:xfrm>
            <a:off x="559972" y="1752132"/>
            <a:ext cx="1218989" cy="828000"/>
          </a:xfrm>
          <a:prstGeom prst="roundRect">
            <a:avLst>
              <a:gd name="adj" fmla="val 16667"/>
            </a:avLst>
          </a:prstGeom>
          <a:blipFill rotWithShape="1">
            <a:blip r:embed="rId11" cstate="print"/>
            <a:stretch>
              <a:fillRect/>
            </a:stretch>
          </a:blipFill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endParaRPr lang="en-US" altLang="" sz="800"/>
          </a:p>
        </p:txBody>
      </p:sp>
      <p:sp>
        <p:nvSpPr>
          <p:cNvPr id="54" name="모서리가 둥근 직사각형 53"/>
          <p:cNvSpPr/>
          <p:nvPr/>
        </p:nvSpPr>
        <p:spPr>
          <a:xfrm>
            <a:off x="593407" y="1432224"/>
            <a:ext cx="1152000" cy="288000"/>
          </a:xfrm>
          <a:prstGeom prst="roundRect">
            <a:avLst>
              <a:gd name="adj" fmla="val 16667"/>
            </a:avLst>
          </a:prstGeom>
          <a:solidFill>
            <a:srgbClr val="9966FF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Фильтрат муцина улитки</a:t>
            </a:r>
            <a:r>
              <a:rPr lang="en-US" altLang="en-US" sz="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 </a:t>
            </a:r>
            <a:endParaRPr lang="en-US" altLang="en-US" sz="8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544538" y="2616227"/>
            <a:ext cx="1260000" cy="319882"/>
          </a:xfrm>
          <a:prstGeom prst="rect">
            <a:avLst/>
          </a:prstGeom>
          <a:solidFill>
            <a:srgbClr val="000000"/>
          </a:solidFill>
          <a:ln w="127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700" b="1" kern="0" dirty="0" smtClean="0">
                <a:solidFill>
                  <a:srgbClr val="FFFFFF"/>
                </a:solidFill>
                <a:latin typeface="맑은 고딕"/>
                <a:ea typeface="맑은 고딕"/>
              </a:rPr>
              <a:t>Регенерирует, повышает упругость и увлажняет</a:t>
            </a:r>
            <a:endParaRPr lang="en-US" altLang="en-US" sz="700" b="1" kern="0" dirty="0">
              <a:solidFill>
                <a:srgbClr val="FFFFFF"/>
              </a:solidFill>
              <a:latin typeface="맑은 고딕"/>
              <a:ea typeface="맑은 고딕"/>
            </a:endParaRPr>
          </a:p>
        </p:txBody>
      </p:sp>
      <p:sp>
        <p:nvSpPr>
          <p:cNvPr id="57" name="모서리가 둥근 직사각형 56"/>
          <p:cNvSpPr/>
          <p:nvPr/>
        </p:nvSpPr>
        <p:spPr>
          <a:xfrm>
            <a:off x="3233975" y="1432223"/>
            <a:ext cx="1152000" cy="288000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7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Экстракт золота</a:t>
            </a:r>
            <a:endParaRPr lang="en-US" altLang="en-US" sz="7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3203139" y="2618660"/>
            <a:ext cx="1260000" cy="252000"/>
          </a:xfrm>
          <a:prstGeom prst="rect">
            <a:avLst/>
          </a:prstGeom>
          <a:solidFill>
            <a:srgbClr val="000000"/>
          </a:solidFill>
          <a:ln w="127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700" b="1" kern="0" dirty="0" smtClean="0">
                <a:solidFill>
                  <a:srgbClr val="FFFFFF"/>
                </a:solidFill>
                <a:latin typeface="맑은 고딕"/>
                <a:ea typeface="맑은 고딕"/>
              </a:rPr>
              <a:t>Очищает</a:t>
            </a:r>
            <a:endParaRPr lang="en-US" altLang="en-US" sz="700" b="1" kern="0" dirty="0">
              <a:solidFill>
                <a:srgbClr val="FFFFFF"/>
              </a:solidFill>
              <a:latin typeface="맑은 고딕"/>
              <a:ea typeface="맑은 고딕"/>
            </a:endParaRPr>
          </a:p>
        </p:txBody>
      </p:sp>
      <p:sp>
        <p:nvSpPr>
          <p:cNvPr id="48" name="모서리가 둥근 직사각형 47"/>
          <p:cNvSpPr/>
          <p:nvPr/>
        </p:nvSpPr>
        <p:spPr>
          <a:xfrm>
            <a:off x="1882968" y="1752131"/>
            <a:ext cx="1218989" cy="8280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 sz="800"/>
          </a:p>
        </p:txBody>
      </p:sp>
      <p:sp>
        <p:nvSpPr>
          <p:cNvPr id="45" name="TextBox 44"/>
          <p:cNvSpPr txBox="1"/>
          <p:nvPr/>
        </p:nvSpPr>
        <p:spPr>
          <a:xfrm>
            <a:off x="558728" y="3100024"/>
            <a:ext cx="5724000" cy="215444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>
              <a:defRPr lang="en-US"/>
            </a:pPr>
            <a:r>
              <a:rPr lang="ru-RU" altLang="ko-KR" sz="800" dirty="0" smtClean="0"/>
              <a:t>Порядок применения</a:t>
            </a:r>
            <a:r>
              <a:rPr lang="en-US" altLang="ko-KR" sz="800" dirty="0" smtClean="0"/>
              <a:t>: </a:t>
            </a:r>
            <a:r>
              <a:rPr lang="ru-RU" altLang="ko-KR" sz="800" dirty="0" smtClean="0"/>
              <a:t>тоник</a:t>
            </a:r>
            <a:r>
              <a:rPr lang="ko-KR" altLang="en-US" sz="800" dirty="0" smtClean="0"/>
              <a:t> </a:t>
            </a:r>
            <a:r>
              <a:rPr lang="en-US" altLang="ko-KR" sz="800" dirty="0" smtClean="0"/>
              <a:t>– </a:t>
            </a:r>
            <a:r>
              <a:rPr lang="ru-RU" altLang="ko-KR" sz="800" dirty="0" smtClean="0"/>
              <a:t>крем для кожи вокруг глаз </a:t>
            </a:r>
            <a:r>
              <a:rPr lang="en-US" altLang="ko-KR" sz="800" dirty="0" smtClean="0"/>
              <a:t>– </a:t>
            </a:r>
            <a:r>
              <a:rPr lang="ru-RU" altLang="ko-KR" sz="800" dirty="0" smtClean="0"/>
              <a:t>эссенция – эмульсия – крем для лица</a:t>
            </a:r>
            <a:endParaRPr lang="en-US" altLang="en-US" sz="800" dirty="0"/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 rotWithShape="1">
          <a:blip r:embed="rId12" cstate="print"/>
          <a:srcRect/>
          <a:stretch>
            <a:fillRect/>
          </a:stretch>
        </p:blipFill>
        <p:spPr>
          <a:xfrm>
            <a:off x="805213" y="4801243"/>
            <a:ext cx="463547" cy="346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 rotWithShape="1">
          <a:blip r:embed="rId13" cstate="print"/>
          <a:srcRect/>
          <a:stretch>
            <a:fillRect/>
          </a:stretch>
        </p:blipFill>
        <p:spPr>
          <a:xfrm>
            <a:off x="940467" y="5463261"/>
            <a:ext cx="201547" cy="692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Picture 3"/>
          <p:cNvPicPr>
            <a:picLocks noChangeArrowheads="1"/>
          </p:cNvPicPr>
          <p:nvPr/>
        </p:nvPicPr>
        <p:blipFill rotWithShape="1">
          <a:blip r:embed="rId14" cstate="print"/>
          <a:srcRect/>
          <a:stretch>
            <a:fillRect/>
          </a:stretch>
        </p:blipFill>
        <p:spPr>
          <a:xfrm>
            <a:off x="915232" y="6372200"/>
            <a:ext cx="252015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 rotWithShape="1">
          <a:blip r:embed="rId15" cstate="print"/>
          <a:srcRect/>
          <a:stretch>
            <a:fillRect/>
          </a:stretch>
        </p:blipFill>
        <p:spPr>
          <a:xfrm>
            <a:off x="776618" y="7502166"/>
            <a:ext cx="461850" cy="403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rot="344229">
            <a:off x="3341503" y="1876444"/>
            <a:ext cx="842810" cy="550245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8720" y="3727474"/>
            <a:ext cx="251335" cy="78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표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33505271"/>
              </p:ext>
            </p:extLst>
          </p:nvPr>
        </p:nvGraphicFramePr>
        <p:xfrm>
          <a:off x="529860" y="1361608"/>
          <a:ext cx="5760640" cy="545053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648072"/>
                <a:gridCol w="3024336"/>
              </a:tblGrid>
              <a:tr h="333599"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</a:p>
                  </a:txBody>
                  <a:tcPr anchor="ctr"/>
                </a:tc>
              </a:tr>
              <a:tr h="427336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Red </a:t>
                      </a:r>
                      <a:r>
                        <a:rPr kumimoji="0" lang="en-US" altLang="ko-KR" sz="800" dirty="0" err="1" smtClean="0">
                          <a:solidFill>
                            <a:schemeClr val="tx1"/>
                          </a:solidFill>
                        </a:rPr>
                        <a:t>Appletox</a:t>
                      </a:r>
                      <a:endParaRPr kumimoji="0"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Honey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Cream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80</a:t>
                      </a:r>
                      <a:r>
                        <a:rPr kumimoji="0" lang="ru-RU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мл</a:t>
                      </a:r>
                      <a:endParaRPr kumimoji="0" lang="ru-RU" altLang="ko-KR" sz="8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Массажный крем с натуральными экстрактами меда и яблок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</a:rPr>
                        <a:t> п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рекрасно увлажняет, питает и сохраняет упругость кожи. Обладает клейкой текстурой.</a:t>
                      </a:r>
                      <a:endParaRPr lang="ko-KR" altLang="en-US" sz="800" b="1" dirty="0"/>
                    </a:p>
                  </a:txBody>
                  <a:tcPr anchor="ctr"/>
                </a:tc>
              </a:tr>
              <a:tr h="454908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err="1" smtClean="0">
                          <a:solidFill>
                            <a:schemeClr val="tx1"/>
                          </a:solidFill>
                        </a:rPr>
                        <a:t>Appletox</a:t>
                      </a:r>
                      <a:endParaRPr kumimoji="0"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Smooth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Massage</a:t>
                      </a:r>
                      <a:endParaRPr kumimoji="0"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Peeling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Cream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80</a:t>
                      </a:r>
                      <a:r>
                        <a:rPr kumimoji="0" lang="ru-RU" altLang="ko-KR" sz="800" b="1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гр</a:t>
                      </a:r>
                      <a:endParaRPr kumimoji="0" lang="en-US" altLang="ko-KR" sz="8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Массажный крем-</a:t>
                      </a:r>
                      <a:r>
                        <a:rPr lang="ru-RU" altLang="ko-KR" sz="800" b="0" dirty="0" err="1" smtClean="0">
                          <a:solidFill>
                            <a:schemeClr val="tx1"/>
                          </a:solidFill>
                        </a:rPr>
                        <a:t>пилинг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 содержит кератин, который обеспечивает глубокое увлажнение кожи.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Фруктовые кислоты мягко </a:t>
                      </a:r>
                      <a:r>
                        <a:rPr lang="ru-RU" altLang="ko-KR" sz="800" b="0" dirty="0" err="1" smtClean="0">
                          <a:solidFill>
                            <a:schemeClr val="tx1"/>
                          </a:solidFill>
                        </a:rPr>
                        <a:t>отшелушивают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 верхний слой кожи. </a:t>
                      </a:r>
                      <a:r>
                        <a:rPr lang="en-US" altLang="ko-KR" sz="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※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После нанесения</a:t>
                      </a:r>
                      <a:r>
                        <a:rPr lang="ru-RU" altLang="ko-KR" sz="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на кожу мягко помассировать 1-2 минуты и через 30 секунд смыть.</a:t>
                      </a:r>
                      <a:endParaRPr lang="ko-KR" altLang="ko-KR" sz="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454908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err="1" smtClean="0">
                          <a:solidFill>
                            <a:schemeClr val="tx1"/>
                          </a:solidFill>
                        </a:rPr>
                        <a:t>Tomatox</a:t>
                      </a:r>
                      <a:endParaRPr kumimoji="0"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Magic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White</a:t>
                      </a:r>
                      <a:endParaRPr kumimoji="0"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Massage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pack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80</a:t>
                      </a:r>
                      <a:r>
                        <a:rPr kumimoji="0" lang="ru-RU" altLang="ko-KR" sz="800" b="1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гр</a:t>
                      </a:r>
                      <a:endParaRPr kumimoji="0" lang="en-US" altLang="ko-KR" sz="8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Массажный крем с экстрактом томата оказывает на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</a:rPr>
                        <a:t> кожу моментальный осветляющий эффект.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※ 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Нанести и помассировать пару минут. Через 5-10 минут смыть теплой водой.</a:t>
                      </a:r>
                      <a:endParaRPr lang="en-US" altLang="ko-KR" sz="8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454908">
                <a:tc>
                  <a:txBody>
                    <a:bodyPr/>
                    <a:lstStyle/>
                    <a:p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Tangerine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Whitening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Hand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 Cream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30</a:t>
                      </a:r>
                      <a:r>
                        <a:rPr kumimoji="0" lang="ru-RU" altLang="ko-KR" sz="800" b="1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гр</a:t>
                      </a:r>
                      <a:endParaRPr kumimoji="0" lang="en-US" altLang="ko-KR" sz="8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Нежный крем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в яркой баночке-мандаринке увлажняет и осветляет кожу рук, дарит хорошее настроение.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77061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Peach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Hand Cream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30</a:t>
                      </a:r>
                      <a:r>
                        <a:rPr kumimoji="0" lang="ru-RU" altLang="ko-KR" sz="800" b="1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гр</a:t>
                      </a:r>
                      <a:endParaRPr kumimoji="0" lang="en-US" altLang="ko-KR" sz="8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Высокопитательный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altLang="ko-KR" sz="800" b="0" baseline="0" dirty="0" err="1" smtClean="0">
                          <a:solidFill>
                            <a:schemeClr val="tx1"/>
                          </a:solidFill>
                        </a:rPr>
                        <a:t>антивозрастной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</a:rPr>
                        <a:t> крем с экстрактом персика разглаживает морщины и придает коже эластичность.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483091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Peach Punch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Sherbet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 Cleansing Balm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80</a:t>
                      </a:r>
                      <a:r>
                        <a:rPr kumimoji="0" lang="ru-RU" altLang="ko-KR" sz="800" b="1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гр</a:t>
                      </a:r>
                      <a:endParaRPr kumimoji="0" lang="en-US" altLang="ko-KR" sz="8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ko-K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Персиковый бальзам для очищения кожи. Обладает текстурой </a:t>
                      </a:r>
                      <a:r>
                        <a:rPr kumimoji="0" lang="ru-RU" altLang="ko-KR" sz="8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щербета</a:t>
                      </a:r>
                      <a:r>
                        <a:rPr kumimoji="0" lang="ru-RU" altLang="ko-K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, который при нанесении на кожу и легком массаже превращается в масло. Обеспечивает мягкое и эффективное очищение, питание и нежный аромат.</a:t>
                      </a:r>
                    </a:p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ko-K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Обладает высокой очищающей способностью.</a:t>
                      </a:r>
                      <a:endParaRPr kumimoji="0" lang="ko-KR" altLang="en-US" sz="800" dirty="0" smtClean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</a:tr>
              <a:tr h="377061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Red Apple</a:t>
                      </a:r>
                      <a:endParaRPr kumimoji="0" lang="en-US" altLang="ko-KR" sz="8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Hand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Cream</a:t>
                      </a:r>
                      <a:endParaRPr kumimoji="0" lang="en-US" altLang="ko-KR" sz="8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30</a:t>
                      </a:r>
                      <a:r>
                        <a:rPr kumimoji="0"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Питательный крем в яркой упаковке</a:t>
                      </a:r>
                      <a:r>
                        <a:rPr lang="ru-RU" altLang="ko-KR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 освежающим ароматом красного яблока улучшит кожу рук</a:t>
                      </a:r>
                      <a:r>
                        <a:rPr lang="ru-RU" altLang="ko-KR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настроение.</a:t>
                      </a:r>
                      <a:endParaRPr lang="ko-KR" altLang="en-US" sz="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466070">
                <a:tc>
                  <a:txBody>
                    <a:bodyPr/>
                    <a:lstStyle/>
                    <a:p>
                      <a:endParaRPr lang="en-US" altLang="ko-KR" sz="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Magic Food Banana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Hand Milk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45</a:t>
                      </a:r>
                      <a:r>
                        <a:rPr kumimoji="0"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Нежнейшее банановое молочко для рук глубоко питает, увлажняет и успокаивает кожу, наполняя ее притягательным ароматом сладкого фрукта.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597029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Magic Food Banana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Sleeping</a:t>
                      </a: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 Pack</a:t>
                      </a:r>
                      <a:endParaRPr kumimoji="0" lang="en-US" altLang="ko-KR" sz="8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85</a:t>
                      </a:r>
                      <a:r>
                        <a:rPr kumimoji="0" lang="ru-RU" altLang="ko-KR" sz="800" b="1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гр</a:t>
                      </a:r>
                      <a:endParaRPr kumimoji="0" lang="en-US" altLang="ko-KR" sz="800" b="1" dirty="0" smtClean="0">
                        <a:solidFill>
                          <a:prstClr val="black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Ночная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</a:rPr>
                        <a:t> м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аска для лица с экстрактом сочной ароматной мякоти банана остается на коже до утра, питает ее во время сна и чудесным образом улучшает состояние.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lang="ko-KR" altLang="en-US" kern="0">
                <a:solidFill>
                  <a:srgbClr val="000000"/>
                </a:solidFill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lang="ko-KR" altLang="en-US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11" name="TextBox 10"/>
            <p:cNvSpPr txBox="1"/>
            <p:nvPr/>
          </p:nvSpPr>
          <p:spPr>
            <a:xfrm>
              <a:off x="5181600" y="113647"/>
              <a:ext cx="1187450" cy="2154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2" name="그룹 14"/>
            <p:cNvGrpSpPr>
              <a:grpSpLocks/>
            </p:cNvGrpSpPr>
            <p:nvPr/>
          </p:nvGrpSpPr>
          <p:grpSpPr bwMode="auto"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7" name="Rectangle 5"/>
              <p:cNvSpPr>
                <a:spLocks noChangeArrowheads="1"/>
              </p:cNvSpPr>
              <p:nvPr/>
            </p:nvSpPr>
            <p:spPr bwMode="auto"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8" name="Rectangle 9"/>
              <p:cNvSpPr>
                <a:spLocks noChangeArrowheads="1"/>
              </p:cNvSpPr>
              <p:nvPr/>
            </p:nvSpPr>
            <p:spPr bwMode="auto"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9" name="Rectangle 5"/>
              <p:cNvSpPr>
                <a:spLocks noChangeArrowheads="1"/>
              </p:cNvSpPr>
              <p:nvPr/>
            </p:nvSpPr>
            <p:spPr bwMode="auto">
              <a:xfrm>
                <a:off x="4563977" y="1571574"/>
                <a:ext cx="859432" cy="857197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 bwMode="auto">
              <a:xfrm>
                <a:off x="3700887" y="714375"/>
                <a:ext cx="863091" cy="85719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1" name="Rectangle 7"/>
              <p:cNvSpPr>
                <a:spLocks noChangeArrowheads="1"/>
              </p:cNvSpPr>
              <p:nvPr/>
            </p:nvSpPr>
            <p:spPr bwMode="auto"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/>
            </p:nvSpPr>
            <p:spPr bwMode="auto">
              <a:xfrm>
                <a:off x="3700887" y="1571574"/>
                <a:ext cx="863091" cy="857197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3" name="그룹 14"/>
            <p:cNvGrpSpPr>
              <a:grpSpLocks/>
            </p:cNvGrpSpPr>
            <p:nvPr/>
          </p:nvGrpSpPr>
          <p:grpSpPr bwMode="auto"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5" name="Rectangle 10"/>
              <p:cNvSpPr>
                <a:spLocks noChangeArrowheads="1"/>
              </p:cNvSpPr>
              <p:nvPr/>
            </p:nvSpPr>
            <p:spPr bwMode="auto"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21"/>
              <p:cNvSpPr>
                <a:spLocks noChangeArrowheads="1"/>
              </p:cNvSpPr>
              <p:nvPr/>
            </p:nvSpPr>
            <p:spPr bwMode="auto"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4" name="그림 22" descr="회사로고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5" name="그림 15" descr="TM3463-레드애플톡스 허니크림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3688" y="1641715"/>
            <a:ext cx="504055" cy="554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그림 15" descr="애플톡스 스무드 마사지 필링 크림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6296" y="2217580"/>
            <a:ext cx="415247" cy="47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그림 16" descr="SS04012100-토마톡스 매직 화이트마사지팩1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9588" y="2862745"/>
            <a:ext cx="478321" cy="439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 Box 12"/>
          <p:cNvSpPr txBox="1">
            <a:spLocks noChangeArrowheads="1"/>
          </p:cNvSpPr>
          <p:nvPr/>
        </p:nvSpPr>
        <p:spPr bwMode="auto"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600" dirty="0">
                <a:solidFill>
                  <a:prstClr val="black"/>
                </a:solidFill>
              </a:rPr>
              <a:t>ONE POINT</a:t>
            </a:r>
            <a:r>
              <a:rPr lang="ko-KR" altLang="en-US" sz="1600" dirty="0">
                <a:solidFill>
                  <a:prstClr val="black"/>
                </a:solidFill>
              </a:rPr>
              <a:t> </a:t>
            </a:r>
            <a:r>
              <a:rPr lang="en-US" altLang="ko-KR" sz="1600" dirty="0">
                <a:solidFill>
                  <a:prstClr val="black"/>
                </a:solidFill>
              </a:rPr>
              <a:t>- FUN</a:t>
            </a:r>
          </a:p>
        </p:txBody>
      </p:sp>
      <p:sp>
        <p:nvSpPr>
          <p:cNvPr id="56" name="Text Box 12"/>
          <p:cNvSpPr txBox="1">
            <a:spLocks noChangeArrowheads="1"/>
          </p:cNvSpPr>
          <p:nvPr/>
        </p:nvSpPr>
        <p:spPr bwMode="auto">
          <a:xfrm>
            <a:off x="535793" y="1018773"/>
            <a:ext cx="5771157" cy="276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200" dirty="0" smtClean="0">
                <a:solidFill>
                  <a:prstClr val="white"/>
                </a:solidFill>
              </a:rPr>
              <a:t>Magic Food</a:t>
            </a:r>
            <a:endParaRPr lang="ko-KR" altLang="en-US" sz="1200" dirty="0">
              <a:solidFill>
                <a:prstClr val="white"/>
              </a:solidFill>
            </a:endParaRPr>
          </a:p>
        </p:txBody>
      </p:sp>
      <p:pic>
        <p:nvPicPr>
          <p:cNvPr id="57" name="그림 21" descr="핸드크림_감귤 203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6296" y="3523024"/>
            <a:ext cx="367752" cy="36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그림 22" descr="핸드크림_복숭아 203.g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5730" y="3900493"/>
            <a:ext cx="408028" cy="40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그림 15" descr="TM3463-레드애플톡스 허니크림.gif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9326" y="5207584"/>
            <a:ext cx="418964" cy="430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76672" y="3491456"/>
            <a:ext cx="4320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 smtClean="0">
                <a:solidFill>
                  <a:srgbClr val="FF0000"/>
                </a:solidFill>
              </a:rPr>
              <a:t>Hand</a:t>
            </a:r>
            <a:endParaRPr lang="ko-KR" altLang="en-US" sz="800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78594" y="3925939"/>
            <a:ext cx="4320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 smtClean="0">
                <a:solidFill>
                  <a:srgbClr val="FF0000"/>
                </a:solidFill>
              </a:rPr>
              <a:t>Hand</a:t>
            </a:r>
            <a:endParaRPr lang="ko-KR" altLang="en-US" sz="800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6672" y="4464278"/>
            <a:ext cx="4320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 smtClean="0">
                <a:solidFill>
                  <a:srgbClr val="FF0000"/>
                </a:solidFill>
              </a:rPr>
              <a:t>Hand</a:t>
            </a:r>
            <a:endParaRPr lang="ko-KR" altLang="en-US" sz="8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189" y="5767111"/>
            <a:ext cx="131754" cy="38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6027" y="6228184"/>
            <a:ext cx="163263" cy="56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450519" y="5315092"/>
            <a:ext cx="4320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 smtClean="0">
                <a:solidFill>
                  <a:srgbClr val="FF0000"/>
                </a:solidFill>
              </a:rPr>
              <a:t>Hand</a:t>
            </a:r>
            <a:endParaRPr lang="ko-KR" altLang="en-US" sz="800" dirty="0">
              <a:solidFill>
                <a:srgbClr val="FF0000"/>
              </a:solidFill>
            </a:endParaRPr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9966" b="95876" l="2190" r="959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1021" y="4572000"/>
            <a:ext cx="457447" cy="48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179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" name="표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00985159"/>
              </p:ext>
            </p:extLst>
          </p:nvPr>
        </p:nvGraphicFramePr>
        <p:xfrm>
          <a:off x="538163" y="6608920"/>
          <a:ext cx="5760640" cy="264196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648072"/>
                <a:gridCol w="3024336"/>
              </a:tblGrid>
              <a:tr h="335280"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ru-RU" altLang="ko-KR" sz="8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</a:p>
                  </a:txBody>
                  <a:tcPr anchor="ctr"/>
                </a:tc>
              </a:tr>
              <a:tr h="612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Pocket Bunny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Moist/Sleek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Mist</a:t>
                      </a:r>
                      <a:endParaRPr lang="en-US" altLang="ko-KR" sz="8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60</a:t>
                      </a:r>
                      <a:r>
                        <a:rPr kumimoji="0" lang="ru-RU" altLang="ko-KR" sz="800" b="1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мл</a:t>
                      </a:r>
                      <a:endParaRPr kumimoji="0" lang="ru-RU" altLang="ko-KR" sz="800" b="1" dirty="0" smtClean="0">
                        <a:solidFill>
                          <a:schemeClr val="dk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err="1" smtClean="0"/>
                        <a:t>Мист</a:t>
                      </a:r>
                      <a:r>
                        <a:rPr lang="ru-RU" altLang="ko-KR" sz="800" b="0" dirty="0" smtClean="0"/>
                        <a:t> для лица в милом исполнении</a:t>
                      </a:r>
                      <a:r>
                        <a:rPr lang="ru-RU" altLang="ko-KR" sz="800" b="0" baseline="0" dirty="0" smtClean="0"/>
                        <a:t> ухаживает за кожей, </a:t>
                      </a:r>
                      <a:r>
                        <a:rPr lang="ru-RU" altLang="ko-KR" sz="800" b="0" dirty="0" smtClean="0"/>
                        <a:t>окутывая ее тонким ароматом. </a:t>
                      </a: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smtClean="0"/>
                        <a:t>В розовой упаковке помогает увлажнить кожу лица;</a:t>
                      </a:r>
                      <a:r>
                        <a:rPr lang="ru-RU" altLang="ko-KR" sz="800" b="0" baseline="0" dirty="0" smtClean="0"/>
                        <a:t> в белой – придает коже гладкость и лоск, оказывает отбеливающий эффект.</a:t>
                      </a:r>
                      <a:endParaRPr lang="ko-KR" altLang="ko-KR" sz="8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612000">
                <a:tc>
                  <a:txBody>
                    <a:bodyPr/>
                    <a:lstStyle/>
                    <a:p>
                      <a:endParaRPr lang="en-US" altLang="ko-KR" sz="8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Clean Dew Broccoli Sprout Cleansing Cream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200</a:t>
                      </a:r>
                      <a:r>
                        <a:rPr kumimoji="0" lang="ru-RU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мл</a:t>
                      </a:r>
                      <a:endParaRPr kumimoji="0" lang="ru-RU" altLang="ko-KR" sz="8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Очищающий крем на основе экстракта брокколи в упаковке с оригинальный дизайном сделает кожу сияющей и здоровой.</a:t>
                      </a:r>
                    </a:p>
                  </a:txBody>
                  <a:tcPr anchor="ctr"/>
                </a:tc>
              </a:tr>
              <a:tr h="612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tx1"/>
                          </a:solidFill>
                        </a:rPr>
                        <a:t>Pocket Bunny Perfume Bar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9</a:t>
                      </a:r>
                      <a:r>
                        <a:rPr kumimoji="0" lang="ru-RU" altLang="ko-KR" sz="800" b="1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гр</a:t>
                      </a:r>
                      <a:endParaRPr kumimoji="0" lang="en-US" altLang="ko-KR" sz="8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b="0" dirty="0" err="1" smtClean="0">
                          <a:solidFill>
                            <a:schemeClr val="tx1"/>
                          </a:solidFill>
                        </a:rPr>
                        <a:t>Гипоаллергенные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</a:rPr>
                        <a:t> духи в </a:t>
                      </a:r>
                      <a:r>
                        <a:rPr lang="ru-RU" altLang="ko-KR" sz="800" b="0" baseline="0" dirty="0" err="1" smtClean="0">
                          <a:solidFill>
                            <a:schemeClr val="tx1"/>
                          </a:solidFill>
                        </a:rPr>
                        <a:t>стике</a:t>
                      </a:r>
                      <a:r>
                        <a:rPr lang="ru-RU" altLang="ko-KR" sz="800" b="0" baseline="0" dirty="0" smtClean="0">
                          <a:solidFill>
                            <a:schemeClr val="tx1"/>
                          </a:solidFill>
                        </a:rPr>
                        <a:t>, упакованные 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</a:rPr>
                        <a:t>в компактные цветные флакончики в форме прелестных зайчат. В набор входят композиции, имитирующие аромат трех парфюмов:</a:t>
                      </a:r>
                    </a:p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34" charset="-127"/>
                          <a:ea typeface="맑은 고딕" pitchFamily="34" charset="-127"/>
                        </a:rPr>
                        <a:t>01 </a:t>
                      </a:r>
                      <a:r>
                        <a:rPr kumimoji="0" lang="en-US" altLang="ko-KR" sz="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34" charset="-127"/>
                          <a:ea typeface="맑은 고딕" pitchFamily="34" charset="-127"/>
                        </a:rPr>
                        <a:t>Bebe</a:t>
                      </a:r>
                      <a:r>
                        <a:rPr kumimoji="0" lang="en-US" altLang="ko-K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34" charset="-127"/>
                          <a:ea typeface="맑은 고딕" pitchFamily="34" charset="-127"/>
                        </a:rPr>
                        <a:t> Bunny– [</a:t>
                      </a:r>
                      <a:r>
                        <a:rPr kumimoji="0" lang="en-US" altLang="ko-KR" sz="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34" charset="-127"/>
                          <a:ea typeface="맑은 고딕" pitchFamily="34" charset="-127"/>
                        </a:rPr>
                        <a:t>Bvlgari</a:t>
                      </a:r>
                      <a:r>
                        <a:rPr kumimoji="0" lang="en-US" altLang="ko-K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34" charset="-127"/>
                          <a:ea typeface="맑은 고딕" pitchFamily="34" charset="-127"/>
                        </a:rPr>
                        <a:t>]</a:t>
                      </a:r>
                      <a:r>
                        <a:rPr kumimoji="0" lang="ko-KR" alt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34" charset="-127"/>
                          <a:ea typeface="맑은 고딕" pitchFamily="34" charset="-127"/>
                        </a:rPr>
                        <a:t> </a:t>
                      </a:r>
                      <a:r>
                        <a:rPr kumimoji="0" lang="en-US" altLang="ko-K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34" charset="-127"/>
                          <a:ea typeface="맑은 고딕" pitchFamily="34" charset="-127"/>
                        </a:rPr>
                        <a:t>Petit and </a:t>
                      </a:r>
                      <a:r>
                        <a:rPr kumimoji="0" lang="en-US" altLang="ko-KR" sz="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34" charset="-127"/>
                          <a:ea typeface="맑은 고딕" pitchFamily="34" charset="-127"/>
                        </a:rPr>
                        <a:t>amant</a:t>
                      </a:r>
                      <a:endParaRPr kumimoji="0" lang="en-US" altLang="ko-KR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34" charset="-127"/>
                        <a:ea typeface="맑은 고딕" pitchFamily="34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ko-K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34" charset="-127"/>
                          <a:ea typeface="맑은 고딕" pitchFamily="34" charset="-127"/>
                        </a:rPr>
                        <a:t>02 Juicy Bunny</a:t>
                      </a:r>
                      <a:r>
                        <a:rPr kumimoji="0" lang="ko-KR" alt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34" charset="-127"/>
                          <a:ea typeface="맑은 고딕" pitchFamily="34" charset="-127"/>
                        </a:rPr>
                        <a:t> </a:t>
                      </a:r>
                      <a:r>
                        <a:rPr kumimoji="0" lang="en-US" altLang="ko-K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34" charset="-127"/>
                          <a:ea typeface="맑은 고딕" pitchFamily="34" charset="-127"/>
                        </a:rPr>
                        <a:t>– [</a:t>
                      </a:r>
                      <a:r>
                        <a:rPr kumimoji="0" lang="en-US" altLang="ko-KR" sz="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34" charset="-127"/>
                          <a:ea typeface="맑은 고딕" pitchFamily="34" charset="-127"/>
                        </a:rPr>
                        <a:t>Lanvin</a:t>
                      </a:r>
                      <a:r>
                        <a:rPr kumimoji="0" lang="en-US" altLang="ko-K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34" charset="-127"/>
                          <a:ea typeface="맑은 고딕" pitchFamily="34" charset="-127"/>
                        </a:rPr>
                        <a:t>]</a:t>
                      </a:r>
                      <a:r>
                        <a:rPr kumimoji="0" lang="ko-KR" alt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34" charset="-127"/>
                          <a:ea typeface="맑은 고딕" pitchFamily="34" charset="-127"/>
                        </a:rPr>
                        <a:t> </a:t>
                      </a:r>
                      <a:r>
                        <a:rPr kumimoji="0" lang="en-US" altLang="ko-K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34" charset="-127"/>
                          <a:ea typeface="맑은 고딕" pitchFamily="34" charset="-127"/>
                        </a:rPr>
                        <a:t>Rumor</a:t>
                      </a:r>
                      <a:r>
                        <a:rPr kumimoji="0" lang="ko-KR" alt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34" charset="-127"/>
                          <a:ea typeface="맑은 고딕" pitchFamily="34" charset="-127"/>
                        </a:rPr>
                        <a:t> </a:t>
                      </a:r>
                      <a:r>
                        <a:rPr kumimoji="0" lang="en-US" altLang="ko-K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34" charset="-127"/>
                          <a:ea typeface="맑은 고딕" pitchFamily="34" charset="-127"/>
                        </a:rPr>
                        <a:t>2 rose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ko-K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34" charset="-127"/>
                          <a:ea typeface="맑은 고딕" pitchFamily="34" charset="-127"/>
                        </a:rPr>
                        <a:t>03 Bloom Bunny</a:t>
                      </a:r>
                      <a:r>
                        <a:rPr kumimoji="0" lang="ko-KR" alt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34" charset="-127"/>
                          <a:ea typeface="맑은 고딕" pitchFamily="34" charset="-127"/>
                        </a:rPr>
                        <a:t> </a:t>
                      </a:r>
                      <a:r>
                        <a:rPr kumimoji="0" lang="en-US" altLang="ko-K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34" charset="-127"/>
                          <a:ea typeface="맑은 고딕" pitchFamily="34" charset="-127"/>
                        </a:rPr>
                        <a:t>– [Christian Dior]</a:t>
                      </a:r>
                      <a:r>
                        <a:rPr kumimoji="0" lang="ko-KR" alt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34" charset="-127"/>
                          <a:ea typeface="맑은 고딕" pitchFamily="34" charset="-127"/>
                        </a:rPr>
                        <a:t> </a:t>
                      </a:r>
                      <a:r>
                        <a:rPr kumimoji="0" lang="en-US" altLang="ko-K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34" charset="-127"/>
                          <a:ea typeface="맑은 고딕" pitchFamily="34" charset="-127"/>
                        </a:rPr>
                        <a:t>Forever and ever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lang="ko-KR" altLang="en-US" kern="0">
                <a:solidFill>
                  <a:srgbClr val="000000"/>
                </a:solidFill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lang="ko-KR" altLang="en-US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11" name="TextBox 10"/>
            <p:cNvSpPr txBox="1"/>
            <p:nvPr/>
          </p:nvSpPr>
          <p:spPr>
            <a:xfrm>
              <a:off x="5181600" y="113647"/>
              <a:ext cx="1187450" cy="2154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2" name="그룹 14"/>
            <p:cNvGrpSpPr>
              <a:grpSpLocks/>
            </p:cNvGrpSpPr>
            <p:nvPr/>
          </p:nvGrpSpPr>
          <p:grpSpPr bwMode="auto"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7" name="Rectangle 5"/>
              <p:cNvSpPr>
                <a:spLocks noChangeArrowheads="1"/>
              </p:cNvSpPr>
              <p:nvPr/>
            </p:nvSpPr>
            <p:spPr bwMode="auto"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8" name="Rectangle 9"/>
              <p:cNvSpPr>
                <a:spLocks noChangeArrowheads="1"/>
              </p:cNvSpPr>
              <p:nvPr/>
            </p:nvSpPr>
            <p:spPr bwMode="auto"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9" name="Rectangle 5"/>
              <p:cNvSpPr>
                <a:spLocks noChangeArrowheads="1"/>
              </p:cNvSpPr>
              <p:nvPr/>
            </p:nvSpPr>
            <p:spPr bwMode="auto">
              <a:xfrm>
                <a:off x="4563977" y="1571574"/>
                <a:ext cx="859432" cy="857197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 bwMode="auto">
              <a:xfrm>
                <a:off x="3700887" y="714375"/>
                <a:ext cx="863091" cy="85719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1" name="Rectangle 7"/>
              <p:cNvSpPr>
                <a:spLocks noChangeArrowheads="1"/>
              </p:cNvSpPr>
              <p:nvPr/>
            </p:nvSpPr>
            <p:spPr bwMode="auto"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/>
            </p:nvSpPr>
            <p:spPr bwMode="auto">
              <a:xfrm>
                <a:off x="3700887" y="1571574"/>
                <a:ext cx="863091" cy="857197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13" name="그룹 14"/>
            <p:cNvGrpSpPr>
              <a:grpSpLocks/>
            </p:cNvGrpSpPr>
            <p:nvPr/>
          </p:nvGrpSpPr>
          <p:grpSpPr bwMode="auto"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5" name="Rectangle 10"/>
              <p:cNvSpPr>
                <a:spLocks noChangeArrowheads="1"/>
              </p:cNvSpPr>
              <p:nvPr/>
            </p:nvSpPr>
            <p:spPr bwMode="auto"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21"/>
              <p:cNvSpPr>
                <a:spLocks noChangeArrowheads="1"/>
              </p:cNvSpPr>
              <p:nvPr/>
            </p:nvSpPr>
            <p:spPr bwMode="auto"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14" name="그림 22" descr="회사로고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4" name="그림 43" descr="이슬내린-브로콜리-새싹(1)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4144" y="7740352"/>
            <a:ext cx="327041" cy="354639"/>
          </a:xfrm>
          <a:prstGeom prst="rect">
            <a:avLst/>
          </a:prstGeom>
        </p:spPr>
      </p:pic>
      <p:sp>
        <p:nvSpPr>
          <p:cNvPr id="45" name="Text Box 12"/>
          <p:cNvSpPr txBox="1">
            <a:spLocks noChangeArrowheads="1"/>
          </p:cNvSpPr>
          <p:nvPr/>
        </p:nvSpPr>
        <p:spPr bwMode="auto"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600" dirty="0">
                <a:solidFill>
                  <a:prstClr val="black"/>
                </a:solidFill>
              </a:rPr>
              <a:t>ONE POINT</a:t>
            </a:r>
            <a:r>
              <a:rPr lang="ko-KR" altLang="en-US" sz="1600" dirty="0">
                <a:solidFill>
                  <a:prstClr val="black"/>
                </a:solidFill>
              </a:rPr>
              <a:t> </a:t>
            </a:r>
            <a:r>
              <a:rPr lang="en-US" altLang="ko-KR" sz="1600" dirty="0">
                <a:solidFill>
                  <a:prstClr val="black"/>
                </a:solidFill>
              </a:rPr>
              <a:t>- FUN</a:t>
            </a:r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5208" y="6997308"/>
            <a:ext cx="217142" cy="526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6815" y="7001778"/>
            <a:ext cx="218992" cy="536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9" cstate="print"/>
          <a:srcRect r="67906"/>
          <a:stretch>
            <a:fillRect/>
          </a:stretch>
        </p:blipFill>
        <p:spPr bwMode="auto">
          <a:xfrm>
            <a:off x="850056" y="8460432"/>
            <a:ext cx="240047" cy="50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97757176"/>
              </p:ext>
            </p:extLst>
          </p:nvPr>
        </p:nvGraphicFramePr>
        <p:xfrm>
          <a:off x="548683" y="5004048"/>
          <a:ext cx="5760640" cy="118317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36104"/>
                <a:gridCol w="1152128"/>
                <a:gridCol w="648072"/>
                <a:gridCol w="3024336"/>
              </a:tblGrid>
              <a:tr h="360216"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dirty="0" smtClean="0"/>
                        <a:t>Изображение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bg1"/>
                          </a:solidFill>
                        </a:rPr>
                        <a:t>Наименование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dirty="0" smtClean="0"/>
                        <a:t>Объем</a:t>
                      </a:r>
                      <a:endParaRPr lang="ru-RU" altLang="ko-KR" sz="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bg1"/>
                          </a:solidFill>
                        </a:rPr>
                        <a:t>Описание</a:t>
                      </a:r>
                    </a:p>
                  </a:txBody>
                  <a:tcPr anchor="ctr"/>
                </a:tc>
              </a:tr>
              <a:tr h="719903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Pure Farm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 Pig</a:t>
                      </a:r>
                      <a:endParaRPr lang="en-US" altLang="ko-KR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Collagen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 Sleeping Pack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80</a:t>
                      </a:r>
                      <a:r>
                        <a:rPr lang="ru-RU" altLang="ko-KR" sz="800" b="1" dirty="0" err="1" smtClean="0">
                          <a:solidFill>
                            <a:schemeClr val="tx1"/>
                          </a:solidFill>
                        </a:rPr>
                        <a:t>гр</a:t>
                      </a:r>
                      <a:endParaRPr lang="en-US" altLang="ko-KR" sz="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Ночная маска для лица</a:t>
                      </a:r>
                      <a:r>
                        <a:rPr lang="ru-RU" altLang="ko-KR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 коллагеном,  полученным </a:t>
                      </a:r>
                      <a:r>
                        <a:rPr lang="ru-RU" altLang="ko-KR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 уникальной технологии из кожи молодых поросят. Во время сна оберегает кожу от обезвоживания и возвращает ей упругость и эластичность при регулярном применении.</a:t>
                      </a: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[</a:t>
                      </a:r>
                      <a:r>
                        <a:rPr lang="ru-RU" altLang="ko-KR" sz="800" b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Антивозрастной</a:t>
                      </a:r>
                      <a:r>
                        <a:rPr lang="ru-RU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эффект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]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548680" y="4716016"/>
            <a:ext cx="5771157" cy="276999"/>
          </a:xfrm>
          <a:prstGeom prst="rect">
            <a:avLst/>
          </a:prstGeom>
          <a:solidFill>
            <a:srgbClr val="FFAF7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200" dirty="0" smtClean="0">
                <a:solidFill>
                  <a:prstClr val="white"/>
                </a:solidFill>
              </a:rPr>
              <a:t>Pure Farm Pig</a:t>
            </a:r>
            <a:endParaRPr lang="ko-KR" altLang="en-US" sz="1200" dirty="0">
              <a:solidFill>
                <a:prstClr val="white"/>
              </a:solidFill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9264" y="5508103"/>
            <a:ext cx="476786" cy="528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12"/>
          <p:cNvSpPr txBox="1">
            <a:spLocks noChangeArrowheads="1"/>
          </p:cNvSpPr>
          <p:nvPr/>
        </p:nvSpPr>
        <p:spPr bwMode="auto">
          <a:xfrm>
            <a:off x="538163" y="6239217"/>
            <a:ext cx="5771157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200" dirty="0" smtClean="0">
                <a:solidFill>
                  <a:prstClr val="white"/>
                </a:solidFill>
              </a:rPr>
              <a:t>Other Products</a:t>
            </a:r>
            <a:endParaRPr lang="ko-KR" altLang="en-US" sz="1200" dirty="0">
              <a:solidFill>
                <a:prstClr val="white"/>
              </a:solidFill>
            </a:endParaRPr>
          </a:p>
        </p:txBody>
      </p:sp>
      <p:graphicFrame>
        <p:nvGraphicFramePr>
          <p:cNvPr id="28" name="표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32863198"/>
              </p:ext>
            </p:extLst>
          </p:nvPr>
        </p:nvGraphicFramePr>
        <p:xfrm>
          <a:off x="545907" y="1207676"/>
          <a:ext cx="5760640" cy="3471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36104"/>
                <a:gridCol w="1152128"/>
                <a:gridCol w="648072"/>
                <a:gridCol w="3024336"/>
              </a:tblGrid>
              <a:tr h="335280"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dirty="0" smtClean="0"/>
                        <a:t>Изображение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bg1"/>
                          </a:solidFill>
                        </a:rPr>
                        <a:t>Наименование</a:t>
                      </a:r>
                      <a:endParaRPr lang="ko-KR" alt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dirty="0" smtClean="0"/>
                        <a:t>Объем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bg1"/>
                          </a:solidFill>
                        </a:rPr>
                        <a:t>Описание</a:t>
                      </a:r>
                    </a:p>
                  </a:txBody>
                  <a:tcPr anchor="ctr"/>
                </a:tc>
              </a:tr>
              <a:tr h="576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800" dirty="0" smtClean="0"/>
                        <a:t>Panda’s Dream</a:t>
                      </a: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800" dirty="0" smtClean="0"/>
                        <a:t>White</a:t>
                      </a: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Magic Cream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/>
                        <a:t>50</a:t>
                      </a:r>
                      <a:r>
                        <a:rPr kumimoji="0" lang="ru-RU" altLang="ko-KR" sz="800" b="1" dirty="0" err="1" smtClean="0"/>
                        <a:t>гр</a:t>
                      </a:r>
                      <a:endParaRPr kumimoji="0" lang="ru-RU" altLang="ko-KR" sz="8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kern="1200" dirty="0" smtClean="0">
                          <a:effectLst/>
                        </a:rPr>
                        <a:t>Осветляющий крем для лица в упаковке в виде</a:t>
                      </a:r>
                      <a:r>
                        <a:rPr lang="ru-RU" altLang="ko-KR" sz="800" kern="1200" baseline="0" dirty="0" smtClean="0">
                          <a:effectLst/>
                        </a:rPr>
                        <a:t> очаровательной панды </a:t>
                      </a:r>
                      <a:r>
                        <a:rPr lang="ru-RU" altLang="ko-KR" sz="800" kern="1200" dirty="0" smtClean="0">
                          <a:effectLst/>
                        </a:rPr>
                        <a:t>эффективно увлажняет</a:t>
                      </a:r>
                      <a:r>
                        <a:rPr lang="ru-RU" altLang="ko-KR" sz="800" kern="1200" baseline="0" dirty="0" smtClean="0">
                          <a:effectLst/>
                        </a:rPr>
                        <a:t> кожу, выравнивает ее тон и </a:t>
                      </a:r>
                      <a:r>
                        <a:rPr lang="ru-RU" altLang="ko-KR" sz="800" kern="1200" dirty="0" smtClean="0">
                          <a:effectLst/>
                        </a:rPr>
                        <a:t>борется с появлением пигментных пятен.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576000">
                <a:tc>
                  <a:txBody>
                    <a:bodyPr/>
                    <a:lstStyle/>
                    <a:p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800" dirty="0" smtClean="0"/>
                        <a:t>Panda’s Dream</a:t>
                      </a: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800" dirty="0" smtClean="0"/>
                        <a:t>White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/>
                        <a:t>Sleeping</a:t>
                      </a:r>
                      <a:r>
                        <a:rPr lang="en-US" altLang="ko-KR" sz="800" baseline="0" dirty="0" smtClean="0"/>
                        <a:t> Pack</a:t>
                      </a:r>
                      <a:endParaRPr lang="ko-KR" altLang="en-US" sz="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/>
                        <a:t>50</a:t>
                      </a:r>
                      <a:r>
                        <a:rPr kumimoji="0" lang="ru-RU" altLang="ko-KR" sz="800" b="1" dirty="0" err="1" smtClean="0"/>
                        <a:t>гр</a:t>
                      </a:r>
                      <a:endParaRPr kumimoji="0" lang="en-US" altLang="ko-KR" sz="8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dirty="0" smtClean="0">
                          <a:effectLst/>
                        </a:rPr>
                        <a:t>Отбеливающая ночная маска с бамбуковым соком в течение ночи ухаживает кожей и выравнивает цвет лица, осветляет пигментные пятна и веснушки, придавая на утро свежесть и сияние. Не оставляет липкости на коже.</a:t>
                      </a:r>
                      <a:endParaRPr lang="en-US" altLang="ko-KR" sz="8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576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800" dirty="0" smtClean="0"/>
                        <a:t>Panda’s Dream</a:t>
                      </a: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800" dirty="0" smtClean="0"/>
                        <a:t>White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Hand Cream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/>
                        <a:t>30</a:t>
                      </a:r>
                      <a:r>
                        <a:rPr kumimoji="0" lang="ru-RU" altLang="ko-KR" sz="800" b="1" dirty="0" err="1" smtClean="0"/>
                        <a:t>гр</a:t>
                      </a:r>
                      <a:endParaRPr kumimoji="0" lang="en-US" altLang="ko-KR" sz="8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800" kern="1200" dirty="0" smtClean="0">
                          <a:effectLst/>
                        </a:rPr>
                        <a:t>Осветляющий крем для рук питает</a:t>
                      </a:r>
                      <a:r>
                        <a:rPr lang="ru-RU" altLang="ko-KR" sz="800" kern="1200" baseline="0" dirty="0" smtClean="0">
                          <a:effectLst/>
                        </a:rPr>
                        <a:t> и </a:t>
                      </a:r>
                      <a:r>
                        <a:rPr lang="ru-RU" altLang="ko-KR" sz="800" kern="1200" dirty="0" smtClean="0">
                          <a:effectLst/>
                        </a:rPr>
                        <a:t>увлажняет сухую кожу,</a:t>
                      </a:r>
                      <a:r>
                        <a:rPr lang="ru-RU" altLang="ko-KR" sz="800" kern="1200" baseline="0" dirty="0" smtClean="0">
                          <a:effectLst/>
                        </a:rPr>
                        <a:t> избавляя от пигментных пятен и тусклого безжизненного оттенка.</a:t>
                      </a:r>
                      <a:endParaRPr lang="ko-KR" altLang="en-US" sz="800" b="1" dirty="0"/>
                    </a:p>
                  </a:txBody>
                  <a:tcPr anchor="ctr"/>
                </a:tc>
              </a:tr>
              <a:tr h="576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800" dirty="0" smtClean="0"/>
                        <a:t>Panda’s Dream</a:t>
                      </a: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800" dirty="0" smtClean="0"/>
                        <a:t>Brightening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>
                          <a:solidFill>
                            <a:schemeClr val="dk1"/>
                          </a:solidFill>
                        </a:rPr>
                        <a:t>Eye</a:t>
                      </a:r>
                      <a:r>
                        <a:rPr kumimoji="0" lang="en-US" altLang="ko-KR" sz="800" baseline="0" dirty="0" smtClean="0">
                          <a:solidFill>
                            <a:schemeClr val="dk1"/>
                          </a:solidFill>
                        </a:rPr>
                        <a:t> Base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/>
                        <a:t>9</a:t>
                      </a:r>
                      <a:r>
                        <a:rPr kumimoji="0" lang="ru-RU" altLang="ko-KR" sz="800" b="1" dirty="0" err="1" smtClean="0"/>
                        <a:t>гр</a:t>
                      </a:r>
                      <a:endParaRPr kumimoji="0" lang="en-US" altLang="ko-KR" sz="8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ko-KR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Осветляющая база для кожи вокруг глаз в форме </a:t>
                      </a:r>
                      <a:r>
                        <a:rPr kumimoji="0" lang="ru-RU" altLang="ko-KR" sz="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стика</a:t>
                      </a:r>
                      <a:r>
                        <a:rPr kumimoji="0" lang="ru-RU" altLang="ko-KR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 Маскирует темные круги под глазами, мелкие морщинки и излишнюю пигментацию.</a:t>
                      </a:r>
                    </a:p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dirty="0" smtClean="0"/>
                        <a:t>★</a:t>
                      </a:r>
                      <a:r>
                        <a:rPr kumimoji="0" lang="ru-RU" altLang="ko-KR" sz="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Применять утром после умывания и поверх нанесенного крема.</a:t>
                      </a:r>
                      <a:endParaRPr lang="ko-KR" altLang="ko-KR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576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800" dirty="0" smtClean="0"/>
                        <a:t>Panda’s Dream</a:t>
                      </a: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800" dirty="0" smtClean="0"/>
                        <a:t>So</a:t>
                      </a:r>
                      <a:r>
                        <a:rPr kumimoji="0" lang="en-US" altLang="ko-KR" sz="800" baseline="0" dirty="0" smtClean="0"/>
                        <a:t> Cool</a:t>
                      </a: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800" baseline="0" dirty="0" smtClean="0">
                          <a:solidFill>
                            <a:schemeClr val="tx1"/>
                          </a:solidFill>
                        </a:rPr>
                        <a:t>Eye Stick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/>
                        <a:t>9</a:t>
                      </a:r>
                      <a:r>
                        <a:rPr kumimoji="0" lang="ru-RU" altLang="ko-KR" sz="800" b="1" dirty="0" err="1" smtClean="0"/>
                        <a:t>гр</a:t>
                      </a:r>
                      <a:endParaRPr kumimoji="0" lang="en-US" altLang="ko-KR" sz="8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ko-KR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Охлаждающий </a:t>
                      </a:r>
                      <a:r>
                        <a:rPr kumimoji="0" lang="ru-RU" altLang="ko-KR" sz="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стик</a:t>
                      </a:r>
                      <a:r>
                        <a:rPr kumimoji="0" lang="ru-RU" altLang="ko-KR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для области вокруг глаз успокоит кожу и снимет усталость, уменьшит отеки, увлажнит и подтянет кожу. </a:t>
                      </a:r>
                    </a:p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dirty="0" smtClean="0"/>
                        <a:t>★</a:t>
                      </a:r>
                      <a:r>
                        <a:rPr lang="ru-RU" altLang="ko-KR" sz="800" baseline="0" dirty="0" smtClean="0"/>
                        <a:t>Наносится </a:t>
                      </a:r>
                      <a:r>
                        <a:rPr lang="ru-RU" altLang="ko-KR" sz="800" dirty="0" smtClean="0"/>
                        <a:t>на кожу слегка похлопывающими движениями. </a:t>
                      </a:r>
                      <a:r>
                        <a:rPr lang="en-US" altLang="ko-KR" sz="800" kern="1200" dirty="0" smtClean="0">
                          <a:effectLst/>
                        </a:rPr>
                        <a:t>[</a:t>
                      </a:r>
                      <a:r>
                        <a:rPr lang="ru-RU" altLang="ko-KR" sz="800" kern="1200" dirty="0" err="1" smtClean="0">
                          <a:effectLst/>
                        </a:rPr>
                        <a:t>Антивозрастной</a:t>
                      </a:r>
                      <a:r>
                        <a:rPr lang="ru-RU" altLang="ko-KR" sz="800" kern="1200" dirty="0" smtClean="0">
                          <a:effectLst/>
                        </a:rPr>
                        <a:t> и отбеливающий уход</a:t>
                      </a:r>
                      <a:r>
                        <a:rPr lang="en-US" altLang="ko-KR" sz="800" kern="1200" dirty="0" smtClean="0">
                          <a:effectLst/>
                        </a:rPr>
                        <a:t>]</a:t>
                      </a:r>
                      <a:endParaRPr lang="ko-KR" altLang="en-US" sz="800" b="1" dirty="0" smtClean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980" t="30874" r="19142" b="25362"/>
          <a:stretch/>
        </p:blipFill>
        <p:spPr bwMode="auto">
          <a:xfrm>
            <a:off x="806805" y="1791931"/>
            <a:ext cx="326551" cy="30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\\민경사원\신제품촬영\2014\마스크 팩&amp;패치\팩\팬더의 꿈 화이트 슬리핑 팩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189" y="2295984"/>
            <a:ext cx="447424" cy="44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090" t="32175" r="46153" b="36603"/>
          <a:stretch/>
        </p:blipFill>
        <p:spPr bwMode="auto">
          <a:xfrm>
            <a:off x="826197" y="2872048"/>
            <a:ext cx="380505" cy="383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 descr="C:\Users\User\Desktop\Desktop\팬더의 꿈 브라이트닝 아이 베이스 복사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86462" y="3469135"/>
            <a:ext cx="257734" cy="391935"/>
          </a:xfrm>
          <a:prstGeom prst="rect">
            <a:avLst/>
          </a:prstGeom>
          <a:noFill/>
        </p:spPr>
      </p:pic>
      <p:pic>
        <p:nvPicPr>
          <p:cNvPr id="36" name="Picture 3" descr="C:\Users\User\Desktop\Desktop\팬더의꿈 쏘 쿨 아이스틱 복사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94433" y="4202010"/>
            <a:ext cx="247366" cy="406451"/>
          </a:xfrm>
          <a:prstGeom prst="rect">
            <a:avLst/>
          </a:prstGeom>
          <a:noFill/>
        </p:spPr>
      </p:pic>
      <p:sp>
        <p:nvSpPr>
          <p:cNvPr id="37" name="Text Box 12"/>
          <p:cNvSpPr txBox="1">
            <a:spLocks noChangeArrowheads="1"/>
          </p:cNvSpPr>
          <p:nvPr/>
        </p:nvSpPr>
        <p:spPr bwMode="auto">
          <a:xfrm>
            <a:off x="531307" y="912817"/>
            <a:ext cx="5771157" cy="276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200" dirty="0" smtClean="0">
                <a:solidFill>
                  <a:prstClr val="white"/>
                </a:solidFill>
              </a:rPr>
              <a:t>Panda’s Dream</a:t>
            </a:r>
            <a:endParaRPr lang="ko-KR" altLang="en-US" sz="1200" dirty="0">
              <a:solidFill>
                <a:prstClr val="whit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76672" y="2728032"/>
            <a:ext cx="4320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 smtClean="0">
                <a:solidFill>
                  <a:srgbClr val="FF0000"/>
                </a:solidFill>
              </a:rPr>
              <a:t>Hand</a:t>
            </a:r>
            <a:endParaRPr lang="ko-KR" altLang="en-US" sz="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179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2055813"/>
            <a:ext cx="6858000" cy="5749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>
            <a:defPPr>
              <a:defRPr lang="ko-KR"/>
            </a:defPPr>
            <a:lvl1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kumimoji="1" sz="2400">
                <a:solidFill>
                  <a:prstClr val="black"/>
                </a:solidFill>
              </a:defRPr>
            </a:lvl1pPr>
          </a:lstStyle>
          <a:p>
            <a:r>
              <a:rPr lang="ru-RU" altLang="ko-KR" dirty="0" smtClean="0"/>
              <a:t>Прочие продукты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81367" y="231647"/>
            <a:ext cx="1187450" cy="2308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900" kern="0" dirty="0" smtClean="0">
                <a:solidFill>
                  <a:sysClr val="windowText" lastClr="000000"/>
                </a:solidFill>
                <a:latin typeface="+mn-lt"/>
                <a:ea typeface="+mn-ea"/>
              </a:rPr>
              <a:t>Internal Use Only</a:t>
            </a:r>
            <a:endParaRPr kumimoji="0" lang="ko-KR" altLang="en-US" sz="900" kern="0" dirty="0">
              <a:solidFill>
                <a:sysClr val="windowText" lastClr="000000"/>
              </a:solidFill>
              <a:latin typeface="+mn-lt"/>
              <a:ea typeface="+mn-ea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FFBDDE-D0A8-40BE-BFFD-A3C718FDF077}" type="slidenum">
              <a:rPr lang="ko-KR" altLang="en-US" smtClean="0"/>
              <a:pPr>
                <a:defRPr/>
              </a:pPr>
              <a:t>72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6915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19311880"/>
              </p:ext>
            </p:extLst>
          </p:nvPr>
        </p:nvGraphicFramePr>
        <p:xfrm>
          <a:off x="538170" y="1356544"/>
          <a:ext cx="5760640" cy="23323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36104"/>
                <a:gridCol w="1152128"/>
                <a:gridCol w="648072"/>
                <a:gridCol w="3024336"/>
              </a:tblGrid>
              <a:tr h="335280"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dirty="0" smtClean="0"/>
                        <a:t>Изображение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bg1"/>
                          </a:solidFill>
                        </a:rPr>
                        <a:t>Наименование</a:t>
                      </a:r>
                      <a:endParaRPr lang="ko-KR" alt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dirty="0" smtClean="0"/>
                        <a:t>Объем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altLang="ko-KR" sz="800" b="1" dirty="0" smtClean="0">
                          <a:solidFill>
                            <a:schemeClr val="bg1"/>
                          </a:solidFill>
                        </a:rPr>
                        <a:t>Описание</a:t>
                      </a:r>
                      <a:endParaRPr lang="ko-KR" alt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648000">
                <a:tc>
                  <a:txBody>
                    <a:bodyPr/>
                    <a:lstStyle/>
                    <a:p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dirty="0" smtClean="0"/>
                        <a:t>01</a:t>
                      </a:r>
                      <a:r>
                        <a:rPr kumimoji="0" lang="ko-KR" altLang="en-US" sz="800" dirty="0" smtClean="0"/>
                        <a:t> </a:t>
                      </a:r>
                      <a:r>
                        <a:rPr kumimoji="0" lang="en-US" altLang="ko-KR" sz="800" dirty="0" smtClean="0"/>
                        <a:t>Gel top court</a:t>
                      </a:r>
                      <a:endParaRPr lang="ko-KR" altLang="en-US" sz="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8</a:t>
                      </a:r>
                      <a:r>
                        <a:rPr kumimoji="0" lang="ru-RU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мл</a:t>
                      </a:r>
                      <a:endParaRPr kumimoji="0" lang="en-US" altLang="ko-KR" sz="8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</a:pPr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Финишное </a:t>
                      </a:r>
                      <a:r>
                        <a:rPr lang="ru-RU" altLang="ko-KR" sz="80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гелевое</a:t>
                      </a:r>
                      <a:r>
                        <a:rPr lang="ru-RU" altLang="ko-KR" sz="8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покрытие для ногтей. Придает декоративному лаку стойкость, обеспечивает глянцевый блеск и не требует использования УФ-лампы.</a:t>
                      </a: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Наносить поверх декоративного лака для придания ему визуальной </a:t>
                      </a:r>
                      <a:r>
                        <a:rPr lang="ru-RU" altLang="ko-KR" sz="800" b="1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гелевой</a:t>
                      </a:r>
                      <a:r>
                        <a:rPr lang="ru-RU" altLang="ko-KR" sz="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текстуры.</a:t>
                      </a:r>
                      <a:endParaRPr lang="en-US" altLang="ko-KR" sz="800" b="1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648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02 Gel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 base court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8</a:t>
                      </a:r>
                      <a:r>
                        <a:rPr kumimoji="0" lang="ru-RU" altLang="ko-KR" sz="800" b="1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мл</a:t>
                      </a:r>
                      <a:endParaRPr kumimoji="0" lang="en-US" altLang="ko-KR" sz="8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</a:pPr>
                      <a:r>
                        <a:rPr lang="ru-RU" altLang="ko-KR" sz="80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Гелевая</a:t>
                      </a:r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база подготавливает</a:t>
                      </a:r>
                      <a:r>
                        <a:rPr lang="ru-RU" altLang="ko-KR" sz="8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ногтевую пластину для нанесения декоративного гель-лака. Не требует использования УФ-лампы. </a:t>
                      </a:r>
                      <a:endParaRPr lang="ko-KR" altLang="en-US" sz="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648000"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Color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 13 Kind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dirty="0" smtClean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8</a:t>
                      </a:r>
                      <a:r>
                        <a:rPr kumimoji="0" lang="ru-RU" altLang="ko-KR" sz="800" b="1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мл</a:t>
                      </a:r>
                      <a:endParaRPr kumimoji="0" lang="en-US" altLang="ko-KR" sz="8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</a:pPr>
                      <a:r>
                        <a:rPr lang="ru-RU" altLang="ko-KR" sz="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Гель-лак с роскошной</a:t>
                      </a:r>
                      <a:r>
                        <a:rPr lang="ru-RU" altLang="ko-KR" sz="8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гаммой сочных живых оттенков обладает стойкой формулой и не требует использования УФ-лампы.</a:t>
                      </a:r>
                      <a:endParaRPr lang="ko-KR" altLang="en-US" sz="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548680" y="1043608"/>
            <a:ext cx="5771157" cy="276999"/>
          </a:xfrm>
          <a:prstGeom prst="rect">
            <a:avLst/>
          </a:prstGeom>
          <a:solidFill>
            <a:schemeClr val="accent4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ko-KR" sz="1200" dirty="0" smtClean="0">
                <a:solidFill>
                  <a:prstClr val="white"/>
                </a:solidFill>
              </a:rPr>
              <a:t>Серия для ухода за ногтями </a:t>
            </a:r>
            <a:r>
              <a:rPr lang="en-US" altLang="ko-KR" sz="1200" dirty="0" smtClean="0">
                <a:solidFill>
                  <a:prstClr val="white"/>
                </a:solidFill>
              </a:rPr>
              <a:t>Tony Nail Gel</a:t>
            </a:r>
            <a:r>
              <a:rPr lang="ko-KR" altLang="en-US" sz="1200" dirty="0" smtClean="0">
                <a:solidFill>
                  <a:prstClr val="white"/>
                </a:solidFill>
              </a:rPr>
              <a:t> </a:t>
            </a:r>
            <a:r>
              <a:rPr lang="en-US" altLang="ko-KR" sz="1200" dirty="0" smtClean="0">
                <a:solidFill>
                  <a:prstClr val="white"/>
                </a:solidFill>
              </a:rPr>
              <a:t>Light </a:t>
            </a:r>
            <a:r>
              <a:rPr lang="ru-RU" altLang="ko-KR" sz="1200" dirty="0" smtClean="0">
                <a:solidFill>
                  <a:prstClr val="white"/>
                </a:solidFill>
              </a:rPr>
              <a:t>- </a:t>
            </a:r>
            <a:r>
              <a:rPr lang="en-US" altLang="ko-KR" sz="1200" dirty="0" smtClean="0">
                <a:solidFill>
                  <a:prstClr val="white"/>
                </a:solidFill>
              </a:rPr>
              <a:t>15</a:t>
            </a:r>
            <a:r>
              <a:rPr lang="ko-KR" altLang="en-US" sz="1200" dirty="0" smtClean="0">
                <a:solidFill>
                  <a:prstClr val="white"/>
                </a:solidFill>
              </a:rPr>
              <a:t> </a:t>
            </a:r>
            <a:r>
              <a:rPr lang="ru-RU" altLang="ko-KR" sz="1200" dirty="0" smtClean="0">
                <a:solidFill>
                  <a:prstClr val="white"/>
                </a:solidFill>
              </a:rPr>
              <a:t>видов</a:t>
            </a:r>
            <a:endParaRPr lang="ko-KR" altLang="en-US" sz="1200" dirty="0">
              <a:solidFill>
                <a:prstClr val="white"/>
              </a:solidFill>
            </a:endParaRPr>
          </a:p>
        </p:txBody>
      </p: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538163" y="868363"/>
            <a:ext cx="5748337" cy="46037"/>
            <a:chOff x="204" y="572"/>
            <a:chExt cx="5397" cy="28"/>
          </a:xfrm>
        </p:grpSpPr>
        <p:sp>
          <p:nvSpPr>
            <p:cNvPr id="7" name="Line 10"/>
            <p:cNvSpPr>
              <a:spLocks noChangeShapeType="1"/>
            </p:cNvSpPr>
            <p:nvPr/>
          </p:nvSpPr>
          <p:spPr bwMode="auto"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rgbClr val="DBB7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8" name="Line 11"/>
            <p:cNvSpPr>
              <a:spLocks noChangeShapeType="1"/>
            </p:cNvSpPr>
            <p:nvPr/>
          </p:nvSpPr>
          <p:spPr bwMode="auto"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rgbClr val="C78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538162" y="463550"/>
            <a:ext cx="343089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600" dirty="0">
                <a:solidFill>
                  <a:prstClr val="black"/>
                </a:solidFill>
              </a:rPr>
              <a:t>ONE POINT</a:t>
            </a:r>
            <a:r>
              <a:rPr lang="ko-KR" altLang="en-US" sz="1600" dirty="0">
                <a:solidFill>
                  <a:prstClr val="black"/>
                </a:solidFill>
              </a:rPr>
              <a:t> </a:t>
            </a:r>
            <a:r>
              <a:rPr lang="en-US" altLang="ko-KR" sz="1600" dirty="0" smtClean="0">
                <a:solidFill>
                  <a:prstClr val="black"/>
                </a:solidFill>
              </a:rPr>
              <a:t>– OTHER PRODUCTS</a:t>
            </a:r>
            <a:endParaRPr lang="en-US" altLang="ko-KR" sz="1600" dirty="0">
              <a:solidFill>
                <a:prstClr val="black"/>
              </a:solidFill>
            </a:endParaRPr>
          </a:p>
        </p:txBody>
      </p:sp>
      <p:grpSp>
        <p:nvGrpSpPr>
          <p:cNvPr id="10" name="그룹 34"/>
          <p:cNvGrpSpPr>
            <a:grpSpLocks/>
          </p:cNvGrpSpPr>
          <p:nvPr/>
        </p:nvGrpSpPr>
        <p:grpSpPr bwMode="auto">
          <a:xfrm>
            <a:off x="4202113" y="177800"/>
            <a:ext cx="2087562" cy="712788"/>
            <a:chOff x="107504" y="1691516"/>
            <a:chExt cx="8785671" cy="2881610"/>
          </a:xfrm>
        </p:grpSpPr>
        <p:grpSp>
          <p:nvGrpSpPr>
            <p:cNvPr id="11" name="그룹 14"/>
            <p:cNvGrpSpPr>
              <a:grpSpLocks/>
            </p:cNvGrpSpPr>
            <p:nvPr/>
          </p:nvGrpSpPr>
          <p:grpSpPr bwMode="auto">
            <a:xfrm>
              <a:off x="180996" y="4425514"/>
              <a:ext cx="2371798" cy="147611"/>
              <a:chOff x="180996" y="2922638"/>
              <a:chExt cx="2371798" cy="147611"/>
            </a:xfrm>
          </p:grpSpPr>
          <p:sp>
            <p:nvSpPr>
              <p:cNvPr id="20" name="Rectangle 10"/>
              <p:cNvSpPr>
                <a:spLocks noChangeArrowheads="1"/>
              </p:cNvSpPr>
              <p:nvPr/>
            </p:nvSpPr>
            <p:spPr bwMode="auto">
              <a:xfrm flipV="1">
                <a:off x="394792" y="2922638"/>
                <a:ext cx="2158002" cy="147611"/>
              </a:xfrm>
              <a:prstGeom prst="rect">
                <a:avLst/>
              </a:prstGeom>
              <a:solidFill>
                <a:srgbClr val="C78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21" name="Rectangle 21"/>
              <p:cNvSpPr>
                <a:spLocks noChangeArrowheads="1"/>
              </p:cNvSpPr>
              <p:nvPr/>
            </p:nvSpPr>
            <p:spPr bwMode="auto">
              <a:xfrm flipV="1">
                <a:off x="180996" y="2922638"/>
                <a:ext cx="140306" cy="147611"/>
              </a:xfrm>
              <a:prstGeom prst="rect">
                <a:avLst/>
              </a:prstGeom>
              <a:solidFill>
                <a:srgbClr val="C78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12" name="그룹 17"/>
            <p:cNvGrpSpPr>
              <a:grpSpLocks/>
            </p:cNvGrpSpPr>
            <p:nvPr/>
          </p:nvGrpSpPr>
          <p:grpSpPr bwMode="auto">
            <a:xfrm>
              <a:off x="2552792" y="1691516"/>
              <a:ext cx="6340383" cy="2881610"/>
              <a:chOff x="2552792" y="188640"/>
              <a:chExt cx="6340383" cy="2881610"/>
            </a:xfrm>
          </p:grpSpPr>
          <p:sp>
            <p:nvSpPr>
              <p:cNvPr id="14" name="Rectangle 5"/>
              <p:cNvSpPr>
                <a:spLocks noChangeArrowheads="1"/>
              </p:cNvSpPr>
              <p:nvPr/>
            </p:nvSpPr>
            <p:spPr bwMode="auto">
              <a:xfrm>
                <a:off x="5719644" y="188640"/>
                <a:ext cx="1590107" cy="1444015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5" name="Rectangle 9"/>
              <p:cNvSpPr>
                <a:spLocks noChangeArrowheads="1"/>
              </p:cNvSpPr>
              <p:nvPr/>
            </p:nvSpPr>
            <p:spPr bwMode="auto">
              <a:xfrm>
                <a:off x="7309751" y="1626235"/>
                <a:ext cx="1583424" cy="1444015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6" name="Rectangle 5"/>
              <p:cNvSpPr>
                <a:spLocks noChangeArrowheads="1"/>
              </p:cNvSpPr>
              <p:nvPr/>
            </p:nvSpPr>
            <p:spPr bwMode="auto">
              <a:xfrm>
                <a:off x="5719644" y="1626235"/>
                <a:ext cx="1590107" cy="1444015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7" name="Rectangle 9"/>
              <p:cNvSpPr>
                <a:spLocks noChangeArrowheads="1"/>
              </p:cNvSpPr>
              <p:nvPr/>
            </p:nvSpPr>
            <p:spPr bwMode="auto">
              <a:xfrm>
                <a:off x="4136216" y="188640"/>
                <a:ext cx="1583428" cy="1444015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8" name="Rectangle 7"/>
              <p:cNvSpPr>
                <a:spLocks noChangeArrowheads="1"/>
              </p:cNvSpPr>
              <p:nvPr/>
            </p:nvSpPr>
            <p:spPr bwMode="auto">
              <a:xfrm>
                <a:off x="2552792" y="1626235"/>
                <a:ext cx="1583424" cy="1444015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9" name="Rectangle 7"/>
              <p:cNvSpPr>
                <a:spLocks noChangeArrowheads="1"/>
              </p:cNvSpPr>
              <p:nvPr/>
            </p:nvSpPr>
            <p:spPr bwMode="auto">
              <a:xfrm>
                <a:off x="4136216" y="1626235"/>
                <a:ext cx="1583428" cy="1444015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rgbClr val="000000"/>
                  </a:solidFill>
                  <a:latin typeface="+mn-lt"/>
                  <a:ea typeface="+mn-ea"/>
                </a:endParaRPr>
              </a:p>
            </p:txBody>
          </p:sp>
        </p:grpSp>
        <p:pic>
          <p:nvPicPr>
            <p:cNvPr id="13" name="그림 22" descr="회사로고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4067780"/>
              <a:ext cx="2390149" cy="36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" name="Picture 2" descr="C:\Users\user\Documents\NEOBIZBOX 받은 파일\젤광네일_최종 시안-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689" t="34666" r="55462" b="32235"/>
          <a:stretch/>
        </p:blipFill>
        <p:spPr bwMode="auto">
          <a:xfrm>
            <a:off x="858949" y="1821109"/>
            <a:ext cx="234469" cy="49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0645" y="2409453"/>
            <a:ext cx="191080" cy="5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402" y="3072360"/>
            <a:ext cx="594366" cy="563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8244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6" name="TextBox 5"/>
            <p:cNvSpPr txBox="1"/>
            <p:nvPr/>
          </p:nvSpPr>
          <p:spPr>
            <a:xfrm>
              <a:off x="5181600" y="113646"/>
              <a:ext cx="1187450" cy="2154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 lang="en-US"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7" name="그룹 14"/>
            <p:cNvGrpSpPr/>
            <p:nvPr/>
          </p:nvGrpSpPr>
          <p:grpSpPr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2" name="Rectangle 5"/>
              <p:cNvSpPr>
                <a:spLocks noChangeArrowheads="1"/>
              </p:cNvSpPr>
              <p:nvPr/>
            </p:nvSpPr>
            <p:spPr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3" name="Rectangle 9"/>
              <p:cNvSpPr>
                <a:spLocks noChangeArrowheads="1"/>
              </p:cNvSpPr>
              <p:nvPr/>
            </p:nvSpPr>
            <p:spPr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4" name="Rectangle 5"/>
              <p:cNvSpPr>
                <a:spLocks noChangeArrowheads="1"/>
              </p:cNvSpPr>
              <p:nvPr/>
            </p:nvSpPr>
            <p:spPr>
              <a:xfrm>
                <a:off x="4563977" y="1571574"/>
                <a:ext cx="859432" cy="857197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5" name="Rectangle 9"/>
              <p:cNvSpPr>
                <a:spLocks noChangeArrowheads="1"/>
              </p:cNvSpPr>
              <p:nvPr/>
            </p:nvSpPr>
            <p:spPr>
              <a:xfrm>
                <a:off x="3700887" y="714375"/>
                <a:ext cx="863091" cy="857199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7"/>
              <p:cNvSpPr>
                <a:spLocks noChangeArrowheads="1"/>
              </p:cNvSpPr>
              <p:nvPr/>
            </p:nvSpPr>
            <p:spPr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7" name="Rectangle 7"/>
              <p:cNvSpPr>
                <a:spLocks noChangeArrowheads="1"/>
              </p:cNvSpPr>
              <p:nvPr/>
            </p:nvSpPr>
            <p:spPr>
              <a:xfrm>
                <a:off x="3700887" y="1571574"/>
                <a:ext cx="863091" cy="857197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8" name="그룹 14"/>
            <p:cNvGrpSpPr/>
            <p:nvPr/>
          </p:nvGrpSpPr>
          <p:grpSpPr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0" name="Rectangle 10"/>
              <p:cNvSpPr>
                <a:spLocks noChangeArrowheads="1"/>
              </p:cNvSpPr>
              <p:nvPr/>
            </p:nvSpPr>
            <p:spPr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1" name="Rectangle 21"/>
              <p:cNvSpPr>
                <a:spLocks noChangeArrowheads="1"/>
              </p:cNvSpPr>
              <p:nvPr/>
            </p:nvSpPr>
            <p:spPr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9" name="그림 22" descr="회사로고.JPG"/>
            <p:cNvPicPr>
              <a:picLocks noChangeAspect="1"/>
            </p:cNvPicPr>
            <p:nvPr/>
          </p:nvPicPr>
          <p:blipFill rotWithShape="1">
            <a:blip r:embed="rId5" cstate="print"/>
            <a:srcRect/>
            <a:stretch>
              <a:fillRect/>
            </a:stretch>
          </p:blipFill>
          <p:spPr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graphicFrame>
        <p:nvGraphicFramePr>
          <p:cNvPr id="1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75551813"/>
              </p:ext>
            </p:extLst>
          </p:nvPr>
        </p:nvGraphicFramePr>
        <p:xfrm>
          <a:off x="536117" y="1011894"/>
          <a:ext cx="5760639" cy="288656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588627"/>
                <a:gridCol w="3083780"/>
              </a:tblGrid>
              <a:tr h="33528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50427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Intense Care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Gold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24K 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dirty="0">
                          <a:solidFill>
                            <a:schemeClr val="tx1"/>
                          </a:solidFill>
                        </a:rPr>
                        <a:t>Snail </a:t>
                      </a:r>
                      <a:r>
                        <a:rPr lang="en-US" altLang="en-US" sz="800" dirty="0" smtClean="0">
                          <a:solidFill>
                            <a:schemeClr val="tx1"/>
                          </a:solidFill>
                        </a:rPr>
                        <a:t>Essence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</a:rPr>
                        <a:t>15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i="0" u="none" strike="noStrike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굴림"/>
                        </a:rPr>
                        <a:t>Восстанавливающий филлер содержит ферментированный экстракт муцина улитки (20%) и измельченное 24-каратное золото (18 мг).</a:t>
                      </a:r>
                      <a:endParaRPr lang="en-US" altLang="en-US" sz="800" b="0" i="0" u="none" strike="noStrike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굴림"/>
                      </a:endParaRPr>
                    </a:p>
                    <a:p>
                      <a:pPr marL="0" marR="0" lvl="0" indent="0" algn="l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0" dirty="0" smtClean="0"/>
                        <a:t>[</a:t>
                      </a:r>
                      <a:r>
                        <a:rPr lang="ru-RU" altLang="ko-KR" sz="800" b="0" dirty="0" err="1" smtClean="0"/>
                        <a:t>Антивозрастной</a:t>
                      </a:r>
                      <a:r>
                        <a:rPr lang="ru-RU" altLang="ko-KR" sz="800" b="0" baseline="0" dirty="0" smtClean="0"/>
                        <a:t> и отбеливающий уход</a:t>
                      </a:r>
                      <a:r>
                        <a:rPr lang="en-US" altLang="ko-KR" sz="800" b="0" dirty="0" smtClean="0"/>
                        <a:t>]</a:t>
                      </a:r>
                    </a:p>
                  </a:txBody>
                  <a:tcPr anchor="ctr"/>
                </a:tc>
              </a:tr>
              <a:tr h="850427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>
                          <a:solidFill>
                            <a:schemeClr val="tx1"/>
                          </a:solidFill>
                        </a:rPr>
                        <a:t>Intense Care</a:t>
                      </a:r>
                    </a:p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>
                          <a:solidFill>
                            <a:schemeClr val="tx1"/>
                          </a:solidFill>
                        </a:rPr>
                        <a:t>Gold</a:t>
                      </a:r>
                      <a:r>
                        <a:rPr lang="ko-KR" altLang="en-US" sz="80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>
                          <a:solidFill>
                            <a:schemeClr val="tx1"/>
                          </a:solidFill>
                        </a:rPr>
                        <a:t>24K</a:t>
                      </a:r>
                      <a:endParaRPr lang="ko-KR" altLang="en-US" sz="800"/>
                    </a:p>
                    <a:p>
                      <a:pPr algn="ctr">
                        <a:lnSpc>
                          <a:spcPct val="100000"/>
                        </a:lnSpc>
                        <a:defRPr lang="en-US"/>
                      </a:pPr>
                      <a:r>
                        <a:rPr lang="en-US" altLang="en-US" sz="800"/>
                        <a:t>Snail Ceam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kern="1200" dirty="0" smtClean="0">
                          <a:solidFill>
                            <a:srgbClr val="000000"/>
                          </a:solidFill>
                          <a:latin typeface="+mj-ea"/>
                          <a:ea typeface="+mn-ea"/>
                          <a:cs typeface="+mn-cs"/>
                        </a:rPr>
                        <a:t>45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just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Интенсивный крем </a:t>
                      </a:r>
                      <a:r>
                        <a:rPr lang="ru-RU" altLang="en-US" sz="800" b="0" i="0" u="none" strike="noStrike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굴림"/>
                        </a:rPr>
                        <a:t>содержит ферментированный экстракт муцина улитки (65%) и измельченное 24-каратное золото (1,350 мг).</a:t>
                      </a:r>
                      <a:endParaRPr lang="en-US" altLang="en-US" sz="800" b="0" i="0" u="none" strike="noStrike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굴림"/>
                      </a:endParaRPr>
                    </a:p>
                    <a:p>
                      <a:pPr marL="0" marR="0" lvl="0" indent="0" algn="just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0" dirty="0" smtClean="0"/>
                        <a:t>[</a:t>
                      </a:r>
                      <a:r>
                        <a:rPr lang="ru-RU" altLang="ko-KR" sz="800" b="0" dirty="0" err="1" smtClean="0"/>
                        <a:t>Антивозрастной</a:t>
                      </a:r>
                      <a:r>
                        <a:rPr lang="ru-RU" altLang="ko-KR" sz="800" b="0" baseline="0" dirty="0" smtClean="0"/>
                        <a:t> и отбеливающий уход</a:t>
                      </a:r>
                      <a:r>
                        <a:rPr lang="en-US" altLang="ko-KR" sz="800" b="0" dirty="0" smtClean="0"/>
                        <a:t>]</a:t>
                      </a:r>
                    </a:p>
                  </a:txBody>
                  <a:tcPr anchor="ctr"/>
                </a:tc>
              </a:tr>
              <a:tr h="850427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>
                          <a:solidFill>
                            <a:schemeClr val="tx1"/>
                          </a:solidFill>
                        </a:rPr>
                        <a:t>Intense Care</a:t>
                      </a:r>
                    </a:p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>
                          <a:solidFill>
                            <a:schemeClr val="tx1"/>
                          </a:solidFill>
                        </a:rPr>
                        <a:t>Gold </a:t>
                      </a:r>
                    </a:p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>
                          <a:solidFill>
                            <a:schemeClr val="tx1"/>
                          </a:solidFill>
                        </a:rPr>
                        <a:t>Snail Cream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</a:rPr>
                        <a:t>45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Интенсивный крем содержит ферментированный экстракт муцина улитки (70%) и измельченное  золото (2,250 мг).</a:t>
                      </a:r>
                    </a:p>
                    <a:p>
                      <a:pPr algn="l" latinLnBrk="1">
                        <a:lnSpc>
                          <a:spcPct val="100000"/>
                        </a:lnSpc>
                        <a:defRPr lang="en-US"/>
                      </a:pP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[</a:t>
                      </a:r>
                      <a:r>
                        <a:rPr lang="ru-RU" altLang="en-US" sz="800" b="0" dirty="0" err="1" smtClean="0">
                          <a:solidFill>
                            <a:schemeClr val="tx1"/>
                          </a:solidFill>
                        </a:rPr>
                        <a:t>Антивозрастной</a:t>
                      </a:r>
                      <a:r>
                        <a:rPr lang="ru-RU" altLang="en-US" sz="800" b="0" dirty="0" smtClean="0">
                          <a:solidFill>
                            <a:schemeClr val="tx1"/>
                          </a:solidFill>
                        </a:rPr>
                        <a:t> и отбеливающий уход]</a:t>
                      </a:r>
                      <a:endParaRPr lang="ru-RU" alt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33" name="Group 2"/>
          <p:cNvGrpSpPr/>
          <p:nvPr/>
        </p:nvGrpSpPr>
        <p:grpSpPr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34" name="Line 10"/>
            <p:cNvSpPr>
              <a:spLocks noChangeShapeType="1"/>
            </p:cNvSpPr>
            <p:nvPr/>
          </p:nvSpPr>
          <p:spPr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  <p:sp>
          <p:nvSpPr>
            <p:cNvPr id="35" name="Line 11"/>
            <p:cNvSpPr>
              <a:spLocks noChangeShapeType="1"/>
            </p:cNvSpPr>
            <p:nvPr/>
          </p:nvSpPr>
          <p:spPr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</p:grp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00" r="39380"/>
          <a:stretch>
            <a:fillRect/>
          </a:stretch>
        </p:blipFill>
        <p:spPr>
          <a:xfrm>
            <a:off x="904852" y="1429409"/>
            <a:ext cx="188954" cy="643147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37" name="Picture 2" descr="\\민경사원\신제품촬영\2014\스킨케어\인텐스 케어  스케일 라인\인텐스케어 골드 24케이 스네일 크림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21272" y="2386003"/>
            <a:ext cx="576064" cy="576064"/>
          </a:xfrm>
          <a:prstGeom prst="rect">
            <a:avLst/>
          </a:prstGeom>
          <a:noFill/>
        </p:spPr>
      </p:pic>
      <p:pic>
        <p:nvPicPr>
          <p:cNvPr id="38" name="Picture 2" descr="\\민경사원\신제품촬영\2014\스킨케어\인텐스 케어  스케일 라인\인텐스 케어 골드 스네일 크림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45538" y="3203852"/>
            <a:ext cx="523225" cy="523225"/>
          </a:xfrm>
          <a:prstGeom prst="rect">
            <a:avLst/>
          </a:prstGeom>
          <a:noFill/>
        </p:spPr>
      </p:pic>
      <p:sp>
        <p:nvSpPr>
          <p:cNvPr id="23" name="Text Box 12"/>
          <p:cNvSpPr txBox="1">
            <a:spLocks noChangeArrowheads="1"/>
          </p:cNvSpPr>
          <p:nvPr/>
        </p:nvSpPr>
        <p:spPr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 lang="en-US"/>
            </a:pPr>
            <a:r>
              <a:rPr lang="en-US" altLang="ko-KR" sz="1600" b="1" dirty="0">
                <a:solidFill>
                  <a:prstClr val="black"/>
                </a:solidFill>
              </a:rPr>
              <a:t>ONE POINT– SKIN CARE</a:t>
            </a:r>
          </a:p>
        </p:txBody>
      </p:sp>
      <p:graphicFrame>
        <p:nvGraphicFramePr>
          <p:cNvPr id="24" name="표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48388368"/>
              </p:ext>
            </p:extLst>
          </p:nvPr>
        </p:nvGraphicFramePr>
        <p:xfrm>
          <a:off x="404665" y="4453006"/>
          <a:ext cx="5976663" cy="362585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60140"/>
                <a:gridCol w="1404155"/>
                <a:gridCol w="1656184"/>
                <a:gridCol w="1656184"/>
              </a:tblGrid>
              <a:tr h="478599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endParaRPr lang="en-US" altLang="en-US" sz="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b="1">
                          <a:latin typeface="맑은 고딕"/>
                          <a:ea typeface="맑은 고딕"/>
                        </a:rPr>
                        <a:t>Timeless</a:t>
                      </a:r>
                      <a:r>
                        <a:rPr lang="ko-KR" altLang="en-US" sz="800" b="1">
                          <a:latin typeface="맑은 고딕"/>
                          <a:ea typeface="맑은 고딕"/>
                        </a:rPr>
                        <a:t> 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b="1">
                          <a:latin typeface="맑은 고딕"/>
                          <a:ea typeface="맑은 고딕"/>
                        </a:rPr>
                        <a:t>Ferment Snail Cream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b="1">
                          <a:latin typeface="맑은 고딕"/>
                          <a:ea typeface="맑은 고딕"/>
                        </a:rPr>
                        <a:t>Intense Care Gold</a:t>
                      </a:r>
                      <a:r>
                        <a:rPr lang="ko-KR" altLang="en-US" sz="800" b="1">
                          <a:latin typeface="맑은 고딕"/>
                          <a:ea typeface="맑은 고딕"/>
                        </a:rPr>
                        <a:t> </a:t>
                      </a:r>
                      <a:r>
                        <a:rPr lang="en-US" altLang="ko-KR" sz="800" b="1">
                          <a:latin typeface="맑은 고딕"/>
                          <a:ea typeface="맑은 고딕"/>
                        </a:rPr>
                        <a:t>24K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>
                          <a:latin typeface="맑은 고딕"/>
                          <a:ea typeface="맑은 고딕"/>
                        </a:rPr>
                        <a:t> Snail Cream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b="1" dirty="0" smtClean="0">
                          <a:latin typeface="맑은 고딕"/>
                          <a:ea typeface="맑은 고딕"/>
                        </a:rPr>
                        <a:t>Intense </a:t>
                      </a:r>
                      <a:r>
                        <a:rPr lang="en-US" altLang="en-US" sz="800" b="1" dirty="0">
                          <a:latin typeface="맑은 고딕"/>
                          <a:ea typeface="맑은 고딕"/>
                        </a:rPr>
                        <a:t>Care Gold</a:t>
                      </a:r>
                    </a:p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b="1" dirty="0">
                          <a:latin typeface="맑은 고딕"/>
                          <a:ea typeface="맑은 고딕"/>
                        </a:rPr>
                        <a:t>Snail Cream</a:t>
                      </a:r>
                    </a:p>
                  </a:txBody>
                  <a:tcPr anchor="ctr"/>
                </a:tc>
              </a:tr>
              <a:tr h="1033569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/>
                        <a:t>Изображение</a:t>
                      </a:r>
                      <a:endParaRPr lang="en-US" altLang="en-US" sz="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0">
                        <a:defRPr lang="en-US"/>
                      </a:pPr>
                      <a:endParaRPr lang="en-US" altLang="" sz="8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0">
                        <a:defRPr lang="en-US"/>
                      </a:pPr>
                      <a:endParaRPr lang="en-US" altLang="" sz="8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0">
                        <a:defRPr lang="en-US"/>
                      </a:pPr>
                      <a:endParaRPr lang="en-US" altLang="" sz="800" b="1"/>
                    </a:p>
                  </a:txBody>
                  <a:tcPr anchor="ctr"/>
                </a:tc>
              </a:tr>
              <a:tr h="386285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/>
                        <a:t>Объем</a:t>
                      </a:r>
                      <a:endParaRPr lang="en-US" altLang="en-US" sz="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/>
                        <a:t>50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ko-KR" altLang="en-US" sz="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/>
                        <a:t>45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ko-KR" altLang="en-US" sz="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000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/>
                        <a:t>45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ko-KR" altLang="en-US" sz="800" b="1" dirty="0"/>
                    </a:p>
                  </a:txBody>
                  <a:tcPr anchor="ctr"/>
                </a:tc>
              </a:tr>
              <a:tr h="386285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/>
                        <a:t>Текстура</a:t>
                      </a:r>
                      <a:endParaRPr lang="en-US" altLang="en-US" sz="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/>
                        <a:t>Смешанная – крем с добавлением ампульной эссенции</a:t>
                      </a:r>
                      <a:endParaRPr lang="en-US" altLang="en-US" sz="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/>
                        <a:t>Смешанная – крем с добавлением ампульной эссенции</a:t>
                      </a:r>
                      <a:endParaRPr lang="en-US" altLang="en-US" sz="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/>
                        <a:t>Смешанная – крем с добавлением ампульной эссенции</a:t>
                      </a:r>
                      <a:endParaRPr lang="en-US" altLang="en-US" sz="800" b="1" dirty="0"/>
                    </a:p>
                  </a:txBody>
                  <a:tcPr anchor="ctr"/>
                </a:tc>
              </a:tr>
              <a:tr h="386285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/>
                        <a:t>Метод</a:t>
                      </a:r>
                      <a:r>
                        <a:rPr lang="ru-RU" altLang="en-US" sz="800" b="1" baseline="0" dirty="0" smtClean="0"/>
                        <a:t> получения улиточного фильтрата</a:t>
                      </a:r>
                      <a:endParaRPr lang="en-US" altLang="en-US" sz="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/>
                        <a:t>Двойная ферментация</a:t>
                      </a:r>
                      <a:endParaRPr lang="en-US" altLang="en-US" sz="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/>
                        <a:t>Традиционная ферментация</a:t>
                      </a:r>
                      <a:endParaRPr lang="en-US" altLang="en-US" sz="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1" dirty="0" err="1" smtClean="0"/>
                        <a:t>Неферментированный</a:t>
                      </a:r>
                      <a:r>
                        <a:rPr lang="ru-RU" altLang="en-US" sz="800" b="1" dirty="0" smtClean="0"/>
                        <a:t> экстракт муцина</a:t>
                      </a:r>
                      <a:r>
                        <a:rPr lang="ru-RU" altLang="en-US" sz="800" b="1" baseline="0" dirty="0" smtClean="0"/>
                        <a:t> золотой улитки</a:t>
                      </a:r>
                      <a:endParaRPr lang="en-US" altLang="en-US" sz="800" b="1" dirty="0"/>
                    </a:p>
                  </a:txBody>
                  <a:tcPr anchor="ctr"/>
                </a:tc>
              </a:tr>
              <a:tr h="163534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/>
                        <a:t>Содержание золота</a:t>
                      </a:r>
                      <a:endParaRPr lang="en-US" altLang="en-US" sz="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/>
                        <a:t>Отсутствует</a:t>
                      </a:r>
                      <a:endParaRPr lang="en-US" altLang="en-US" sz="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b="1" dirty="0">
                          <a:solidFill>
                            <a:prstClr val="black"/>
                          </a:solidFill>
                        </a:rPr>
                        <a:t> </a:t>
                      </a:r>
                      <a:r>
                        <a:rPr lang="el-GR" altLang="ko-KR" sz="800" b="1" dirty="0">
                          <a:solidFill>
                            <a:prstClr val="black"/>
                          </a:solidFill>
                        </a:rPr>
                        <a:t>1,350 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</a:rPr>
                        <a:t>мг</a:t>
                      </a:r>
                      <a:endParaRPr lang="ko-KR" altLang="en-US" sz="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 defTabSz="90000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>
                          <a:solidFill>
                            <a:prstClr val="black"/>
                          </a:solidFill>
                        </a:rPr>
                        <a:t>2</a:t>
                      </a:r>
                      <a:r>
                        <a:rPr lang="el-GR" altLang="ko-KR" sz="800" b="1" dirty="0">
                          <a:solidFill>
                            <a:prstClr val="black"/>
                          </a:solidFill>
                        </a:rPr>
                        <a:t>,</a:t>
                      </a:r>
                      <a:r>
                        <a:rPr lang="en-US" altLang="ko-KR" sz="800" b="1" dirty="0">
                          <a:solidFill>
                            <a:prstClr val="black"/>
                          </a:solidFill>
                        </a:rPr>
                        <a:t>2</a:t>
                      </a:r>
                      <a:r>
                        <a:rPr lang="el-GR" altLang="ko-KR" sz="800" b="1" dirty="0">
                          <a:solidFill>
                            <a:prstClr val="black"/>
                          </a:solidFill>
                        </a:rPr>
                        <a:t>50 </a:t>
                      </a:r>
                      <a:r>
                        <a:rPr lang="ru-RU" altLang="ko-KR" sz="800" b="1" dirty="0" smtClean="0">
                          <a:solidFill>
                            <a:prstClr val="black"/>
                          </a:solidFill>
                        </a:rPr>
                        <a:t>мг</a:t>
                      </a:r>
                      <a:endParaRPr lang="ko-KR" altLang="en-US" sz="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193143">
                <a:tc rowSpan="2"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ko-KR" sz="800" b="1" dirty="0" smtClean="0"/>
                        <a:t>Предназначение</a:t>
                      </a:r>
                      <a:endParaRPr lang="ko-KR" altLang="en-US" sz="800" b="1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/>
                        <a:t>Увлажняет</a:t>
                      </a:r>
                      <a:r>
                        <a:rPr lang="en-US" altLang="ko-KR" sz="800" b="1" dirty="0" smtClean="0"/>
                        <a:t>/</a:t>
                      </a:r>
                      <a:r>
                        <a:rPr lang="ru-RU" altLang="ko-KR" sz="800" b="1" dirty="0" smtClean="0"/>
                        <a:t>устраняет воспаления и улучшает рельеф кожи</a:t>
                      </a:r>
                      <a:endParaRPr lang="en-US" altLang="en-US" sz="8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/>
                        <a:t>Увлажняет</a:t>
                      </a:r>
                      <a:r>
                        <a:rPr lang="en-US" altLang="ko-KR" sz="800" b="1" dirty="0" smtClean="0"/>
                        <a:t>/</a:t>
                      </a:r>
                      <a:r>
                        <a:rPr lang="ru-RU" altLang="ko-KR" sz="800" b="1" dirty="0" smtClean="0"/>
                        <a:t>питает</a:t>
                      </a:r>
                      <a:endParaRPr lang="en-US" altLang="en-US" sz="8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ko-KR" sz="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Устраняет воспаления и улучшает рельеф кожи</a:t>
                      </a:r>
                      <a:r>
                        <a:rPr lang="en-US" altLang="ko-KR" sz="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/</a:t>
                      </a:r>
                      <a:r>
                        <a:rPr lang="ru-RU" altLang="ko-KR" sz="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увлажняет</a:t>
                      </a:r>
                      <a:r>
                        <a:rPr lang="en-US" altLang="ko-KR" sz="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/</a:t>
                      </a:r>
                      <a:r>
                        <a:rPr lang="ru-RU" altLang="ko-KR" sz="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питает</a:t>
                      </a:r>
                      <a:endParaRPr lang="en-US" altLang="en-US" sz="8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193143">
                <a:tc vMerge="1">
                  <a:txBody>
                    <a:bodyPr/>
                    <a:lstStyle/>
                    <a:p>
                      <a:pPr latinLnBrk="0">
                        <a:defRPr lang="en-US"/>
                      </a:pPr>
                      <a:endParaRPr lang="en-US" altLang="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0">
                        <a:defRPr lang="en-US"/>
                      </a:pPr>
                      <a:endParaRPr lang="en-US" altLang="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0">
                        <a:defRPr lang="en-US"/>
                      </a:pPr>
                      <a:endParaRPr lang="en-US" altLang="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Улучшает тон</a:t>
                      </a:r>
                      <a:r>
                        <a:rPr lang="ru-RU" altLang="en-US" sz="8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лица</a:t>
                      </a:r>
                      <a:endParaRPr lang="en-US" altLang="en-US" sz="8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9" cstate="print"/>
          <a:srcRect/>
          <a:stretch>
            <a:fillRect/>
          </a:stretch>
        </p:blipFill>
        <p:spPr>
          <a:xfrm>
            <a:off x="1860263" y="5148064"/>
            <a:ext cx="704641" cy="61634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32"/>
          <p:cNvSpPr txBox="1">
            <a:spLocks noChangeArrowheads="1"/>
          </p:cNvSpPr>
          <p:nvPr/>
        </p:nvSpPr>
        <p:spPr>
          <a:xfrm>
            <a:off x="4149080" y="5004048"/>
            <a:ext cx="432048" cy="21544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en-US" altLang="ko-KR" sz="800" b="1">
                <a:solidFill>
                  <a:srgbClr val="FF0000"/>
                </a:solidFill>
              </a:rPr>
              <a:t>1+1</a:t>
            </a:r>
          </a:p>
        </p:txBody>
      </p:sp>
      <p:sp>
        <p:nvSpPr>
          <p:cNvPr id="27" name="TextBox 32"/>
          <p:cNvSpPr txBox="1">
            <a:spLocks noChangeArrowheads="1"/>
          </p:cNvSpPr>
          <p:nvPr/>
        </p:nvSpPr>
        <p:spPr>
          <a:xfrm>
            <a:off x="5805264" y="5004048"/>
            <a:ext cx="432048" cy="21544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en-US" altLang="ko-KR" sz="800" b="1">
                <a:solidFill>
                  <a:srgbClr val="FF0000"/>
                </a:solidFill>
              </a:rPr>
              <a:t>1+1</a:t>
            </a:r>
          </a:p>
        </p:txBody>
      </p:sp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56747" y="5161739"/>
            <a:ext cx="764341" cy="649441"/>
          </a:xfrm>
          <a:prstGeom prst="rect">
            <a:avLst/>
          </a:prstGeom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 rotWithShape="1">
          <a:blip r:embed="rId11" cstate="print"/>
          <a:srcRect/>
          <a:stretch>
            <a:fillRect/>
          </a:stretch>
        </p:blipFill>
        <p:spPr>
          <a:xfrm>
            <a:off x="5085184" y="5171585"/>
            <a:ext cx="792088" cy="696559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51" name="그룹 50"/>
          <p:cNvGrpSpPr/>
          <p:nvPr/>
        </p:nvGrpSpPr>
        <p:grpSpPr>
          <a:xfrm>
            <a:off x="1340768" y="5088035"/>
            <a:ext cx="500063" cy="360000"/>
            <a:chOff x="1268760" y="5088035"/>
            <a:chExt cx="500063" cy="360000"/>
          </a:xfrm>
        </p:grpSpPr>
        <p:sp>
          <p:nvSpPr>
            <p:cNvPr id="45" name="눈물 방울 44"/>
            <p:cNvSpPr/>
            <p:nvPr/>
          </p:nvSpPr>
          <p:spPr>
            <a:xfrm rot="18912276">
              <a:off x="1333661" y="5088035"/>
              <a:ext cx="360000" cy="360000"/>
            </a:xfrm>
            <a:prstGeom prst="teardrop">
              <a:avLst>
                <a:gd name="adj" fmla="val 118820"/>
              </a:avLst>
            </a:prstGeom>
            <a:solidFill>
              <a:srgbClr val="66CCF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defRPr lang="en-US"/>
              </a:pPr>
              <a:endParaRPr lang="en-US" altLang="" sz="800">
                <a:solidFill>
                  <a:prstClr val="white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268760" y="5148064"/>
              <a:ext cx="500063" cy="2154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 lang="en-US"/>
              </a:pPr>
              <a:r>
                <a:rPr lang="en-US" altLang="ko-KR" sz="800" b="1">
                  <a:solidFill>
                    <a:prstClr val="black"/>
                  </a:solidFill>
                </a:rPr>
                <a:t>70%</a:t>
              </a:r>
              <a:endParaRPr lang="ko-KR" altLang="en-US" sz="8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52" name="그룹 51"/>
          <p:cNvGrpSpPr/>
          <p:nvPr/>
        </p:nvGrpSpPr>
        <p:grpSpPr>
          <a:xfrm>
            <a:off x="2996952" y="5076056"/>
            <a:ext cx="500063" cy="360000"/>
            <a:chOff x="1268760" y="5088035"/>
            <a:chExt cx="500063" cy="360000"/>
          </a:xfrm>
        </p:grpSpPr>
        <p:sp>
          <p:nvSpPr>
            <p:cNvPr id="53" name="눈물 방울 52"/>
            <p:cNvSpPr/>
            <p:nvPr/>
          </p:nvSpPr>
          <p:spPr>
            <a:xfrm rot="18912276">
              <a:off x="1333661" y="5088035"/>
              <a:ext cx="360000" cy="360000"/>
            </a:xfrm>
            <a:prstGeom prst="teardrop">
              <a:avLst>
                <a:gd name="adj" fmla="val 118820"/>
              </a:avLst>
            </a:prstGeom>
            <a:solidFill>
              <a:srgbClr val="66CCF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defRPr lang="en-US"/>
              </a:pPr>
              <a:endParaRPr lang="en-US" altLang="" sz="800">
                <a:solidFill>
                  <a:prstClr val="white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268760" y="5148064"/>
              <a:ext cx="500063" cy="2154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 lang="en-US"/>
              </a:pPr>
              <a:r>
                <a:rPr lang="en-US" altLang="ko-KR" sz="800" b="1">
                  <a:solidFill>
                    <a:prstClr val="black"/>
                  </a:solidFill>
                </a:rPr>
                <a:t>65%</a:t>
              </a:r>
              <a:endParaRPr lang="ko-KR" altLang="en-US" sz="8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55" name="그룹 54"/>
          <p:cNvGrpSpPr/>
          <p:nvPr/>
        </p:nvGrpSpPr>
        <p:grpSpPr>
          <a:xfrm>
            <a:off x="4653136" y="5076056"/>
            <a:ext cx="500063" cy="360000"/>
            <a:chOff x="1268760" y="5088035"/>
            <a:chExt cx="500063" cy="360000"/>
          </a:xfrm>
        </p:grpSpPr>
        <p:sp>
          <p:nvSpPr>
            <p:cNvPr id="56" name="눈물 방울 55"/>
            <p:cNvSpPr/>
            <p:nvPr/>
          </p:nvSpPr>
          <p:spPr>
            <a:xfrm rot="18912276">
              <a:off x="1333661" y="5088035"/>
              <a:ext cx="360000" cy="360000"/>
            </a:xfrm>
            <a:prstGeom prst="teardrop">
              <a:avLst>
                <a:gd name="adj" fmla="val 118820"/>
              </a:avLst>
            </a:prstGeom>
            <a:solidFill>
              <a:srgbClr val="66CCF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defRPr lang="en-US"/>
              </a:pPr>
              <a:endParaRPr lang="en-US" altLang="" sz="800">
                <a:solidFill>
                  <a:prstClr val="white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268760" y="5148064"/>
              <a:ext cx="500063" cy="2154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 lang="en-US"/>
              </a:pPr>
              <a:r>
                <a:rPr lang="en-US" altLang="ko-KR" sz="800" b="1">
                  <a:solidFill>
                    <a:prstClr val="black"/>
                  </a:solidFill>
                </a:rPr>
                <a:t>70%</a:t>
              </a:r>
              <a:endParaRPr lang="ko-KR" altLang="en-US" sz="800" b="1">
                <a:solidFill>
                  <a:prstClr val="black"/>
                </a:solidFill>
              </a:endParaRPr>
            </a:p>
          </p:txBody>
        </p:sp>
      </p:grpSp>
      <p:sp>
        <p:nvSpPr>
          <p:cNvPr id="58" name="Text Box 12"/>
          <p:cNvSpPr txBox="1">
            <a:spLocks noChangeArrowheads="1"/>
          </p:cNvSpPr>
          <p:nvPr/>
        </p:nvSpPr>
        <p:spPr>
          <a:xfrm>
            <a:off x="775213" y="4139952"/>
            <a:ext cx="5327933" cy="26161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 lang="en-US"/>
            </a:pPr>
            <a:r>
              <a:rPr lang="ru-RU" altLang="en-US" sz="1100" b="1" dirty="0" smtClean="0">
                <a:solidFill>
                  <a:prstClr val="black"/>
                </a:solidFill>
              </a:rPr>
              <a:t>Сравнительная характеристика кремов на основе улиточного экстракта</a:t>
            </a:r>
            <a:endParaRPr lang="en-US" altLang="en-US" sz="1100" b="1" dirty="0">
              <a:solidFill>
                <a:prstClr val="black"/>
              </a:solidFill>
            </a:endParaRPr>
          </a:p>
        </p:txBody>
      </p:sp>
      <p:sp>
        <p:nvSpPr>
          <p:cNvPr id="59" name="갈매기형 수장 58"/>
          <p:cNvSpPr/>
          <p:nvPr/>
        </p:nvSpPr>
        <p:spPr>
          <a:xfrm>
            <a:off x="548683" y="4160970"/>
            <a:ext cx="169481" cy="216024"/>
          </a:xfrm>
          <a:prstGeom prst="chevron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>
              <a:solidFill>
                <a:schemeClr val="tx1"/>
              </a:solidFill>
            </a:endParaRPr>
          </a:p>
        </p:txBody>
      </p:sp>
      <p:sp>
        <p:nvSpPr>
          <p:cNvPr id="60" name="갈매기형 수장 59"/>
          <p:cNvSpPr/>
          <p:nvPr/>
        </p:nvSpPr>
        <p:spPr>
          <a:xfrm>
            <a:off x="673933" y="4157795"/>
            <a:ext cx="170483" cy="216024"/>
          </a:xfrm>
          <a:prstGeom prst="chevron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en-US"/>
            </a:pPr>
            <a:endParaRPr lang="en-US" altLang="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4213228" y="161157"/>
            <a:ext cx="2155825" cy="714375"/>
            <a:chOff x="4213225" y="47528"/>
            <a:chExt cx="2155825" cy="714374"/>
          </a:xfrm>
        </p:grpSpPr>
        <p:sp>
          <p:nvSpPr>
            <p:cNvPr id="6" name="TextBox 5"/>
            <p:cNvSpPr txBox="1"/>
            <p:nvPr/>
          </p:nvSpPr>
          <p:spPr>
            <a:xfrm>
              <a:off x="5181600" y="113645"/>
              <a:ext cx="1187450" cy="21544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latinLnBrk="0">
                <a:defRPr lang="en-US"/>
              </a:pPr>
              <a:r>
                <a:rPr lang="en-US" altLang="ko-KR" sz="800" kern="0" dirty="0" smtClean="0">
                  <a:solidFill>
                    <a:sysClr val="windowText" lastClr="000000"/>
                  </a:solidFill>
                </a:rPr>
                <a:t>Internal Use Only</a:t>
              </a:r>
              <a:endParaRPr lang="ko-KR" altLang="en-US" sz="8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7" name="그룹 14"/>
            <p:cNvGrpSpPr/>
            <p:nvPr/>
          </p:nvGrpSpPr>
          <p:grpSpPr>
            <a:xfrm>
              <a:off x="4794250" y="47528"/>
              <a:ext cx="1495425" cy="714374"/>
              <a:chOff x="2841452" y="714375"/>
              <a:chExt cx="3445048" cy="1714396"/>
            </a:xfrm>
          </p:grpSpPr>
          <p:sp>
            <p:nvSpPr>
              <p:cNvPr id="12" name="Rectangle 5"/>
              <p:cNvSpPr>
                <a:spLocks noChangeArrowheads="1"/>
              </p:cNvSpPr>
              <p:nvPr/>
            </p:nvSpPr>
            <p:spPr>
              <a:xfrm>
                <a:off x="4563977" y="714375"/>
                <a:ext cx="859432" cy="857199"/>
              </a:xfrm>
              <a:prstGeom prst="rect">
                <a:avLst/>
              </a:prstGeom>
              <a:solidFill>
                <a:srgbClr val="6CD2B8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3" name="Rectangle 9"/>
              <p:cNvSpPr>
                <a:spLocks noChangeArrowheads="1"/>
              </p:cNvSpPr>
              <p:nvPr/>
            </p:nvSpPr>
            <p:spPr>
              <a:xfrm>
                <a:off x="5427068" y="1571574"/>
                <a:ext cx="859432" cy="857197"/>
              </a:xfrm>
              <a:prstGeom prst="rect">
                <a:avLst/>
              </a:prstGeom>
              <a:solidFill>
                <a:srgbClr val="FFC9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4" name="Rectangle 5"/>
              <p:cNvSpPr>
                <a:spLocks noChangeArrowheads="1"/>
              </p:cNvSpPr>
              <p:nvPr/>
            </p:nvSpPr>
            <p:spPr>
              <a:xfrm>
                <a:off x="4563977" y="1571574"/>
                <a:ext cx="859432" cy="857197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5" name="Rectangle 9"/>
              <p:cNvSpPr>
                <a:spLocks noChangeArrowheads="1"/>
              </p:cNvSpPr>
              <p:nvPr/>
            </p:nvSpPr>
            <p:spPr>
              <a:xfrm>
                <a:off x="3700887" y="714375"/>
                <a:ext cx="863091" cy="857199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Rectangle 7"/>
              <p:cNvSpPr>
                <a:spLocks noChangeArrowheads="1"/>
              </p:cNvSpPr>
              <p:nvPr/>
            </p:nvSpPr>
            <p:spPr>
              <a:xfrm>
                <a:off x="2841452" y="1571574"/>
                <a:ext cx="859435" cy="857197"/>
              </a:xfrm>
              <a:prstGeom prst="rect">
                <a:avLst/>
              </a:prstGeom>
              <a:solidFill>
                <a:srgbClr val="89C4FF"/>
              </a:solid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7" name="Rectangle 7"/>
              <p:cNvSpPr>
                <a:spLocks noChangeArrowheads="1"/>
              </p:cNvSpPr>
              <p:nvPr/>
            </p:nvSpPr>
            <p:spPr>
              <a:xfrm>
                <a:off x="3700887" y="1571574"/>
                <a:ext cx="863091" cy="857197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  <a:ln w="9525">
                <a:noFill/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grpSp>
          <p:nvGrpSpPr>
            <p:cNvPr id="8" name="그룹 14"/>
            <p:cNvGrpSpPr/>
            <p:nvPr/>
          </p:nvGrpSpPr>
          <p:grpSpPr>
            <a:xfrm>
              <a:off x="4230688" y="713359"/>
              <a:ext cx="563562" cy="36512"/>
              <a:chOff x="180996" y="2922646"/>
              <a:chExt cx="2371306" cy="147603"/>
            </a:xfrm>
          </p:grpSpPr>
          <p:sp>
            <p:nvSpPr>
              <p:cNvPr id="10" name="Rectangle 10"/>
              <p:cNvSpPr>
                <a:spLocks noChangeArrowheads="1"/>
              </p:cNvSpPr>
              <p:nvPr/>
            </p:nvSpPr>
            <p:spPr>
              <a:xfrm flipV="1">
                <a:off x="394748" y="2922646"/>
                <a:ext cx="2157554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1" name="Rectangle 21"/>
              <p:cNvSpPr>
                <a:spLocks noChangeArrowheads="1"/>
              </p:cNvSpPr>
              <p:nvPr/>
            </p:nvSpPr>
            <p:spPr>
              <a:xfrm flipV="1">
                <a:off x="180996" y="2922646"/>
                <a:ext cx="140272" cy="1476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/>
              </a:ln>
              <a:effectLst/>
            </p:spPr>
            <p:txBody>
              <a:bodyPr wrap="none" anchor="ctr"/>
              <a:lstStyle/>
              <a:p>
                <a:pPr latinLnBrk="0">
                  <a:spcBef>
                    <a:spcPts val="0"/>
                  </a:spcBef>
                  <a:spcAft>
                    <a:spcPts val="0"/>
                  </a:spcAft>
                  <a:defRPr lang="en-US"/>
                </a:pPr>
                <a:endParaRPr lang="en-US" altLang="" kern="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</p:grpSp>
        <p:pic>
          <p:nvPicPr>
            <p:cNvPr id="9" name="그림 22" descr="회사로고.JPG"/>
            <p:cNvPicPr>
              <a:picLocks noChangeAspect="1"/>
            </p:cNvPicPr>
            <p:nvPr/>
          </p:nvPicPr>
          <p:blipFill rotWithShape="1">
            <a:blip r:embed="rId5" cstate="print"/>
            <a:srcRect/>
            <a:stretch>
              <a:fillRect/>
            </a:stretch>
          </p:blipFill>
          <p:spPr>
            <a:xfrm>
              <a:off x="4213225" y="624866"/>
              <a:ext cx="568040" cy="89062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sp>
        <p:nvSpPr>
          <p:cNvPr id="18" name="Text Box 12"/>
          <p:cNvSpPr txBox="1">
            <a:spLocks noChangeArrowheads="1"/>
          </p:cNvSpPr>
          <p:nvPr/>
        </p:nvSpPr>
        <p:spPr>
          <a:xfrm>
            <a:off x="538163" y="1020737"/>
            <a:ext cx="5771157" cy="2632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spcAft>
                <a:spcPts val="0"/>
              </a:spcAft>
              <a:defRPr lang="en-US"/>
            </a:pPr>
            <a:r>
              <a:rPr lang="en-US" altLang="en-US" sz="1200" b="1">
                <a:solidFill>
                  <a:prstClr val="black"/>
                </a:solidFill>
              </a:rPr>
              <a:t>Timeless GF Factor</a:t>
            </a:r>
          </a:p>
        </p:txBody>
      </p:sp>
      <p:graphicFrame>
        <p:nvGraphicFramePr>
          <p:cNvPr id="1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7646748"/>
              </p:ext>
            </p:extLst>
          </p:nvPr>
        </p:nvGraphicFramePr>
        <p:xfrm>
          <a:off x="552972" y="3394473"/>
          <a:ext cx="5864360" cy="495568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4"/>
                <a:gridCol w="1152128"/>
                <a:gridCol w="607776"/>
                <a:gridCol w="3168352"/>
              </a:tblGrid>
              <a:tr h="335280"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Изображение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en-US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Объем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en-US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92883">
                <a:tc>
                  <a:txBody>
                    <a:bodyPr/>
                    <a:lstStyle/>
                    <a:p>
                      <a:pPr algn="ctr">
                        <a:defRPr lang="en-US"/>
                      </a:pPr>
                      <a:endParaRPr lang="en-US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lang="en-US"/>
                      </a:pPr>
                      <a:r>
                        <a:rPr lang="en-US" altLang="en-US" sz="800" kern="0" dirty="0">
                          <a:solidFill>
                            <a:schemeClr val="tx1"/>
                          </a:solidFill>
                        </a:rPr>
                        <a:t>Timeless</a:t>
                      </a:r>
                    </a:p>
                    <a:p>
                      <a:pPr algn="ctr">
                        <a:defRPr lang="en-US"/>
                      </a:pPr>
                      <a:r>
                        <a:rPr lang="en-US" altLang="en-US" sz="800" kern="0" dirty="0">
                          <a:solidFill>
                            <a:schemeClr val="tx1"/>
                          </a:solidFill>
                        </a:rPr>
                        <a:t>GF Factor</a:t>
                      </a:r>
                    </a:p>
                    <a:p>
                      <a:pPr algn="ctr">
                        <a:defRPr lang="en-US"/>
                      </a:pPr>
                      <a:r>
                        <a:rPr lang="en-US" altLang="en-US" sz="800" kern="0" dirty="0">
                          <a:solidFill>
                            <a:schemeClr val="tx1"/>
                          </a:solidFill>
                        </a:rPr>
                        <a:t>Toner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88582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140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err="1" smtClean="0">
                          <a:latin typeface="+mn-ea"/>
                          <a:ea typeface="+mn-ea"/>
                        </a:rPr>
                        <a:t>Антивозрастной</a:t>
                      </a:r>
                      <a:r>
                        <a:rPr lang="ru-RU" altLang="en-US" sz="800" b="0" dirty="0" smtClean="0">
                          <a:latin typeface="+mn-ea"/>
                          <a:ea typeface="+mn-ea"/>
                        </a:rPr>
                        <a:t> тоник на основе </a:t>
                      </a:r>
                      <a:r>
                        <a:rPr lang="en-US" altLang="ko-KR" sz="800" b="1" dirty="0" smtClean="0"/>
                        <a:t>EGF</a:t>
                      </a:r>
                      <a:r>
                        <a:rPr lang="ru-RU" altLang="ko-KR" sz="800" b="1" dirty="0" smtClean="0"/>
                        <a:t> – </a:t>
                      </a:r>
                      <a:r>
                        <a:rPr lang="ru-RU" altLang="en-US" sz="800" b="0" dirty="0" smtClean="0">
                          <a:latin typeface="+mn-ea"/>
                          <a:ea typeface="+mn-ea"/>
                        </a:rPr>
                        <a:t>эликсира молодости и красоты кожи, эффект которого клинически доказан. Очищает зрелую кожу, омолаживает и осветляет. Глубоко увлажняет и подготавливает для дальнейшего ухода и максимального восприятия клетками кожи компонентов эссенции, эмульсии, крема.</a:t>
                      </a:r>
                    </a:p>
                    <a:p>
                      <a:pPr marL="0" indent="0" algn="just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/>
                        <a:t>[</a:t>
                      </a:r>
                      <a:r>
                        <a:rPr lang="en-US" altLang="ko-KR" sz="800" b="1" dirty="0"/>
                        <a:t>EGF </a:t>
                      </a:r>
                      <a:r>
                        <a:rPr lang="en-US" altLang="ko-KR" sz="800" b="1" dirty="0" smtClean="0"/>
                        <a:t>0.2</a:t>
                      </a:r>
                      <a:r>
                        <a:rPr lang="ru-RU" altLang="ko-KR" sz="800" b="1" dirty="0" smtClean="0"/>
                        <a:t> мг/кг</a:t>
                      </a:r>
                      <a:r>
                        <a:rPr lang="en-US" altLang="ko-KR" sz="800" b="1" dirty="0" smtClean="0"/>
                        <a:t>]</a:t>
                      </a:r>
                      <a:endParaRPr lang="ko-KR" altLang="en-US" sz="800" b="1" dirty="0"/>
                    </a:p>
                  </a:txBody>
                  <a:tcPr anchor="ctr"/>
                </a:tc>
              </a:tr>
              <a:tr h="892883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lang="en-US"/>
                      </a:pPr>
                      <a:r>
                        <a:rPr lang="en-US" altLang="en-US" sz="800" kern="0" dirty="0">
                          <a:solidFill>
                            <a:schemeClr val="tx1"/>
                          </a:solidFill>
                        </a:rPr>
                        <a:t>Timeless</a:t>
                      </a:r>
                    </a:p>
                    <a:p>
                      <a:pPr algn="ctr">
                        <a:defRPr lang="en-US"/>
                      </a:pPr>
                      <a:r>
                        <a:rPr lang="en-US" altLang="en-US" sz="800" kern="0" dirty="0">
                          <a:solidFill>
                            <a:schemeClr val="tx1"/>
                          </a:solidFill>
                        </a:rPr>
                        <a:t>GF Factor</a:t>
                      </a: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en-US" sz="800" kern="0" dirty="0">
                          <a:solidFill>
                            <a:schemeClr val="tx1"/>
                          </a:solidFill>
                        </a:rPr>
                        <a:t>Emulsion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88582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prstClr val="black"/>
                          </a:solidFill>
                          <a:latin typeface="맑은 고딕"/>
                          <a:ea typeface="맑은 고딕"/>
                        </a:rPr>
                        <a:t>140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858145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dirty="0" err="1" smtClean="0">
                          <a:latin typeface="+mn-ea"/>
                          <a:ea typeface="+mn-ea"/>
                        </a:rPr>
                        <a:t>Антивозрастная</a:t>
                      </a:r>
                      <a:r>
                        <a:rPr lang="ru-RU" altLang="en-US" sz="800" b="0" baseline="0" dirty="0" smtClean="0">
                          <a:latin typeface="+mn-ea"/>
                          <a:ea typeface="+mn-ea"/>
                        </a:rPr>
                        <a:t> эмульсия </a:t>
                      </a:r>
                      <a:r>
                        <a:rPr lang="ru-RU" altLang="en-US" sz="800" b="0" dirty="0" smtClean="0">
                          <a:latin typeface="+mn-ea"/>
                          <a:ea typeface="+mn-ea"/>
                        </a:rPr>
                        <a:t>обладает многофункциональным действием: интенсивно увлажняет кожу, ускоряет регенерацию клеток, оказывает легкое осветляющее действие и защищает кожу от негативного воздействия окружающей среды.</a:t>
                      </a:r>
                      <a:r>
                        <a:rPr lang="ru-RU" altLang="en-US" sz="800" b="0" baseline="0" dirty="0" smtClean="0">
                          <a:latin typeface="+mn-ea"/>
                          <a:ea typeface="+mn-ea"/>
                        </a:rPr>
                        <a:t> </a:t>
                      </a:r>
                    </a:p>
                    <a:p>
                      <a:pPr marL="0" marR="0" indent="0" algn="just" defTabSz="85814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/>
                        <a:t>[EGF 0.2</a:t>
                      </a:r>
                      <a:r>
                        <a:rPr lang="ru-RU" altLang="ko-KR" sz="800" b="1" dirty="0" smtClean="0"/>
                        <a:t> мг/кг</a:t>
                      </a:r>
                      <a:r>
                        <a:rPr lang="en-US" altLang="ko-KR" sz="800" b="1" dirty="0" smtClean="0"/>
                        <a:t>]</a:t>
                      </a:r>
                      <a:endParaRPr lang="ko-KR" altLang="en-US" sz="800" b="1" dirty="0" smtClean="0"/>
                    </a:p>
                  </a:txBody>
                  <a:tcPr anchor="ctr"/>
                </a:tc>
              </a:tr>
              <a:tr h="892883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lang="en-US"/>
                      </a:pPr>
                      <a:r>
                        <a:rPr lang="en-US" altLang="en-US" sz="800" kern="0" dirty="0">
                          <a:solidFill>
                            <a:schemeClr val="tx1"/>
                          </a:solidFill>
                        </a:rPr>
                        <a:t>Timeless</a:t>
                      </a:r>
                    </a:p>
                    <a:p>
                      <a:pPr algn="ctr">
                        <a:defRPr lang="en-US"/>
                      </a:pPr>
                      <a:r>
                        <a:rPr lang="en-US" altLang="en-US" sz="800" kern="0" dirty="0">
                          <a:solidFill>
                            <a:schemeClr val="tx1"/>
                          </a:solidFill>
                        </a:rPr>
                        <a:t>GF Factor</a:t>
                      </a:r>
                    </a:p>
                    <a:p>
                      <a:pPr algn="ctr">
                        <a:defRPr lang="en-US"/>
                      </a:pPr>
                      <a:r>
                        <a:rPr lang="en-US" altLang="en-US" sz="800" kern="0" dirty="0">
                          <a:solidFill>
                            <a:schemeClr val="tx1"/>
                          </a:solidFill>
                        </a:rPr>
                        <a:t>Essence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rPr>
                        <a:t>35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Эссенция увлажняет на</a:t>
                      </a:r>
                      <a:r>
                        <a:rPr lang="ru-RU" altLang="en-US" sz="8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24 часа, </a:t>
                      </a: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омолаживает кожу на клеточном уровне, даря вторую молодость и красоту.</a:t>
                      </a:r>
                      <a:r>
                        <a:rPr lang="ru-RU" altLang="en-US" sz="8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М</a:t>
                      </a: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ожно использовать как самостоятельное </a:t>
                      </a:r>
                      <a:r>
                        <a:rPr lang="ru-RU" altLang="en-US" sz="80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уходовое</a:t>
                      </a:r>
                      <a:r>
                        <a:rPr lang="ru-RU" altLang="en-US" sz="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средство, так и в качестве базы под макияж.</a:t>
                      </a:r>
                      <a:endParaRPr lang="en-US" altLang="en-US" sz="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indent="0" algn="just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Среди средств линии содержит наибольшее количество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EGF.</a:t>
                      </a:r>
                      <a:endParaRPr lang="en-US" altLang="ko-KR" sz="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indent="0" algn="just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/>
                        <a:t>[</a:t>
                      </a:r>
                      <a:r>
                        <a:rPr lang="ru-RU" altLang="ko-KR" sz="800" b="1" dirty="0" smtClean="0"/>
                        <a:t>Сок бамбука</a:t>
                      </a:r>
                      <a:r>
                        <a:rPr lang="en-US" altLang="en-US" sz="800" b="1" dirty="0" smtClean="0"/>
                        <a:t> </a:t>
                      </a:r>
                      <a:r>
                        <a:rPr lang="en-US" altLang="ko-KR" sz="800" b="1" dirty="0"/>
                        <a:t>15%][EGF </a:t>
                      </a:r>
                      <a:r>
                        <a:rPr lang="en-US" altLang="ko-KR" sz="800" b="1" dirty="0" smtClean="0"/>
                        <a:t>3</a:t>
                      </a:r>
                      <a:r>
                        <a:rPr lang="ru-RU" altLang="ko-KR" sz="800" b="1" dirty="0" smtClean="0"/>
                        <a:t> мг/кг</a:t>
                      </a:r>
                      <a:r>
                        <a:rPr lang="en-US" altLang="ko-KR" sz="800" b="1" dirty="0" smtClean="0"/>
                        <a:t>]</a:t>
                      </a:r>
                      <a:endParaRPr lang="en-US" altLang="ko-KR" sz="800" b="1" dirty="0"/>
                    </a:p>
                  </a:txBody>
                  <a:tcPr anchor="ctr"/>
                </a:tc>
              </a:tr>
              <a:tr h="892883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lang="en-US"/>
                      </a:pPr>
                      <a:r>
                        <a:rPr lang="en-US" altLang="en-US" sz="800" kern="0" dirty="0">
                          <a:solidFill>
                            <a:schemeClr val="tx1"/>
                          </a:solidFill>
                        </a:rPr>
                        <a:t>Timeless</a:t>
                      </a:r>
                    </a:p>
                    <a:p>
                      <a:pPr algn="ctr">
                        <a:defRPr lang="en-US"/>
                      </a:pPr>
                      <a:r>
                        <a:rPr lang="en-US" altLang="en-US" sz="800" kern="0" dirty="0">
                          <a:solidFill>
                            <a:schemeClr val="tx1"/>
                          </a:solidFill>
                        </a:rPr>
                        <a:t>GF Factor</a:t>
                      </a: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kern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800" kern="0" dirty="0">
                          <a:solidFill>
                            <a:schemeClr val="tx1"/>
                          </a:solidFill>
                        </a:rPr>
                        <a:t>Eye Cream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latin typeface="맑은 고딕"/>
                          <a:ea typeface="맑은 고딕"/>
                        </a:rPr>
                        <a:t>30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Крем для кожи вокруг глаз – это отличное комплексное решение проблемы старения кожи в области глаз. Длительно увлажняет кожу,</a:t>
                      </a:r>
                      <a:r>
                        <a:rPr lang="ru-RU" altLang="en-US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улучшает микроциркуляцию, устраняет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темные круги.</a:t>
                      </a:r>
                    </a:p>
                    <a:p>
                      <a:pPr marL="0" indent="0" algn="just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r>
                        <a:rPr lang="ru-RU" altLang="ko-KR" sz="800" b="1" dirty="0" smtClean="0">
                          <a:solidFill>
                            <a:schemeClr val="tx1"/>
                          </a:solidFill>
                        </a:rPr>
                        <a:t>Содержит </a:t>
                      </a:r>
                      <a:r>
                        <a:rPr lang="ru-RU" alt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растворимый осветляющий минеральный жемчуг.</a:t>
                      </a:r>
                    </a:p>
                    <a:p>
                      <a:pPr marL="0" indent="0" algn="just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/>
                        <a:t>[</a:t>
                      </a:r>
                      <a:r>
                        <a:rPr lang="ru-RU" altLang="ko-KR" sz="800" b="1" dirty="0" smtClean="0"/>
                        <a:t>Сок бамбука</a:t>
                      </a:r>
                      <a:r>
                        <a:rPr lang="en-US" altLang="en-US" sz="800" b="1" dirty="0" smtClean="0"/>
                        <a:t> </a:t>
                      </a:r>
                      <a:r>
                        <a:rPr lang="ru-RU" altLang="en-US" sz="800" b="1" dirty="0" smtClean="0"/>
                        <a:t>33</a:t>
                      </a:r>
                      <a:r>
                        <a:rPr lang="en-US" altLang="ko-KR" sz="800" b="1" dirty="0" smtClean="0"/>
                        <a:t>%][EGF </a:t>
                      </a:r>
                      <a:r>
                        <a:rPr lang="ru-RU" altLang="ko-KR" sz="800" b="1" dirty="0" smtClean="0"/>
                        <a:t>2 мг/кг</a:t>
                      </a:r>
                      <a:r>
                        <a:rPr lang="en-US" altLang="ko-KR" sz="800" b="1" dirty="0" smtClean="0"/>
                        <a:t>]</a:t>
                      </a:r>
                      <a:endParaRPr lang="en-US" altLang="ko-KR" sz="800" b="1" dirty="0"/>
                    </a:p>
                  </a:txBody>
                  <a:tcPr anchor="ctr"/>
                </a:tc>
              </a:tr>
              <a:tr h="892883">
                <a:tc>
                  <a:txBody>
                    <a:bodyPr/>
                    <a:lstStyle/>
                    <a:p>
                      <a:pPr lvl="0" latinLnBrk="0">
                        <a:defRPr lang="en-US"/>
                      </a:pPr>
                      <a:endParaRPr lang="en-US" altLang="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lang="en-US"/>
                      </a:pPr>
                      <a:r>
                        <a:rPr lang="en-US" altLang="en-US" sz="800" kern="0" dirty="0">
                          <a:solidFill>
                            <a:schemeClr val="tx1"/>
                          </a:solidFill>
                        </a:rPr>
                        <a:t>Timeless</a:t>
                      </a:r>
                    </a:p>
                    <a:p>
                      <a:pPr algn="ctr">
                        <a:defRPr lang="en-US"/>
                      </a:pPr>
                      <a:r>
                        <a:rPr lang="en-US" altLang="en-US" sz="800" kern="0" dirty="0">
                          <a:solidFill>
                            <a:schemeClr val="tx1"/>
                          </a:solidFill>
                        </a:rPr>
                        <a:t>GF Factor</a:t>
                      </a:r>
                    </a:p>
                    <a:p>
                      <a:pPr marL="0" indent="0" algn="ctr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ko-KR" altLang="en-US" sz="800" kern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800" kern="0" dirty="0">
                          <a:solidFill>
                            <a:schemeClr val="tx1"/>
                          </a:solidFill>
                        </a:rPr>
                        <a:t>Cream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altLang="ko-KR" sz="800" b="1" dirty="0" smtClean="0">
                          <a:latin typeface="맑은 고딕"/>
                          <a:ea typeface="맑은 고딕"/>
                        </a:rPr>
                        <a:t>50</a:t>
                      </a:r>
                      <a:r>
                        <a:rPr lang="ru-RU" altLang="ko-KR" sz="800" b="1" dirty="0" smtClean="0">
                          <a:latin typeface="+mn-lt"/>
                          <a:ea typeface="+mn-ea"/>
                        </a:rPr>
                        <a:t>мл</a:t>
                      </a:r>
                      <a:endParaRPr lang="ru-RU" altLang="ko-KR" sz="800" b="1" dirty="0" smtClean="0"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Омолаживающий крем с </a:t>
                      </a:r>
                      <a:r>
                        <a:rPr lang="ru-RU" altLang="en-US" sz="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эпидермальным</a:t>
                      </a:r>
                      <a:r>
                        <a:rPr lang="ru-RU" altLang="en-US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фактором роста противостоит провисанию</a:t>
                      </a:r>
                      <a:r>
                        <a:rPr lang="ru-RU" altLang="en-US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кожи и дарит ей сияющий вид благодаря питательным капсулам с витамином С.</a:t>
                      </a:r>
                      <a:endParaRPr lang="en-US" altLang="ko-KR" sz="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88582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en-US"/>
                      </a:pPr>
                      <a:r>
                        <a:rPr lang="en-US" altLang="ko-KR" sz="800" b="1" dirty="0" smtClean="0"/>
                        <a:t>[</a:t>
                      </a:r>
                      <a:r>
                        <a:rPr lang="ru-RU" altLang="ko-KR" sz="800" b="1" dirty="0" smtClean="0"/>
                        <a:t>Сок бамбука</a:t>
                      </a:r>
                      <a:r>
                        <a:rPr lang="en-US" altLang="en-US" sz="800" b="1" dirty="0" smtClean="0"/>
                        <a:t> </a:t>
                      </a:r>
                      <a:r>
                        <a:rPr lang="ru-RU" altLang="en-US" sz="800" b="1" dirty="0" smtClean="0"/>
                        <a:t>50</a:t>
                      </a:r>
                      <a:r>
                        <a:rPr lang="en-US" altLang="ko-KR" sz="800" b="1" dirty="0" smtClean="0"/>
                        <a:t>%][EGF </a:t>
                      </a:r>
                      <a:r>
                        <a:rPr lang="ru-RU" altLang="ko-KR" sz="800" b="1" dirty="0" smtClean="0"/>
                        <a:t>2 мг/кг</a:t>
                      </a:r>
                      <a:r>
                        <a:rPr lang="en-US" altLang="ko-KR" sz="800" b="1" dirty="0" smtClean="0"/>
                        <a:t>]</a:t>
                      </a:r>
                      <a:endParaRPr lang="en-US" altLang="ko-KR" sz="800" b="1" dirty="0"/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27" name="Group 2"/>
          <p:cNvGrpSpPr/>
          <p:nvPr/>
        </p:nvGrpSpPr>
        <p:grpSpPr>
          <a:xfrm>
            <a:off x="538166" y="866778"/>
            <a:ext cx="5748337" cy="46039"/>
            <a:chOff x="204" y="572"/>
            <a:chExt cx="5397" cy="28"/>
          </a:xfrm>
        </p:grpSpPr>
        <p:sp>
          <p:nvSpPr>
            <p:cNvPr id="28" name="Line 10"/>
            <p:cNvSpPr>
              <a:spLocks noChangeShapeType="1"/>
            </p:cNvSpPr>
            <p:nvPr/>
          </p:nvSpPr>
          <p:spPr>
            <a:xfrm>
              <a:off x="1519" y="600"/>
              <a:ext cx="408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  <p:sp>
          <p:nvSpPr>
            <p:cNvPr id="29" name="Line 11"/>
            <p:cNvSpPr>
              <a:spLocks noChangeShapeType="1"/>
            </p:cNvSpPr>
            <p:nvPr/>
          </p:nvSpPr>
          <p:spPr>
            <a:xfrm>
              <a:off x="204" y="572"/>
              <a:ext cx="1315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wrap="square"/>
            <a:lstStyle/>
            <a:p>
              <a:pPr latinLnBrk="0">
                <a:defRPr lang="en-US"/>
              </a:pPr>
              <a:endParaRPr lang="en-US" altLang="" kern="0">
                <a:solidFill>
                  <a:srgbClr val="000000"/>
                </a:solidFill>
              </a:endParaRPr>
            </a:p>
          </p:txBody>
        </p:sp>
      </p:grpSp>
      <p:sp>
        <p:nvSpPr>
          <p:cNvPr id="34" name="Text Box 12"/>
          <p:cNvSpPr txBox="1">
            <a:spLocks noChangeArrowheads="1"/>
          </p:cNvSpPr>
          <p:nvPr/>
        </p:nvSpPr>
        <p:spPr>
          <a:xfrm>
            <a:off x="548683" y="465150"/>
            <a:ext cx="4500563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 lang="en-US"/>
            </a:pPr>
            <a:r>
              <a:rPr lang="en-US" altLang="ko-KR" sz="1600" b="1" dirty="0">
                <a:solidFill>
                  <a:prstClr val="black"/>
                </a:solidFill>
              </a:rPr>
              <a:t>ONE POINT– SKIN CARE</a:t>
            </a:r>
          </a:p>
        </p:txBody>
      </p:sp>
      <p:pic>
        <p:nvPicPr>
          <p:cNvPr id="44" name="Picture 17" descr="arrow"/>
          <p:cNvPicPr>
            <a:picLocks noChangeAspect="1" noChangeArrowheads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 rot="16200000">
            <a:off x="3526868" y="2077578"/>
            <a:ext cx="1388445" cy="28803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45" name="대각선 방향의 모서리가 둥근 사각형 44"/>
          <p:cNvSpPr/>
          <p:nvPr/>
        </p:nvSpPr>
        <p:spPr>
          <a:xfrm>
            <a:off x="4419577" y="1671387"/>
            <a:ext cx="1476000" cy="10080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tx1">
              <a:lumMod val="50000"/>
              <a:lumOff val="50000"/>
            </a:scheme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1000" b="1" kern="0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Увлажнение</a:t>
            </a:r>
            <a:r>
              <a:rPr lang="en-US" altLang="en-US" sz="1000" b="1" kern="0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 </a:t>
            </a:r>
            <a:r>
              <a:rPr lang="ru-RU" altLang="en-US" sz="1000" b="1" kern="0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 и замедление процессов старения кожи с уникальным комплексом 5 </a:t>
            </a:r>
            <a:r>
              <a:rPr lang="en-US" altLang="en-US" sz="1000" b="1" kern="0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EGF</a:t>
            </a:r>
            <a:r>
              <a:rPr lang="ru-RU" altLang="en-US" sz="1000" b="1" kern="0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 </a:t>
            </a:r>
            <a:endParaRPr lang="en-US" altLang="en-US" sz="1000" b="1" kern="0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46" name="모서리가 둥근 직사각형 45"/>
          <p:cNvSpPr/>
          <p:nvPr/>
        </p:nvSpPr>
        <p:spPr>
          <a:xfrm>
            <a:off x="996162" y="1752132"/>
            <a:ext cx="1218989" cy="828000"/>
          </a:xfrm>
          <a:prstGeom prst="roundRect">
            <a:avLst>
              <a:gd name="adj" fmla="val 16667"/>
            </a:avLst>
          </a:prstGeom>
          <a:blipFill rotWithShape="1">
            <a:blip r:embed="rId7" cstate="print"/>
            <a:stretch>
              <a:fillRect/>
            </a:stretch>
          </a:blipFill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endParaRPr lang="en-US" altLang="" sz="800"/>
          </a:p>
        </p:txBody>
      </p:sp>
      <p:sp>
        <p:nvSpPr>
          <p:cNvPr id="47" name="모서리가 둥근 직사각형 46"/>
          <p:cNvSpPr/>
          <p:nvPr/>
        </p:nvSpPr>
        <p:spPr>
          <a:xfrm>
            <a:off x="841582" y="1283970"/>
            <a:ext cx="1543302" cy="436254"/>
          </a:xfrm>
          <a:prstGeom prst="roundRect">
            <a:avLst>
              <a:gd name="adj" fmla="val 16667"/>
            </a:avLst>
          </a:prstGeom>
          <a:solidFill>
            <a:srgbClr val="9966FF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ko-KR" sz="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Комплекс пяти видов </a:t>
            </a:r>
            <a:r>
              <a:rPr lang="ru-RU" altLang="ko-KR" sz="800" b="1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эпидермального</a:t>
            </a:r>
            <a:r>
              <a:rPr lang="ru-RU" altLang="ko-KR" sz="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 фактора роста клеток</a:t>
            </a:r>
            <a:endParaRPr lang="en-US" altLang="ko-KR" sz="8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980728" y="2616227"/>
            <a:ext cx="1260000" cy="299590"/>
          </a:xfrm>
          <a:prstGeom prst="rect">
            <a:avLst/>
          </a:prstGeom>
          <a:solidFill>
            <a:srgbClr val="000000"/>
          </a:solidFill>
          <a:ln w="127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700" b="1" kern="0" dirty="0" smtClean="0">
                <a:solidFill>
                  <a:srgbClr val="FFFFFF"/>
                </a:solidFill>
                <a:latin typeface="맑은 고딕"/>
                <a:ea typeface="맑은 고딕"/>
              </a:rPr>
              <a:t>Обновляет клетки, повышает упругость и увлажняет</a:t>
            </a:r>
            <a:endParaRPr lang="en-US" altLang="en-US" sz="700" b="1" kern="0" dirty="0">
              <a:solidFill>
                <a:srgbClr val="FFFFFF"/>
              </a:solidFill>
              <a:latin typeface="맑은 고딕"/>
              <a:ea typeface="맑은 고딕"/>
            </a:endParaRPr>
          </a:p>
        </p:txBody>
      </p:sp>
      <p:sp>
        <p:nvSpPr>
          <p:cNvPr id="53" name="모서리가 둥근 직사각형 52"/>
          <p:cNvSpPr/>
          <p:nvPr/>
        </p:nvSpPr>
        <p:spPr>
          <a:xfrm>
            <a:off x="2582051" y="1434657"/>
            <a:ext cx="1152000" cy="288000"/>
          </a:xfrm>
          <a:prstGeom prst="roundRect">
            <a:avLst>
              <a:gd name="adj" fmla="val 16667"/>
            </a:avLst>
          </a:prstGeom>
          <a:solidFill>
            <a:schemeClr val="accent3">
              <a:lumMod val="75000"/>
            </a:schemeClr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맑은 고딕"/>
              </a:rPr>
              <a:t>Сок бамбука</a:t>
            </a:r>
            <a:endParaRPr lang="en-US" altLang="en-US" sz="8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54" name="직사각형 53"/>
          <p:cNvSpPr/>
          <p:nvPr/>
        </p:nvSpPr>
        <p:spPr>
          <a:xfrm>
            <a:off x="2533182" y="2618660"/>
            <a:ext cx="1260000" cy="252000"/>
          </a:xfrm>
          <a:prstGeom prst="rect">
            <a:avLst/>
          </a:prstGeom>
          <a:solidFill>
            <a:srgbClr val="000000"/>
          </a:solidFill>
          <a:ln w="127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r>
              <a:rPr lang="ru-RU" altLang="en-US" sz="700" b="1" kern="0" dirty="0" smtClean="0">
                <a:solidFill>
                  <a:srgbClr val="FFFFFF"/>
                </a:solidFill>
                <a:latin typeface="맑은 고딕"/>
                <a:ea typeface="맑은 고딕"/>
              </a:rPr>
              <a:t>Увлажняет</a:t>
            </a:r>
            <a:endParaRPr lang="en-US" altLang="en-US" sz="700" b="1" kern="0" dirty="0">
              <a:solidFill>
                <a:srgbClr val="FFFFFF"/>
              </a:solidFill>
              <a:latin typeface="맑은 고딕"/>
              <a:ea typeface="맑은 고딕"/>
            </a:endParaRPr>
          </a:p>
        </p:txBody>
      </p:sp>
      <p:pic>
        <p:nvPicPr>
          <p:cNvPr id="1026" name="Picture 2" descr="C:\Users\User\Desktop\imagesA677H4ZS.jpg"/>
          <p:cNvPicPr>
            <a:picLocks noChangeAspect="1" noChangeArrowheads="1"/>
          </p:cNvPicPr>
          <p:nvPr/>
        </p:nvPicPr>
        <p:blipFill rotWithShape="1">
          <a:blip r:embed="rId8" cstate="print"/>
          <a:srcRect l="18500" r="10230" b="14290"/>
          <a:stretch>
            <a:fillRect/>
          </a:stretch>
        </p:blipFill>
        <p:spPr>
          <a:xfrm>
            <a:off x="2501445" y="1767963"/>
            <a:ext cx="1369672" cy="828000"/>
          </a:xfrm>
          <a:prstGeom prst="rect">
            <a:avLst/>
          </a:prstGeom>
          <a:noFill/>
        </p:spPr>
      </p:pic>
      <p:sp>
        <p:nvSpPr>
          <p:cNvPr id="52" name="모서리가 둥근 직사각형 51"/>
          <p:cNvSpPr/>
          <p:nvPr/>
        </p:nvSpPr>
        <p:spPr>
          <a:xfrm>
            <a:off x="2548616" y="1754565"/>
            <a:ext cx="1218989" cy="8280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spcBef>
                <a:spcPts val="0"/>
              </a:spcBef>
              <a:spcAft>
                <a:spcPts val="0"/>
              </a:spcAft>
              <a:defRPr lang="en-US"/>
            </a:pPr>
            <a:endParaRPr lang="en-US" altLang="" sz="800"/>
          </a:p>
        </p:txBody>
      </p:sp>
      <p:sp>
        <p:nvSpPr>
          <p:cNvPr id="35" name="TextBox 34"/>
          <p:cNvSpPr txBox="1"/>
          <p:nvPr/>
        </p:nvSpPr>
        <p:spPr>
          <a:xfrm>
            <a:off x="558728" y="3131840"/>
            <a:ext cx="5724000" cy="215444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>
              <a:defRPr lang="en-US"/>
            </a:pPr>
            <a:r>
              <a:rPr lang="ru-RU" altLang="ko-KR" sz="800" dirty="0" smtClean="0"/>
              <a:t>Порядок применения</a:t>
            </a:r>
            <a:r>
              <a:rPr lang="en-US" altLang="ko-KR" sz="800" dirty="0" smtClean="0"/>
              <a:t>: </a:t>
            </a:r>
            <a:r>
              <a:rPr lang="ru-RU" altLang="ko-KR" sz="800" dirty="0" smtClean="0"/>
              <a:t>тоник- эмульсия – эссенция – крем для кожи вокруг глаз – крем для лица</a:t>
            </a:r>
            <a:endParaRPr lang="en-US" altLang="en-US" sz="800" dirty="0"/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258" r="34689" b="7458"/>
          <a:stretch/>
        </p:blipFill>
        <p:spPr>
          <a:xfrm>
            <a:off x="889358" y="3706361"/>
            <a:ext cx="219170" cy="829128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950" t="781" r="29709" b="6572"/>
          <a:stretch/>
        </p:blipFill>
        <p:spPr>
          <a:xfrm>
            <a:off x="891380" y="4591294"/>
            <a:ext cx="276432" cy="914140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412" t="39461" r="9465" b="15777"/>
          <a:stretch/>
        </p:blipFill>
        <p:spPr>
          <a:xfrm>
            <a:off x="841581" y="7560332"/>
            <a:ext cx="497328" cy="504056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027" t="35297" r="10318" b="19097"/>
          <a:stretch/>
        </p:blipFill>
        <p:spPr>
          <a:xfrm>
            <a:off x="803722" y="6732241"/>
            <a:ext cx="451749" cy="504056"/>
          </a:xfrm>
          <a:prstGeom prst="rect">
            <a:avLst/>
          </a:prstGeom>
        </p:spPr>
      </p:pic>
      <p:pic>
        <p:nvPicPr>
          <p:cNvPr id="37" name="그림 3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110" t="14086" r="25928" b="12710"/>
          <a:stretch/>
        </p:blipFill>
        <p:spPr>
          <a:xfrm>
            <a:off x="891380" y="5675243"/>
            <a:ext cx="276432" cy="660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3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4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5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32043</TotalTime>
  <Words>17702</Words>
  <Application>Microsoft Office PowerPoint</Application>
  <PresentationFormat>Экран (4:3)</PresentationFormat>
  <Paragraphs>3201</Paragraphs>
  <Slides>73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73</vt:i4>
      </vt:variant>
    </vt:vector>
  </HeadingPairs>
  <TitlesOfParts>
    <vt:vector size="78" baseType="lpstr">
      <vt:lpstr>3_Office 테마</vt:lpstr>
      <vt:lpstr>Office 테마</vt:lpstr>
      <vt:lpstr>1_Office 테마</vt:lpstr>
      <vt:lpstr>2_Office 테마</vt:lpstr>
      <vt:lpstr>4_Office 테마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User</dc:creator>
  <cp:lastModifiedBy>user</cp:lastModifiedBy>
  <cp:revision>1529</cp:revision>
  <dcterms:created xsi:type="dcterms:W3CDTF">2014-09-30T07:30:54Z</dcterms:created>
  <dcterms:modified xsi:type="dcterms:W3CDTF">2015-09-08T23:46:40Z</dcterms:modified>
</cp:coreProperties>
</file>